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3.xml" ContentType="application/vnd.openxmlformats-officedocument.them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1.xml" ContentType="application/vnd.openxmlformats-officedocument.presentationml.tags+xml"/>
  <Override PartName="/ppt/tags/tag2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88.xml" ContentType="application/vnd.openxmlformats-officedocument.presentationml.tags+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8" r:id="rId2"/>
  </p:sldMasterIdLst>
  <p:notesMasterIdLst>
    <p:notesMasterId r:id="rId55"/>
  </p:notesMasterIdLst>
  <p:sldIdLst>
    <p:sldId id="256" r:id="rId3"/>
    <p:sldId id="10705522" r:id="rId4"/>
    <p:sldId id="10705526" r:id="rId5"/>
    <p:sldId id="10705521" r:id="rId6"/>
    <p:sldId id="10705523" r:id="rId7"/>
    <p:sldId id="10705569" r:id="rId8"/>
    <p:sldId id="10705524" r:id="rId9"/>
    <p:sldId id="10705525" r:id="rId10"/>
    <p:sldId id="10705528" r:id="rId11"/>
    <p:sldId id="10705550" r:id="rId12"/>
    <p:sldId id="10705555" r:id="rId13"/>
    <p:sldId id="10705554" r:id="rId14"/>
    <p:sldId id="10705549" r:id="rId15"/>
    <p:sldId id="10705551" r:id="rId16"/>
    <p:sldId id="10705553" r:id="rId17"/>
    <p:sldId id="10705552" r:id="rId18"/>
    <p:sldId id="10705535" r:id="rId19"/>
    <p:sldId id="10705539" r:id="rId20"/>
    <p:sldId id="10705564" r:id="rId21"/>
    <p:sldId id="10705565" r:id="rId22"/>
    <p:sldId id="10705566" r:id="rId23"/>
    <p:sldId id="10705563" r:id="rId24"/>
    <p:sldId id="10705548" r:id="rId25"/>
    <p:sldId id="10705545" r:id="rId26"/>
    <p:sldId id="10705546" r:id="rId27"/>
    <p:sldId id="10705547" r:id="rId28"/>
    <p:sldId id="10705544" r:id="rId29"/>
    <p:sldId id="10705540" r:id="rId30"/>
    <p:sldId id="10705541" r:id="rId31"/>
    <p:sldId id="10705542" r:id="rId32"/>
    <p:sldId id="10705543" r:id="rId33"/>
    <p:sldId id="10705567" r:id="rId34"/>
    <p:sldId id="10705568" r:id="rId35"/>
    <p:sldId id="15001106" r:id="rId36"/>
    <p:sldId id="15001113" r:id="rId37"/>
    <p:sldId id="15001114" r:id="rId38"/>
    <p:sldId id="10705570" r:id="rId39"/>
    <p:sldId id="10705536" r:id="rId40"/>
    <p:sldId id="10705537" r:id="rId41"/>
    <p:sldId id="10705538" r:id="rId42"/>
    <p:sldId id="10705532" r:id="rId43"/>
    <p:sldId id="10705533" r:id="rId44"/>
    <p:sldId id="10705534" r:id="rId45"/>
    <p:sldId id="10705527" r:id="rId46"/>
    <p:sldId id="10705556" r:id="rId47"/>
    <p:sldId id="10705557" r:id="rId48"/>
    <p:sldId id="10705560" r:id="rId49"/>
    <p:sldId id="10705558" r:id="rId50"/>
    <p:sldId id="10705559" r:id="rId51"/>
    <p:sldId id="10705561" r:id="rId52"/>
    <p:sldId id="10705562" r:id="rId53"/>
    <p:sldId id="360" r:id="rId5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B3F92"/>
    <a:srgbClr val="4A4E9B"/>
    <a:srgbClr val="FFBD03"/>
    <a:srgbClr val="5B9CD7"/>
    <a:srgbClr val="5B9CD6"/>
    <a:srgbClr val="6BCCE9"/>
    <a:srgbClr val="9C9C9A"/>
    <a:srgbClr val="80C0E4"/>
    <a:srgbClr val="54ACDB"/>
    <a:srgbClr val="6DABD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789" autoAdjust="0"/>
    <p:restoredTop sz="94660"/>
  </p:normalViewPr>
  <p:slideViewPr>
    <p:cSldViewPr snapToGrid="0">
      <p:cViewPr varScale="1">
        <p:scale>
          <a:sx n="74" d="100"/>
          <a:sy n="74" d="100"/>
        </p:scale>
        <p:origin x="84" y="549"/>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notesMaster" Target="notesMasters/notes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theme" Target="theme/theme1.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viewProps" Target="view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465332843919499"/>
          <c:y val="0.12408992839013699"/>
          <c:w val="0.76490513636735802"/>
          <c:h val="0.74046292196955499"/>
        </c:manualLayout>
      </c:layout>
      <c:barChart>
        <c:barDir val="bar"/>
        <c:grouping val="clustered"/>
        <c:varyColors val="0"/>
        <c:ser>
          <c:idx val="0"/>
          <c:order val="0"/>
          <c:tx>
            <c:strRef>
              <c:f>Sheet1!$B$1</c:f>
              <c:strCache>
                <c:ptCount val="1"/>
                <c:pt idx="0">
                  <c:v>系列 1</c:v>
                </c:pt>
              </c:strCache>
            </c:strRef>
          </c:tx>
          <c:spPr>
            <a:gradFill flip="none" rotWithShape="1">
              <a:gsLst>
                <a:gs pos="0">
                  <a:schemeClr val="accent1">
                    <a:lumMod val="5000"/>
                    <a:lumOff val="95000"/>
                  </a:schemeClr>
                </a:gs>
                <a:gs pos="34000">
                  <a:schemeClr val="accent1">
                    <a:lumMod val="45000"/>
                    <a:lumOff val="55000"/>
                  </a:schemeClr>
                </a:gs>
                <a:gs pos="83000">
                  <a:schemeClr val="accent1">
                    <a:lumMod val="45000"/>
                    <a:lumOff val="55000"/>
                  </a:schemeClr>
                </a:gs>
                <a:gs pos="100000">
                  <a:schemeClr val="accent1">
                    <a:lumMod val="30000"/>
                    <a:lumOff val="70000"/>
                  </a:schemeClr>
                </a:gs>
              </a:gsLst>
              <a:lin ang="10800000" scaled="1"/>
              <a:tileRect/>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accent1"/>
                    </a:solidFill>
                    <a:latin typeface="+mn-ea"/>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一点也不满意</c:v>
                </c:pt>
                <c:pt idx="1">
                  <c:v>不太满意</c:v>
                </c:pt>
                <c:pt idx="2">
                  <c:v>基本满意</c:v>
                </c:pt>
                <c:pt idx="3">
                  <c:v>很满意</c:v>
                </c:pt>
                <c:pt idx="4">
                  <c:v>非常满意</c:v>
                </c:pt>
              </c:strCache>
            </c:strRef>
          </c:cat>
          <c:val>
            <c:numRef>
              <c:f>Sheet1!$B$2:$B$6</c:f>
              <c:numCache>
                <c:formatCode>General</c:formatCode>
                <c:ptCount val="5"/>
                <c:pt idx="0">
                  <c:v>0</c:v>
                </c:pt>
                <c:pt idx="1">
                  <c:v>0</c:v>
                </c:pt>
                <c:pt idx="2" formatCode="0.00%">
                  <c:v>2.9000000000000001E-2</c:v>
                </c:pt>
                <c:pt idx="3" formatCode="0.00%">
                  <c:v>0.441</c:v>
                </c:pt>
                <c:pt idx="4" formatCode="0.00%">
                  <c:v>0.52900000000000003</c:v>
                </c:pt>
              </c:numCache>
            </c:numRef>
          </c:val>
          <c:extLst>
            <c:ext xmlns:c16="http://schemas.microsoft.com/office/drawing/2014/chart" uri="{C3380CC4-5D6E-409C-BE32-E72D297353CC}">
              <c16:uniqueId val="{00000000-AB10-4605-AC6F-8FFB2D98D0EC}"/>
            </c:ext>
          </c:extLst>
        </c:ser>
        <c:dLbls>
          <c:showLegendKey val="0"/>
          <c:showVal val="1"/>
          <c:showCatName val="0"/>
          <c:showSerName val="0"/>
          <c:showPercent val="0"/>
          <c:showBubbleSize val="0"/>
        </c:dLbls>
        <c:gapWidth val="100"/>
        <c:axId val="223388591"/>
        <c:axId val="223379951"/>
      </c:barChart>
      <c:catAx>
        <c:axId val="2233885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1" i="0" u="none" strike="noStrike" kern="1200" baseline="0">
                <a:solidFill>
                  <a:schemeClr val="accent1"/>
                </a:solidFill>
                <a:latin typeface="+mn-ea"/>
                <a:ea typeface="+mn-ea"/>
                <a:cs typeface="+mn-cs"/>
              </a:defRPr>
            </a:pPr>
            <a:endParaRPr lang="zh-CN"/>
          </a:p>
        </c:txPr>
        <c:crossAx val="223379951"/>
        <c:crosses val="autoZero"/>
        <c:auto val="1"/>
        <c:lblAlgn val="ctr"/>
        <c:lblOffset val="100"/>
        <c:noMultiLvlLbl val="0"/>
      </c:catAx>
      <c:valAx>
        <c:axId val="223379951"/>
        <c:scaling>
          <c:orientation val="minMax"/>
        </c:scaling>
        <c:delete val="1"/>
        <c:axPos val="b"/>
        <c:numFmt formatCode="General" sourceLinked="1"/>
        <c:majorTickMark val="out"/>
        <c:minorTickMark val="none"/>
        <c:tickLblPos val="nextTo"/>
        <c:crossAx val="223388591"/>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465332843919499"/>
          <c:y val="0.12408992839013699"/>
          <c:w val="0.76490513636735802"/>
          <c:h val="0.74046292196955499"/>
        </c:manualLayout>
      </c:layout>
      <c:barChart>
        <c:barDir val="bar"/>
        <c:grouping val="clustered"/>
        <c:varyColors val="0"/>
        <c:ser>
          <c:idx val="0"/>
          <c:order val="0"/>
          <c:tx>
            <c:strRef>
              <c:f>Sheet1!$B$1</c:f>
              <c:strCache>
                <c:ptCount val="1"/>
                <c:pt idx="0">
                  <c:v>系列 1</c:v>
                </c:pt>
              </c:strCache>
            </c:strRef>
          </c:tx>
          <c:spPr>
            <a:gradFill flip="none" rotWithShape="1">
              <a:gsLst>
                <a:gs pos="0">
                  <a:schemeClr val="accent1">
                    <a:lumMod val="5000"/>
                    <a:lumOff val="95000"/>
                  </a:schemeClr>
                </a:gs>
                <a:gs pos="34000">
                  <a:schemeClr val="accent1">
                    <a:lumMod val="45000"/>
                    <a:lumOff val="55000"/>
                  </a:schemeClr>
                </a:gs>
                <a:gs pos="83000">
                  <a:schemeClr val="accent1">
                    <a:lumMod val="45000"/>
                    <a:lumOff val="55000"/>
                  </a:schemeClr>
                </a:gs>
                <a:gs pos="100000">
                  <a:schemeClr val="accent1">
                    <a:lumMod val="30000"/>
                    <a:lumOff val="70000"/>
                  </a:schemeClr>
                </a:gs>
              </a:gsLst>
              <a:lin ang="10800000" scaled="1"/>
              <a:tileRect/>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accent1"/>
                    </a:solidFill>
                    <a:latin typeface="+mn-ea"/>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一定不会</c:v>
                </c:pt>
                <c:pt idx="1">
                  <c:v>很可能不会</c:v>
                </c:pt>
                <c:pt idx="2">
                  <c:v>可能会</c:v>
                </c:pt>
                <c:pt idx="3">
                  <c:v>很可能会</c:v>
                </c:pt>
                <c:pt idx="4">
                  <c:v>一定会</c:v>
                </c:pt>
              </c:strCache>
            </c:strRef>
          </c:cat>
          <c:val>
            <c:numRef>
              <c:f>Sheet1!$B$2:$B$6</c:f>
              <c:numCache>
                <c:formatCode>General</c:formatCode>
                <c:ptCount val="5"/>
                <c:pt idx="0">
                  <c:v>0</c:v>
                </c:pt>
                <c:pt idx="1">
                  <c:v>0</c:v>
                </c:pt>
                <c:pt idx="2" formatCode="0.00%">
                  <c:v>2.9000000000000001E-2</c:v>
                </c:pt>
                <c:pt idx="3" formatCode="0.00%">
                  <c:v>5.8999999999999997E-2</c:v>
                </c:pt>
                <c:pt idx="4" formatCode="0.00%">
                  <c:v>0.91200000000000003</c:v>
                </c:pt>
              </c:numCache>
            </c:numRef>
          </c:val>
          <c:extLst>
            <c:ext xmlns:c16="http://schemas.microsoft.com/office/drawing/2014/chart" uri="{C3380CC4-5D6E-409C-BE32-E72D297353CC}">
              <c16:uniqueId val="{00000000-6F7A-480D-A29A-83B90C97A359}"/>
            </c:ext>
          </c:extLst>
        </c:ser>
        <c:dLbls>
          <c:showLegendKey val="0"/>
          <c:showVal val="1"/>
          <c:showCatName val="0"/>
          <c:showSerName val="0"/>
          <c:showPercent val="0"/>
          <c:showBubbleSize val="0"/>
        </c:dLbls>
        <c:gapWidth val="100"/>
        <c:axId val="223388591"/>
        <c:axId val="223379951"/>
      </c:barChart>
      <c:catAx>
        <c:axId val="2233885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1" i="0" u="none" strike="noStrike" kern="1200" baseline="0">
                <a:solidFill>
                  <a:schemeClr val="accent1"/>
                </a:solidFill>
                <a:latin typeface="+mn-ea"/>
                <a:ea typeface="+mn-ea"/>
                <a:cs typeface="+mn-cs"/>
              </a:defRPr>
            </a:pPr>
            <a:endParaRPr lang="zh-CN"/>
          </a:p>
        </c:txPr>
        <c:crossAx val="223379951"/>
        <c:crosses val="autoZero"/>
        <c:auto val="1"/>
        <c:lblAlgn val="ctr"/>
        <c:lblOffset val="100"/>
        <c:noMultiLvlLbl val="0"/>
      </c:catAx>
      <c:valAx>
        <c:axId val="223379951"/>
        <c:scaling>
          <c:orientation val="minMax"/>
        </c:scaling>
        <c:delete val="1"/>
        <c:axPos val="b"/>
        <c:numFmt formatCode="General" sourceLinked="1"/>
        <c:majorTickMark val="out"/>
        <c:minorTickMark val="none"/>
        <c:tickLblPos val="nextTo"/>
        <c:crossAx val="223388591"/>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465332843919499"/>
          <c:y val="0.12408992839013699"/>
          <c:w val="0.76490513636735802"/>
          <c:h val="0.74046292196955499"/>
        </c:manualLayout>
      </c:layout>
      <c:barChart>
        <c:barDir val="bar"/>
        <c:grouping val="clustered"/>
        <c:varyColors val="0"/>
        <c:ser>
          <c:idx val="0"/>
          <c:order val="0"/>
          <c:tx>
            <c:strRef>
              <c:f>Sheet1!$B$1</c:f>
              <c:strCache>
                <c:ptCount val="1"/>
                <c:pt idx="0">
                  <c:v>系列 1</c:v>
                </c:pt>
              </c:strCache>
            </c:strRef>
          </c:tx>
          <c:spPr>
            <a:gradFill flip="none" rotWithShape="1">
              <a:gsLst>
                <a:gs pos="0">
                  <a:schemeClr val="accent1">
                    <a:lumMod val="5000"/>
                    <a:lumOff val="95000"/>
                  </a:schemeClr>
                </a:gs>
                <a:gs pos="34000">
                  <a:schemeClr val="accent1">
                    <a:lumMod val="45000"/>
                    <a:lumOff val="55000"/>
                  </a:schemeClr>
                </a:gs>
                <a:gs pos="83000">
                  <a:schemeClr val="accent1">
                    <a:lumMod val="45000"/>
                    <a:lumOff val="55000"/>
                  </a:schemeClr>
                </a:gs>
                <a:gs pos="100000">
                  <a:schemeClr val="accent1">
                    <a:lumMod val="30000"/>
                    <a:lumOff val="70000"/>
                  </a:schemeClr>
                </a:gs>
              </a:gsLst>
              <a:lin ang="10800000" scaled="1"/>
              <a:tileRect/>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accent1"/>
                    </a:solidFill>
                    <a:latin typeface="+mn-ea"/>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一定不会</c:v>
                </c:pt>
                <c:pt idx="1">
                  <c:v>很可能不会</c:v>
                </c:pt>
                <c:pt idx="2">
                  <c:v>可能会</c:v>
                </c:pt>
                <c:pt idx="3">
                  <c:v>很可能会</c:v>
                </c:pt>
                <c:pt idx="4">
                  <c:v>一定会</c:v>
                </c:pt>
              </c:strCache>
            </c:strRef>
          </c:cat>
          <c:val>
            <c:numRef>
              <c:f>Sheet1!$B$2:$B$6</c:f>
              <c:numCache>
                <c:formatCode>0.00%</c:formatCode>
                <c:ptCount val="5"/>
                <c:pt idx="0" formatCode="General">
                  <c:v>0</c:v>
                </c:pt>
                <c:pt idx="1">
                  <c:v>2.9000000000000001E-2</c:v>
                </c:pt>
                <c:pt idx="2">
                  <c:v>0.20599999999999999</c:v>
                </c:pt>
                <c:pt idx="3">
                  <c:v>0.23499999999999999</c:v>
                </c:pt>
                <c:pt idx="4">
                  <c:v>0.52900000000000003</c:v>
                </c:pt>
              </c:numCache>
            </c:numRef>
          </c:val>
          <c:extLst>
            <c:ext xmlns:c16="http://schemas.microsoft.com/office/drawing/2014/chart" uri="{C3380CC4-5D6E-409C-BE32-E72D297353CC}">
              <c16:uniqueId val="{00000000-BB48-4E73-9FEF-9FD3956506ED}"/>
            </c:ext>
          </c:extLst>
        </c:ser>
        <c:dLbls>
          <c:showLegendKey val="0"/>
          <c:showVal val="1"/>
          <c:showCatName val="0"/>
          <c:showSerName val="0"/>
          <c:showPercent val="0"/>
          <c:showBubbleSize val="0"/>
        </c:dLbls>
        <c:gapWidth val="100"/>
        <c:axId val="223388591"/>
        <c:axId val="223379951"/>
      </c:barChart>
      <c:catAx>
        <c:axId val="2233885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1" i="0" u="none" strike="noStrike" kern="1200" baseline="0">
                <a:solidFill>
                  <a:schemeClr val="accent1"/>
                </a:solidFill>
                <a:latin typeface="+mn-ea"/>
                <a:ea typeface="+mn-ea"/>
                <a:cs typeface="+mn-cs"/>
              </a:defRPr>
            </a:pPr>
            <a:endParaRPr lang="zh-CN"/>
          </a:p>
        </c:txPr>
        <c:crossAx val="223379951"/>
        <c:crosses val="autoZero"/>
        <c:auto val="1"/>
        <c:lblAlgn val="ctr"/>
        <c:lblOffset val="100"/>
        <c:noMultiLvlLbl val="0"/>
      </c:catAx>
      <c:valAx>
        <c:axId val="223379951"/>
        <c:scaling>
          <c:orientation val="minMax"/>
        </c:scaling>
        <c:delete val="1"/>
        <c:axPos val="b"/>
        <c:numFmt formatCode="General" sourceLinked="1"/>
        <c:majorTickMark val="out"/>
        <c:minorTickMark val="none"/>
        <c:tickLblPos val="nextTo"/>
        <c:crossAx val="223388591"/>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jpeg>
</file>

<file path=ppt/media/image21.jpeg>
</file>

<file path=ppt/media/image22.jpeg>
</file>

<file path=ppt/media/image23.png>
</file>

<file path=ppt/media/image24.jpeg>
</file>

<file path=ppt/media/image25.jpeg>
</file>

<file path=ppt/media/image26.jpeg>
</file>

<file path=ppt/media/image27.png>
</file>

<file path=ppt/media/image28.jpeg>
</file>

<file path=ppt/media/image29.jpeg>
</file>

<file path=ppt/media/image3.png>
</file>

<file path=ppt/media/image30.jpeg>
</file>

<file path=ppt/media/image31.png>
</file>

<file path=ppt/media/image32.jpeg>
</file>

<file path=ppt/media/image33.jpeg>
</file>

<file path=ppt/media/image34.png>
</file>

<file path=ppt/media/image35.jpeg>
</file>

<file path=ppt/media/image36.jpeg>
</file>

<file path=ppt/media/image37.png>
</file>

<file path=ppt/media/image38.jpeg>
</file>

<file path=ppt/media/image39.jpeg>
</file>

<file path=ppt/media/image4.png>
</file>

<file path=ppt/media/image40.png>
</file>

<file path=ppt/media/image41.jpeg>
</file>

<file path=ppt/media/image42.jpeg>
</file>

<file path=ppt/media/image43.png>
</file>

<file path=ppt/media/image44.jpeg>
</file>

<file path=ppt/media/image45.png>
</file>

<file path=ppt/media/image46.png>
</file>

<file path=ppt/media/image47.png>
</file>

<file path=ppt/media/image48.png>
</file>

<file path=ppt/media/image49.png>
</file>

<file path=ppt/media/image5.png>
</file>

<file path=ppt/media/image50.jpe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jpeg>
</file>

<file path=ppt/media/image61.jpeg>
</file>

<file path=ppt/media/image62.png>
</file>

<file path=ppt/media/image63.png>
</file>

<file path=ppt/media/image64.jpeg>
</file>

<file path=ppt/media/image65.jpeg>
</file>

<file path=ppt/media/image6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921552-60E2-4226-858A-74394E3B9D43}" type="datetimeFigureOut">
              <a:rPr lang="zh-CN" altLang="en-US" smtClean="0"/>
              <a:t>2023/8/14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283CD5-963F-4170-8908-678FA9A9F08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C71C6F0B-B60B-46F9-A884-E61D598547B9}" type="slidenum">
              <a:rPr lang="en-US" altLang="zh-CN" smtClean="0"/>
              <a:t>10</a:t>
            </a:fld>
            <a:endParaRPr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C71C6F0B-B60B-46F9-A884-E61D598547B9}" type="slidenum">
              <a:rPr lang="en-US" altLang="zh-CN" smtClean="0"/>
              <a:t>11</a:t>
            </a:fld>
            <a:endParaRPr lang="en-US"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71C6F0B-B60B-46F9-A884-E61D598547B9}" type="slidenum">
              <a:rPr lang="en-US" altLang="zh-CN" smtClean="0"/>
              <a:t>13</a:t>
            </a:fld>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C71C6F0B-B60B-46F9-A884-E61D598547B9}" type="slidenum">
              <a:rPr lang="en-US" altLang="zh-CN" smtClean="0"/>
              <a:t>16</a:t>
            </a:fld>
            <a:endParaRPr lang="en-US" alt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71C6F0B-B60B-46F9-A884-E61D598547B9}" type="slidenum">
              <a:rPr lang="en-US" altLang="zh-CN" smtClean="0"/>
              <a:t>41</a:t>
            </a:fld>
            <a:endParaRPr lang="en-US" altLang="zh-C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71C6F0B-B60B-46F9-A884-E61D598547B9}" type="slidenum">
              <a:rPr lang="en-US" altLang="zh-CN" smtClean="0"/>
              <a:t>42</a:t>
            </a:fld>
            <a:endParaRPr lang="en-US" altLang="zh-C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C71C6F0B-B60B-46F9-A884-E61D598547B9}" type="slidenum">
              <a:rPr kumimoji="0" lang="en-US" altLang="zh-CN" sz="1300" b="0" i="0" u="none" strike="noStrike" kern="1200" cap="none" spc="0" normalizeH="0" baseline="0" noProof="0" smtClean="0">
                <a:ln>
                  <a:noFill/>
                </a:ln>
                <a:solidFill>
                  <a:srgbClr val="000000"/>
                </a:solidFill>
                <a:effectLst/>
                <a:uLnTx/>
                <a:uFillTx/>
                <a:latin typeface="Arial" panose="020B0604020202020204" pitchFamily="34" charset="0"/>
                <a:ea typeface="华文细黑" pitchFamily="2" charset="-122"/>
                <a:cs typeface="Arial" panose="020B0604020202020204"/>
                <a:sym typeface="Arial" panose="020B0604020202020204"/>
              </a:rPr>
              <a:t>43</a:t>
            </a:fld>
            <a:endParaRPr kumimoji="0" lang="en-US" altLang="zh-CN" sz="1300" b="0" i="0" u="none" strike="noStrike" kern="1200" cap="none" spc="0" normalizeH="0" baseline="0" noProof="0" dirty="0">
              <a:ln>
                <a:noFill/>
              </a:ln>
              <a:solidFill>
                <a:srgbClr val="000000"/>
              </a:solidFill>
              <a:effectLst/>
              <a:uLnTx/>
              <a:uFillTx/>
              <a:latin typeface="Arial" panose="020B0604020202020204" pitchFamily="34" charset="0"/>
              <a:ea typeface="华文细黑" pitchFamily="2" charset="-122"/>
              <a:cs typeface="Arial" panose="020B0604020202020204"/>
              <a:sym typeface="Arial" panose="020B0604020202020204"/>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4_标题幻灯片">
    <p:spTree>
      <p:nvGrpSpPr>
        <p:cNvPr id="1" name=""/>
        <p:cNvGrpSpPr/>
        <p:nvPr/>
      </p:nvGrpSpPr>
      <p:grpSpPr>
        <a:xfrm>
          <a:off x="0" y="0"/>
          <a:ext cx="0" cy="0"/>
          <a:chOff x="0" y="0"/>
          <a:chExt cx="0" cy="0"/>
        </a:xfrm>
      </p:grpSpPr>
      <p:sp>
        <p:nvSpPr>
          <p:cNvPr id="16" name="Rectangle 6"/>
          <p:cNvSpPr>
            <a:spLocks noChangeArrowheads="1"/>
          </p:cNvSpPr>
          <p:nvPr/>
        </p:nvSpPr>
        <p:spPr bwMode="auto">
          <a:xfrm>
            <a:off x="0" y="-1190"/>
            <a:ext cx="12192000" cy="5733256"/>
          </a:xfrm>
          <a:prstGeom prst="rect">
            <a:avLst/>
          </a:prstGeom>
          <a:solidFill>
            <a:srgbClr val="31368D"/>
          </a:solidFill>
          <a:ln w="9525">
            <a:noFill/>
            <a:miter lim="800000"/>
          </a:ln>
          <a:effectLst/>
        </p:spPr>
        <p:txBody>
          <a:bodyPr wrap="none" anchor="ctr"/>
          <a:lstStyle/>
          <a:p>
            <a:pPr>
              <a:defRPr/>
            </a:pPr>
            <a:endParaRPr lang="zh-CN" altLang="en-US" dirty="0">
              <a:latin typeface="微软雅黑 Light" panose="020B0502040204020203" pitchFamily="34" charset="-122"/>
              <a:ea typeface="微软雅黑 Light" panose="020B0502040204020203" pitchFamily="34" charset="-122"/>
            </a:endParaRPr>
          </a:p>
        </p:txBody>
      </p:sp>
      <p:sp>
        <p:nvSpPr>
          <p:cNvPr id="10" name="Rectangle 9"/>
          <p:cNvSpPr/>
          <p:nvPr/>
        </p:nvSpPr>
        <p:spPr>
          <a:xfrm>
            <a:off x="-3049016" y="-15136"/>
            <a:ext cx="12601400" cy="6873136"/>
          </a:xfrm>
          <a:prstGeom prst="rect">
            <a:avLst/>
          </a:prstGeom>
          <a:gradFill flip="none" rotWithShape="1">
            <a:gsLst>
              <a:gs pos="0">
                <a:schemeClr val="bg1">
                  <a:alpha val="20000"/>
                </a:schemeClr>
              </a:gs>
              <a:gs pos="66000">
                <a:schemeClr val="bg1">
                  <a:alpha val="0"/>
                </a:schemeClr>
              </a:gs>
            </a:gsLst>
            <a:path path="circle">
              <a:fillToRect l="50000" t="50000" r="50000" b="50000"/>
            </a:path>
            <a:tileRect/>
          </a:gra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4113" name="Rectangle 17"/>
          <p:cNvSpPr>
            <a:spLocks noGrp="1" noChangeArrowheads="1"/>
          </p:cNvSpPr>
          <p:nvPr>
            <p:ph type="ctrTitle" sz="quarter"/>
          </p:nvPr>
        </p:nvSpPr>
        <p:spPr>
          <a:xfrm>
            <a:off x="914400" y="2542273"/>
            <a:ext cx="8709992" cy="646331"/>
          </a:xfrm>
        </p:spPr>
        <p:txBody>
          <a:bodyPr lIns="91440"/>
          <a:lstStyle>
            <a:lvl1pPr>
              <a:defRPr sz="4000" b="0">
                <a:solidFill>
                  <a:schemeClr val="bg1"/>
                </a:solidFill>
                <a:latin typeface="+mj-ea"/>
                <a:ea typeface="+mj-ea"/>
              </a:defRPr>
            </a:lvl1pPr>
          </a:lstStyle>
          <a:p>
            <a:r>
              <a:rPr lang="zh-CN" altLang="en-US"/>
              <a:t>单击此处编辑母版标题样式</a:t>
            </a:r>
            <a:endParaRPr lang="zh-CN" altLang="en-US" dirty="0"/>
          </a:p>
        </p:txBody>
      </p:sp>
      <p:sp>
        <p:nvSpPr>
          <p:cNvPr id="4114" name="Rectangle 18"/>
          <p:cNvSpPr>
            <a:spLocks noGrp="1" noChangeArrowheads="1"/>
          </p:cNvSpPr>
          <p:nvPr>
            <p:ph type="subTitle" sz="quarter" idx="1" hasCustomPrompt="1"/>
          </p:nvPr>
        </p:nvSpPr>
        <p:spPr>
          <a:xfrm>
            <a:off x="920304" y="3268266"/>
            <a:ext cx="8704088" cy="880814"/>
          </a:xfrm>
        </p:spPr>
        <p:txBody>
          <a:bodyPr lIns="91440" tIns="45720" rIns="91440" bIns="45720"/>
          <a:lstStyle>
            <a:lvl1pPr marL="0" indent="0">
              <a:buFont typeface="Wingdings" panose="05000000000000000000" pitchFamily="2" charset="2"/>
              <a:buNone/>
              <a:defRPr sz="2000">
                <a:solidFill>
                  <a:schemeClr val="bg1"/>
                </a:solidFill>
                <a:latin typeface="+mn-ea"/>
                <a:ea typeface="+mn-ea"/>
              </a:defRPr>
            </a:lvl1pPr>
          </a:lstStyle>
          <a:p>
            <a:r>
              <a:rPr lang="zh-CN" altLang="en-US"/>
              <a:t>单击以编辑母版副标题样式</a:t>
            </a:r>
            <a:endParaRPr lang="zh-CN" altLang="en-US" dirty="0"/>
          </a:p>
        </p:txBody>
      </p:sp>
      <p:sp>
        <p:nvSpPr>
          <p:cNvPr id="18" name="Rectangle 19"/>
          <p:cNvSpPr>
            <a:spLocks noGrp="1" noChangeArrowheads="1"/>
          </p:cNvSpPr>
          <p:nvPr>
            <p:ph type="dt" sz="quarter" idx="10"/>
          </p:nvPr>
        </p:nvSpPr>
        <p:spPr>
          <a:xfrm>
            <a:off x="914400" y="2066023"/>
            <a:ext cx="2844800" cy="476250"/>
          </a:xfrm>
          <a:prstGeom prst="rect">
            <a:avLst/>
          </a:prstGeom>
        </p:spPr>
        <p:txBody>
          <a:bodyPr anchor="ctr"/>
          <a:lstStyle>
            <a:lvl1pPr>
              <a:defRPr sz="2400">
                <a:solidFill>
                  <a:schemeClr val="tx2"/>
                </a:solidFill>
                <a:latin typeface="Segoe UI Light" panose="020B0502040204020203" pitchFamily="34" charset="0"/>
                <a:cs typeface="Segoe UI Light" panose="020B0502040204020203" pitchFamily="34" charset="0"/>
              </a:defRPr>
            </a:lvl1pPr>
          </a:lstStyle>
          <a:p>
            <a:fld id="{839E17BD-1464-4D48-8106-B40CE2557047}" type="datetimeFigureOut">
              <a:rPr lang="zh-CN" altLang="en-US" smtClean="0"/>
              <a:t>2023/8/14</a:t>
            </a:fld>
            <a:endParaRPr lang="zh-CN" altLang="en-US"/>
          </a:p>
        </p:txBody>
      </p:sp>
      <p:pic>
        <p:nvPicPr>
          <p:cNvPr id="20" name="Picture 19"/>
          <p:cNvPicPr>
            <a:picLocks noChangeAspect="1"/>
          </p:cNvPicPr>
          <p:nvPr/>
        </p:nvPicPr>
        <p:blipFill>
          <a:blip r:embed="rId2" cstate="email"/>
          <a:stretch>
            <a:fillRect/>
          </a:stretch>
        </p:blipFill>
        <p:spPr>
          <a:xfrm>
            <a:off x="10169220" y="6021287"/>
            <a:ext cx="1809736" cy="650870"/>
          </a:xfrm>
          <a:prstGeom prst="rect">
            <a:avLst/>
          </a:prstGeom>
        </p:spPr>
      </p:pic>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4_标题幻灯片">
    <p:spTree>
      <p:nvGrpSpPr>
        <p:cNvPr id="1" name=""/>
        <p:cNvGrpSpPr/>
        <p:nvPr/>
      </p:nvGrpSpPr>
      <p:grpSpPr>
        <a:xfrm>
          <a:off x="0" y="0"/>
          <a:ext cx="0" cy="0"/>
          <a:chOff x="0" y="0"/>
          <a:chExt cx="0" cy="0"/>
        </a:xfrm>
      </p:grpSpPr>
      <p:sp>
        <p:nvSpPr>
          <p:cNvPr id="16" name="Rectangle 6"/>
          <p:cNvSpPr>
            <a:spLocks noChangeArrowheads="1"/>
          </p:cNvSpPr>
          <p:nvPr userDrawn="1"/>
        </p:nvSpPr>
        <p:spPr bwMode="auto">
          <a:xfrm>
            <a:off x="0" y="-1190"/>
            <a:ext cx="12192000" cy="5733256"/>
          </a:xfrm>
          <a:prstGeom prst="rect">
            <a:avLst/>
          </a:prstGeom>
          <a:solidFill>
            <a:srgbClr val="31368D"/>
          </a:solidFill>
          <a:ln w="9525">
            <a:noFill/>
            <a:miter lim="800000"/>
          </a:ln>
          <a:effectLst/>
        </p:spPr>
        <p:txBody>
          <a:bodyPr wrap="none" anchor="ctr"/>
          <a:lstStyle/>
          <a:p>
            <a:pPr fontAlgn="base">
              <a:spcBef>
                <a:spcPct val="0"/>
              </a:spcBef>
              <a:spcAft>
                <a:spcPct val="0"/>
              </a:spcAft>
              <a:defRPr/>
            </a:pPr>
            <a:endParaRPr lang="zh-CN" altLang="en-US" sz="975" dirty="0">
              <a:solidFill>
                <a:srgbClr val="1E1E1E"/>
              </a:solidFill>
              <a:latin typeface="微软雅黑 Light" panose="020B0502040204020203" pitchFamily="34" charset="-122"/>
              <a:ea typeface="微软雅黑 Light" panose="020B0502040204020203" pitchFamily="34" charset="-122"/>
            </a:endParaRPr>
          </a:p>
        </p:txBody>
      </p:sp>
      <p:sp>
        <p:nvSpPr>
          <p:cNvPr id="10" name="Rectangle 9"/>
          <p:cNvSpPr/>
          <p:nvPr userDrawn="1"/>
        </p:nvSpPr>
        <p:spPr>
          <a:xfrm>
            <a:off x="-3049017" y="-15136"/>
            <a:ext cx="12601401" cy="6873136"/>
          </a:xfrm>
          <a:prstGeom prst="rect">
            <a:avLst/>
          </a:prstGeom>
          <a:gradFill flip="none" rotWithShape="1">
            <a:gsLst>
              <a:gs pos="0">
                <a:schemeClr val="bg1">
                  <a:alpha val="20000"/>
                </a:schemeClr>
              </a:gs>
              <a:gs pos="66000">
                <a:schemeClr val="bg1">
                  <a:alpha val="0"/>
                </a:schemeClr>
              </a:gs>
            </a:gsLst>
            <a:path path="circle">
              <a:fillToRect l="50000" t="50000" r="50000" b="50000"/>
            </a:path>
            <a:tileRect/>
          </a:gra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fontAlgn="base">
              <a:spcBef>
                <a:spcPct val="0"/>
              </a:spcBef>
              <a:spcAft>
                <a:spcPct val="0"/>
              </a:spcAft>
            </a:pPr>
            <a:endParaRPr lang="en-US" sz="975">
              <a:solidFill>
                <a:srgbClr val="FFFFFF"/>
              </a:solidFill>
            </a:endParaRPr>
          </a:p>
        </p:txBody>
      </p:sp>
      <p:sp>
        <p:nvSpPr>
          <p:cNvPr id="4113" name="Rectangle 17"/>
          <p:cNvSpPr>
            <a:spLocks noGrp="1" noChangeArrowheads="1"/>
          </p:cNvSpPr>
          <p:nvPr userDrawn="1">
            <p:ph type="ctrTitle" sz="quarter"/>
          </p:nvPr>
        </p:nvSpPr>
        <p:spPr>
          <a:xfrm>
            <a:off x="914400" y="2594211"/>
            <a:ext cx="8709993" cy="542456"/>
          </a:xfrm>
        </p:spPr>
        <p:txBody>
          <a:bodyPr lIns="91440"/>
          <a:lstStyle>
            <a:lvl1pPr>
              <a:defRPr sz="3250" b="0">
                <a:solidFill>
                  <a:schemeClr val="bg1"/>
                </a:solidFill>
                <a:latin typeface="+mj-ea"/>
                <a:ea typeface="+mj-ea"/>
              </a:defRPr>
            </a:lvl1pPr>
          </a:lstStyle>
          <a:p>
            <a:r>
              <a:rPr lang="zh-CN" altLang="en-US" dirty="0"/>
              <a:t>单击此处编辑母版标题样式</a:t>
            </a:r>
          </a:p>
        </p:txBody>
      </p:sp>
      <p:sp>
        <p:nvSpPr>
          <p:cNvPr id="4114" name="Rectangle 18"/>
          <p:cNvSpPr>
            <a:spLocks noGrp="1" noChangeArrowheads="1"/>
          </p:cNvSpPr>
          <p:nvPr userDrawn="1">
            <p:ph type="subTitle" sz="quarter" idx="1"/>
          </p:nvPr>
        </p:nvSpPr>
        <p:spPr>
          <a:xfrm>
            <a:off x="920304" y="3268266"/>
            <a:ext cx="8704089" cy="880814"/>
          </a:xfrm>
        </p:spPr>
        <p:txBody>
          <a:bodyPr lIns="91440" tIns="45720" rIns="91440" bIns="45720"/>
          <a:lstStyle>
            <a:lvl1pPr marL="0" indent="0">
              <a:buFont typeface="Wingdings" panose="05000000000000000000" pitchFamily="2" charset="2"/>
              <a:buNone/>
              <a:defRPr sz="1625">
                <a:solidFill>
                  <a:schemeClr val="bg1"/>
                </a:solidFill>
                <a:latin typeface="+mn-ea"/>
                <a:ea typeface="+mn-ea"/>
              </a:defRPr>
            </a:lvl1pPr>
          </a:lstStyle>
          <a:p>
            <a:r>
              <a:rPr lang="zh-CN" altLang="en-US" dirty="0"/>
              <a:t>单击此处编辑母版副标题样式</a:t>
            </a:r>
          </a:p>
        </p:txBody>
      </p:sp>
      <p:sp>
        <p:nvSpPr>
          <p:cNvPr id="18" name="Rectangle 19"/>
          <p:cNvSpPr>
            <a:spLocks noGrp="1" noChangeArrowheads="1"/>
          </p:cNvSpPr>
          <p:nvPr userDrawn="1">
            <p:ph type="dt" sz="quarter" idx="10"/>
          </p:nvPr>
        </p:nvSpPr>
        <p:spPr>
          <a:xfrm>
            <a:off x="914400" y="2066023"/>
            <a:ext cx="2844800" cy="476250"/>
          </a:xfrm>
          <a:prstGeom prst="rect">
            <a:avLst/>
          </a:prstGeom>
        </p:spPr>
        <p:txBody>
          <a:bodyPr anchor="ctr"/>
          <a:lstStyle>
            <a:lvl1pPr>
              <a:defRPr sz="1950">
                <a:solidFill>
                  <a:schemeClr val="tx2"/>
                </a:solidFill>
                <a:latin typeface="Segoe UI Light" panose="020B0502040204020203" pitchFamily="34" charset="0"/>
                <a:cs typeface="Segoe UI Light" panose="020B0502040204020203" pitchFamily="34" charset="0"/>
              </a:defRPr>
            </a:lvl1pPr>
          </a:lstStyle>
          <a:p>
            <a:pPr fontAlgn="base">
              <a:spcBef>
                <a:spcPct val="0"/>
              </a:spcBef>
              <a:spcAft>
                <a:spcPct val="0"/>
              </a:spcAft>
              <a:defRPr/>
            </a:pPr>
            <a:r>
              <a:rPr lang="en-US" altLang="zh-CN" dirty="0">
                <a:solidFill>
                  <a:srgbClr val="FFFFFF"/>
                </a:solidFill>
                <a:ea typeface="宋体" pitchFamily="2" charset="-122"/>
              </a:rPr>
              <a:t>DATE</a:t>
            </a:r>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5_标题幻灯片">
    <p:spTree>
      <p:nvGrpSpPr>
        <p:cNvPr id="1" name=""/>
        <p:cNvGrpSpPr/>
        <p:nvPr/>
      </p:nvGrpSpPr>
      <p:grpSpPr>
        <a:xfrm>
          <a:off x="0" y="0"/>
          <a:ext cx="0" cy="0"/>
          <a:chOff x="0" y="0"/>
          <a:chExt cx="0" cy="0"/>
        </a:xfrm>
      </p:grpSpPr>
      <p:sp>
        <p:nvSpPr>
          <p:cNvPr id="16" name="Rectangle 6"/>
          <p:cNvSpPr>
            <a:spLocks noChangeArrowheads="1"/>
          </p:cNvSpPr>
          <p:nvPr userDrawn="1"/>
        </p:nvSpPr>
        <p:spPr bwMode="auto">
          <a:xfrm>
            <a:off x="0" y="-1190"/>
            <a:ext cx="12192000" cy="6859190"/>
          </a:xfrm>
          <a:prstGeom prst="rect">
            <a:avLst/>
          </a:prstGeom>
          <a:solidFill>
            <a:srgbClr val="31368D"/>
          </a:solidFill>
          <a:ln w="9525">
            <a:noFill/>
            <a:miter lim="800000"/>
          </a:ln>
          <a:effectLst/>
        </p:spPr>
        <p:txBody>
          <a:bodyPr wrap="none" anchor="ctr"/>
          <a:lstStyle/>
          <a:p>
            <a:pPr fontAlgn="base">
              <a:spcBef>
                <a:spcPct val="0"/>
              </a:spcBef>
              <a:spcAft>
                <a:spcPct val="0"/>
              </a:spcAft>
              <a:defRPr/>
            </a:pPr>
            <a:endParaRPr lang="zh-CN" altLang="en-US" sz="975" dirty="0">
              <a:solidFill>
                <a:srgbClr val="1E1E1E"/>
              </a:solidFill>
              <a:latin typeface="微软雅黑 Light" panose="020B0502040204020203" pitchFamily="34" charset="-122"/>
              <a:ea typeface="微软雅黑 Light" panose="020B0502040204020203" pitchFamily="34" charset="-122"/>
            </a:endParaRPr>
          </a:p>
        </p:txBody>
      </p:sp>
      <p:sp>
        <p:nvSpPr>
          <p:cNvPr id="8" name="Rectangle 7"/>
          <p:cNvSpPr/>
          <p:nvPr userDrawn="1"/>
        </p:nvSpPr>
        <p:spPr>
          <a:xfrm>
            <a:off x="-3049017" y="-15136"/>
            <a:ext cx="12601401" cy="6873136"/>
          </a:xfrm>
          <a:prstGeom prst="rect">
            <a:avLst/>
          </a:prstGeom>
          <a:gradFill flip="none" rotWithShape="1">
            <a:gsLst>
              <a:gs pos="0">
                <a:schemeClr val="bg1">
                  <a:alpha val="20000"/>
                </a:schemeClr>
              </a:gs>
              <a:gs pos="66000">
                <a:schemeClr val="bg1">
                  <a:alpha val="0"/>
                </a:schemeClr>
              </a:gs>
            </a:gsLst>
            <a:path path="circle">
              <a:fillToRect l="50000" t="50000" r="50000" b="50000"/>
            </a:path>
            <a:tileRect/>
          </a:gra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fontAlgn="base">
              <a:spcBef>
                <a:spcPct val="0"/>
              </a:spcBef>
              <a:spcAft>
                <a:spcPct val="0"/>
              </a:spcAft>
            </a:pPr>
            <a:endParaRPr lang="en-US" sz="975">
              <a:solidFill>
                <a:srgbClr val="FFFFFF"/>
              </a:solidFill>
            </a:endParaRPr>
          </a:p>
        </p:txBody>
      </p:sp>
      <p:sp>
        <p:nvSpPr>
          <p:cNvPr id="4113" name="Rectangle 17"/>
          <p:cNvSpPr>
            <a:spLocks noGrp="1" noChangeArrowheads="1"/>
          </p:cNvSpPr>
          <p:nvPr userDrawn="1">
            <p:ph type="ctrTitle" sz="quarter"/>
          </p:nvPr>
        </p:nvSpPr>
        <p:spPr>
          <a:xfrm>
            <a:off x="914400" y="2594211"/>
            <a:ext cx="8709993" cy="542456"/>
          </a:xfrm>
        </p:spPr>
        <p:txBody>
          <a:bodyPr lIns="91440"/>
          <a:lstStyle>
            <a:lvl1pPr>
              <a:defRPr sz="3250" b="0">
                <a:solidFill>
                  <a:schemeClr val="bg1"/>
                </a:solidFill>
                <a:latin typeface="+mj-ea"/>
                <a:ea typeface="+mj-ea"/>
              </a:defRPr>
            </a:lvl1pPr>
          </a:lstStyle>
          <a:p>
            <a:r>
              <a:rPr lang="zh-CN" altLang="en-US" dirty="0"/>
              <a:t>单击此处编辑母版标题样式</a:t>
            </a:r>
          </a:p>
        </p:txBody>
      </p:sp>
      <p:sp>
        <p:nvSpPr>
          <p:cNvPr id="4114" name="Rectangle 18"/>
          <p:cNvSpPr>
            <a:spLocks noGrp="1" noChangeArrowheads="1"/>
          </p:cNvSpPr>
          <p:nvPr userDrawn="1">
            <p:ph type="subTitle" sz="quarter" idx="1"/>
          </p:nvPr>
        </p:nvSpPr>
        <p:spPr>
          <a:xfrm>
            <a:off x="920304" y="3268266"/>
            <a:ext cx="8704089" cy="880814"/>
          </a:xfrm>
        </p:spPr>
        <p:txBody>
          <a:bodyPr lIns="91440" tIns="45720" rIns="91440" bIns="45720"/>
          <a:lstStyle>
            <a:lvl1pPr marL="0" indent="0">
              <a:buFont typeface="Wingdings" panose="05000000000000000000" pitchFamily="2" charset="2"/>
              <a:buNone/>
              <a:defRPr sz="1625">
                <a:solidFill>
                  <a:schemeClr val="bg1"/>
                </a:solidFill>
                <a:latin typeface="+mn-ea"/>
                <a:ea typeface="+mn-ea"/>
              </a:defRPr>
            </a:lvl1pPr>
          </a:lstStyle>
          <a:p>
            <a:r>
              <a:rPr lang="zh-CN" altLang="en-US" dirty="0"/>
              <a:t>单击此处编辑母版副标题样式</a:t>
            </a:r>
          </a:p>
        </p:txBody>
      </p:sp>
      <p:sp>
        <p:nvSpPr>
          <p:cNvPr id="18" name="Rectangle 19"/>
          <p:cNvSpPr>
            <a:spLocks noGrp="1" noChangeArrowheads="1"/>
          </p:cNvSpPr>
          <p:nvPr userDrawn="1">
            <p:ph type="dt" sz="quarter" idx="10"/>
          </p:nvPr>
        </p:nvSpPr>
        <p:spPr>
          <a:xfrm>
            <a:off x="914400" y="2066023"/>
            <a:ext cx="2844800" cy="476250"/>
          </a:xfrm>
          <a:prstGeom prst="rect">
            <a:avLst/>
          </a:prstGeom>
        </p:spPr>
        <p:txBody>
          <a:bodyPr anchor="ctr"/>
          <a:lstStyle>
            <a:lvl1pPr>
              <a:defRPr sz="1950">
                <a:solidFill>
                  <a:schemeClr val="tx2"/>
                </a:solidFill>
                <a:latin typeface="Segoe UI Light" panose="020B0502040204020203" pitchFamily="34" charset="0"/>
                <a:cs typeface="Segoe UI Light" panose="020B0502040204020203" pitchFamily="34" charset="0"/>
              </a:defRPr>
            </a:lvl1pPr>
          </a:lstStyle>
          <a:p>
            <a:pPr fontAlgn="base">
              <a:spcBef>
                <a:spcPct val="0"/>
              </a:spcBef>
              <a:spcAft>
                <a:spcPct val="0"/>
              </a:spcAft>
              <a:defRPr/>
            </a:pPr>
            <a:r>
              <a:rPr lang="en-US" altLang="zh-CN" dirty="0">
                <a:solidFill>
                  <a:srgbClr val="FFFFFF"/>
                </a:solidFill>
                <a:ea typeface="宋体" pitchFamily="2" charset="-122"/>
              </a:rPr>
              <a:t>DATE</a:t>
            </a:r>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2_标题和内容">
    <p:spTree>
      <p:nvGrpSpPr>
        <p:cNvPr id="1" name=""/>
        <p:cNvGrpSpPr/>
        <p:nvPr/>
      </p:nvGrpSpPr>
      <p:grpSpPr>
        <a:xfrm>
          <a:off x="0" y="0"/>
          <a:ext cx="0" cy="0"/>
          <a:chOff x="0" y="0"/>
          <a:chExt cx="0" cy="0"/>
        </a:xfrm>
      </p:grpSpPr>
      <p:sp>
        <p:nvSpPr>
          <p:cNvPr id="8" name="Rectangle 7"/>
          <p:cNvSpPr/>
          <p:nvPr userDrawn="1"/>
        </p:nvSpPr>
        <p:spPr>
          <a:xfrm>
            <a:off x="9840418" y="5888039"/>
            <a:ext cx="2110738" cy="83343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975">
              <a:solidFill>
                <a:srgbClr val="FFFFFF"/>
              </a:solidFill>
            </a:endParaRPr>
          </a:p>
        </p:txBody>
      </p:sp>
      <p:sp>
        <p:nvSpPr>
          <p:cNvPr id="2" name="标题 1"/>
          <p:cNvSpPr>
            <a:spLocks noGrp="1"/>
          </p:cNvSpPr>
          <p:nvPr>
            <p:ph type="title"/>
          </p:nvPr>
        </p:nvSpPr>
        <p:spPr/>
        <p:txBody>
          <a:bodyPr/>
          <a:lstStyle>
            <a:lvl1pPr>
              <a:defRPr>
                <a:latin typeface="+mj-ea"/>
                <a:ea typeface="+mj-ea"/>
              </a:defRPr>
            </a:lvl1pPr>
          </a:lstStyle>
          <a:p>
            <a:r>
              <a:rPr lang="zh-CN" altLang="en-US"/>
              <a:t>单击此处编辑母版标题样式</a:t>
            </a:r>
          </a:p>
        </p:txBody>
      </p:sp>
      <p:sp>
        <p:nvSpPr>
          <p:cNvPr id="3" name="内容占位符 2"/>
          <p:cNvSpPr>
            <a:spLocks noGrp="1"/>
          </p:cNvSpPr>
          <p:nvPr>
            <p:ph idx="1"/>
          </p:nvPr>
        </p:nvSpPr>
        <p:spPr/>
        <p:txBody>
          <a:bodyPr/>
          <a:lstStyle>
            <a:lvl1pPr marL="282575" indent="-282575">
              <a:defRPr sz="1950">
                <a:latin typeface="+mn-ea"/>
                <a:ea typeface="+mn-ea"/>
              </a:defRPr>
            </a:lvl1pPr>
            <a:lvl2pPr marL="438785" indent="-216535">
              <a:buFont typeface="Arial" panose="020B0604020202020204" pitchFamily="34" charset="0"/>
              <a:buChar char="•"/>
              <a:defRPr>
                <a:latin typeface="+mn-ea"/>
                <a:ea typeface="+mn-ea"/>
              </a:defRPr>
            </a:lvl2pPr>
            <a:lvl3pPr marL="661670" indent="-221615">
              <a:buFont typeface="Arial" panose="020B0604020202020204" pitchFamily="34" charset="0"/>
              <a:buChar char="•"/>
              <a:defRPr>
                <a:latin typeface="+mn-ea"/>
                <a:ea typeface="+mn-ea"/>
              </a:defRPr>
            </a:lvl3pPr>
            <a:lvl4pPr marL="873125" indent="-210185">
              <a:buFont typeface="Arial" panose="020B0604020202020204" pitchFamily="34" charset="0"/>
              <a:buChar char="•"/>
              <a:defRPr/>
            </a:lvl4pPr>
            <a:lvl5pPr marL="1094105" indent="-219075">
              <a:buFont typeface="Arial" panose="020B0604020202020204" pitchFamily="34" charset="0"/>
              <a:buChar char="•"/>
              <a:defRPr/>
            </a:lvl5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4" name="Slide Number Placeholder 5"/>
          <p:cNvSpPr>
            <a:spLocks noGrp="1"/>
          </p:cNvSpPr>
          <p:nvPr>
            <p:ph type="sldNum" sz="quarter" idx="10"/>
          </p:nvPr>
        </p:nvSpPr>
        <p:spPr>
          <a:xfrm>
            <a:off x="9696400" y="6165306"/>
            <a:ext cx="1890185" cy="365125"/>
          </a:xfrm>
          <a:prstGeom prst="rect">
            <a:avLst/>
          </a:prstGeom>
        </p:spPr>
        <p:txBody>
          <a:bodyPr/>
          <a:lstStyle>
            <a:lvl1pPr algn="r">
              <a:defRPr/>
            </a:lvl1pPr>
          </a:lstStyle>
          <a:p>
            <a:pPr fontAlgn="base">
              <a:spcBef>
                <a:spcPct val="0"/>
              </a:spcBef>
              <a:spcAft>
                <a:spcPct val="0"/>
              </a:spcAft>
              <a:defRPr/>
            </a:pPr>
            <a:r>
              <a:rPr lang="en-US" altLang="zh-CN">
                <a:solidFill>
                  <a:srgbClr val="1E1E1E"/>
                </a:solidFill>
                <a:latin typeface="Arial" panose="020B0604020202020204" pitchFamily="34" charset="0"/>
                <a:ea typeface="华文细黑" pitchFamily="2" charset="-122"/>
              </a:rPr>
              <a:t>Page </a:t>
            </a:r>
            <a:fld id="{4DD6317B-43F3-489F-9BD0-D02A73CF34FE}" type="slidenum">
              <a:rPr lang="en-US" altLang="zh-CN" smtClean="0">
                <a:solidFill>
                  <a:srgbClr val="1E1E1E"/>
                </a:solidFill>
                <a:latin typeface="Arial" panose="020B0604020202020204" pitchFamily="34" charset="0"/>
                <a:ea typeface="华文细黑" pitchFamily="2" charset="-122"/>
              </a:rPr>
              <a:t>‹#›</a:t>
            </a:fld>
            <a:endParaRPr lang="en-US" altLang="zh-CN" dirty="0">
              <a:solidFill>
                <a:srgbClr val="1E1E1E"/>
              </a:solidFill>
              <a:latin typeface="Arial" panose="020B0604020202020204" pitchFamily="34" charset="0"/>
              <a:ea typeface="华文细黑" pitchFamily="2" charset="-122"/>
            </a:endParaRPr>
          </a:p>
        </p:txBody>
      </p:sp>
    </p:spTree>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Title 2"/>
          <p:cNvSpPr>
            <a:spLocks noGrp="1" noChangeArrowheads="1"/>
          </p:cNvSpPr>
          <p:nvPr>
            <p:ph type="title"/>
            <p:custDataLst>
              <p:tags r:id="rId1"/>
            </p:custDataLst>
          </p:nvPr>
        </p:nvSpPr>
        <p:spPr bwMode="auto">
          <a:xfrm>
            <a:off x="609600" y="471488"/>
            <a:ext cx="10976708" cy="351353"/>
          </a:xfrm>
          <a:prstGeom prst="rect">
            <a:avLst/>
          </a:prstGeom>
          <a:noFill/>
          <a:ln w="9525">
            <a:noFill/>
            <a:miter lim="800000"/>
          </a:ln>
        </p:spPr>
        <p:txBody>
          <a:bodyPr vert="horz" wrap="square" lIns="0" tIns="35916" rIns="0" bIns="0" numCol="1" anchor="t" anchorCtr="0" compatLnSpc="1"/>
          <a:lstStyle/>
          <a:p>
            <a:pPr lvl="0"/>
            <a:r>
              <a:rPr lang="en-US" altLang="zh-CN" dirty="0"/>
              <a:t>Click to edit Master title style</a:t>
            </a:r>
          </a:p>
        </p:txBody>
      </p:sp>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p:cNvSpPr>
            <a:spLocks noGrp="1" noChangeArrowheads="1"/>
          </p:cNvSpPr>
          <p:nvPr>
            <p:ph type="title"/>
            <p:custDataLst>
              <p:tags r:id="rId1"/>
            </p:custDataLst>
          </p:nvPr>
        </p:nvSpPr>
        <p:spPr bwMode="auto">
          <a:xfrm>
            <a:off x="609600" y="471488"/>
            <a:ext cx="10976708" cy="351353"/>
          </a:xfrm>
          <a:prstGeom prst="rect">
            <a:avLst/>
          </a:prstGeom>
          <a:noFill/>
          <a:ln w="9525">
            <a:noFill/>
            <a:miter lim="800000"/>
          </a:ln>
        </p:spPr>
        <p:txBody>
          <a:bodyPr vert="horz" wrap="square" lIns="0" tIns="35916" rIns="0" bIns="0" numCol="1" anchor="t" anchorCtr="0" compatLnSpc="1"/>
          <a:lstStyle/>
          <a:p>
            <a:pPr lvl="0"/>
            <a:r>
              <a:rPr lang="en-US" altLang="zh-CN"/>
              <a:t>Click to edit Master title style</a:t>
            </a:r>
          </a:p>
        </p:txBody>
      </p:sp>
    </p:spTree>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3" name="Table Placeholder 2"/>
          <p:cNvSpPr>
            <a:spLocks noGrp="1"/>
          </p:cNvSpPr>
          <p:nvPr>
            <p:ph type="tbl" idx="1"/>
          </p:nvPr>
        </p:nvSpPr>
        <p:spPr>
          <a:xfrm>
            <a:off x="607647" y="1412876"/>
            <a:ext cx="10978661" cy="4519613"/>
          </a:xfrm>
        </p:spPr>
        <p:txBody>
          <a:bodyPr/>
          <a:lstStyle/>
          <a:p>
            <a:pPr lvl="0"/>
            <a:endParaRPr lang="en-US" noProof="0"/>
          </a:p>
        </p:txBody>
      </p:sp>
      <p:sp>
        <p:nvSpPr>
          <p:cNvPr id="4" name="Rectangle 2"/>
          <p:cNvSpPr>
            <a:spLocks noGrp="1" noChangeArrowheads="1"/>
          </p:cNvSpPr>
          <p:nvPr>
            <p:ph type="title"/>
            <p:custDataLst>
              <p:tags r:id="rId1"/>
            </p:custDataLst>
          </p:nvPr>
        </p:nvSpPr>
        <p:spPr bwMode="auto">
          <a:xfrm>
            <a:off x="609600" y="471488"/>
            <a:ext cx="10976708" cy="351353"/>
          </a:xfrm>
          <a:prstGeom prst="rect">
            <a:avLst/>
          </a:prstGeom>
          <a:noFill/>
          <a:ln w="9525">
            <a:noFill/>
            <a:miter lim="800000"/>
          </a:ln>
        </p:spPr>
        <p:txBody>
          <a:bodyPr vert="horz" wrap="square" lIns="0" tIns="35916" rIns="0" bIns="0" numCol="1" anchor="t" anchorCtr="0" compatLnSpc="1"/>
          <a:lstStyle/>
          <a:p>
            <a:pPr lvl="0"/>
            <a:r>
              <a:rPr lang="en-US" altLang="zh-CN"/>
              <a:t>Click to edit Master title style</a:t>
            </a:r>
          </a:p>
        </p:txBody>
      </p:sp>
    </p:spTree>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562708" y="1535113"/>
            <a:ext cx="4972539"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p>
        </p:txBody>
      </p:sp>
      <p:sp>
        <p:nvSpPr>
          <p:cNvPr id="4" name="内容占位符 3"/>
          <p:cNvSpPr>
            <a:spLocks noGrp="1"/>
          </p:cNvSpPr>
          <p:nvPr>
            <p:ph sz="half" idx="2"/>
          </p:nvPr>
        </p:nvSpPr>
        <p:spPr>
          <a:xfrm>
            <a:off x="562708" y="2174875"/>
            <a:ext cx="4972539"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nvPr>
        </p:nvSpPr>
        <p:spPr>
          <a:xfrm>
            <a:off x="5716958" y="1535113"/>
            <a:ext cx="497449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5716958" y="2174875"/>
            <a:ext cx="497449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2"/>
          <p:cNvSpPr>
            <a:spLocks noGrp="1" noChangeArrowheads="1"/>
          </p:cNvSpPr>
          <p:nvPr>
            <p:ph type="title"/>
            <p:custDataLst>
              <p:tags r:id="rId1"/>
            </p:custDataLst>
          </p:nvPr>
        </p:nvSpPr>
        <p:spPr bwMode="auto">
          <a:xfrm>
            <a:off x="609600" y="471488"/>
            <a:ext cx="10976708" cy="351353"/>
          </a:xfrm>
          <a:prstGeom prst="rect">
            <a:avLst/>
          </a:prstGeom>
          <a:noFill/>
          <a:ln w="9525">
            <a:noFill/>
            <a:miter lim="800000"/>
          </a:ln>
        </p:spPr>
        <p:txBody>
          <a:bodyPr vert="horz" wrap="square" lIns="0" tIns="35916" rIns="0" bIns="0" numCol="1" anchor="t" anchorCtr="0" compatLnSpc="1"/>
          <a:lstStyle/>
          <a:p>
            <a:pPr lvl="0"/>
            <a:r>
              <a:rPr lang="en-US" altLang="zh-CN" dirty="0"/>
              <a:t>Click to edit Master title style</a:t>
            </a:r>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5_标题幻灯片">
    <p:spTree>
      <p:nvGrpSpPr>
        <p:cNvPr id="1" name=""/>
        <p:cNvGrpSpPr/>
        <p:nvPr/>
      </p:nvGrpSpPr>
      <p:grpSpPr>
        <a:xfrm>
          <a:off x="0" y="0"/>
          <a:ext cx="0" cy="0"/>
          <a:chOff x="0" y="0"/>
          <a:chExt cx="0" cy="0"/>
        </a:xfrm>
      </p:grpSpPr>
      <p:sp>
        <p:nvSpPr>
          <p:cNvPr id="16" name="Rectangle 6"/>
          <p:cNvSpPr>
            <a:spLocks noChangeArrowheads="1"/>
          </p:cNvSpPr>
          <p:nvPr/>
        </p:nvSpPr>
        <p:spPr bwMode="auto">
          <a:xfrm>
            <a:off x="0" y="-1190"/>
            <a:ext cx="12192000" cy="6859190"/>
          </a:xfrm>
          <a:prstGeom prst="rect">
            <a:avLst/>
          </a:prstGeom>
          <a:solidFill>
            <a:srgbClr val="31368D"/>
          </a:solidFill>
          <a:ln w="9525">
            <a:noFill/>
            <a:miter lim="800000"/>
          </a:ln>
          <a:effectLst/>
        </p:spPr>
        <p:txBody>
          <a:bodyPr wrap="none" anchor="ctr"/>
          <a:lstStyle/>
          <a:p>
            <a:pPr>
              <a:defRPr/>
            </a:pPr>
            <a:endParaRPr lang="zh-CN" altLang="en-US" dirty="0">
              <a:latin typeface="微软雅黑 Light" panose="020B0502040204020203" pitchFamily="34" charset="-122"/>
              <a:ea typeface="微软雅黑 Light" panose="020B0502040204020203" pitchFamily="34" charset="-122"/>
            </a:endParaRPr>
          </a:p>
        </p:txBody>
      </p:sp>
      <p:sp>
        <p:nvSpPr>
          <p:cNvPr id="8" name="Rectangle 7"/>
          <p:cNvSpPr/>
          <p:nvPr/>
        </p:nvSpPr>
        <p:spPr>
          <a:xfrm>
            <a:off x="-3049016" y="-15136"/>
            <a:ext cx="12601400" cy="6873136"/>
          </a:xfrm>
          <a:prstGeom prst="rect">
            <a:avLst/>
          </a:prstGeom>
          <a:gradFill flip="none" rotWithShape="1">
            <a:gsLst>
              <a:gs pos="0">
                <a:schemeClr val="bg1">
                  <a:alpha val="20000"/>
                </a:schemeClr>
              </a:gs>
              <a:gs pos="66000">
                <a:schemeClr val="bg1">
                  <a:alpha val="0"/>
                </a:schemeClr>
              </a:gs>
            </a:gsLst>
            <a:path path="circle">
              <a:fillToRect l="50000" t="50000" r="50000" b="50000"/>
            </a:path>
            <a:tileRect/>
          </a:gra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4113" name="Rectangle 17"/>
          <p:cNvSpPr>
            <a:spLocks noGrp="1" noChangeArrowheads="1"/>
          </p:cNvSpPr>
          <p:nvPr>
            <p:ph type="ctrTitle" sz="quarter"/>
          </p:nvPr>
        </p:nvSpPr>
        <p:spPr>
          <a:xfrm>
            <a:off x="914400" y="2542273"/>
            <a:ext cx="8709992" cy="646331"/>
          </a:xfrm>
        </p:spPr>
        <p:txBody>
          <a:bodyPr lIns="91440"/>
          <a:lstStyle>
            <a:lvl1pPr>
              <a:defRPr sz="4000" b="0">
                <a:solidFill>
                  <a:schemeClr val="bg1"/>
                </a:solidFill>
                <a:latin typeface="+mj-ea"/>
                <a:ea typeface="+mj-ea"/>
              </a:defRPr>
            </a:lvl1pPr>
          </a:lstStyle>
          <a:p>
            <a:r>
              <a:rPr lang="zh-CN" altLang="en-US"/>
              <a:t>单击此处编辑母版标题样式</a:t>
            </a:r>
            <a:endParaRPr lang="zh-CN" altLang="en-US" dirty="0"/>
          </a:p>
        </p:txBody>
      </p:sp>
      <p:sp>
        <p:nvSpPr>
          <p:cNvPr id="4114" name="Rectangle 18"/>
          <p:cNvSpPr>
            <a:spLocks noGrp="1" noChangeArrowheads="1"/>
          </p:cNvSpPr>
          <p:nvPr>
            <p:ph type="subTitle" sz="quarter" idx="1" hasCustomPrompt="1"/>
          </p:nvPr>
        </p:nvSpPr>
        <p:spPr>
          <a:xfrm>
            <a:off x="920304" y="3268266"/>
            <a:ext cx="8704088" cy="880814"/>
          </a:xfrm>
        </p:spPr>
        <p:txBody>
          <a:bodyPr lIns="91440" tIns="45720" rIns="91440" bIns="45720"/>
          <a:lstStyle>
            <a:lvl1pPr marL="0" indent="0">
              <a:buFont typeface="Wingdings" panose="05000000000000000000" pitchFamily="2" charset="2"/>
              <a:buNone/>
              <a:defRPr sz="2000">
                <a:solidFill>
                  <a:schemeClr val="bg1"/>
                </a:solidFill>
                <a:latin typeface="+mn-ea"/>
                <a:ea typeface="+mn-ea"/>
              </a:defRPr>
            </a:lvl1pPr>
          </a:lstStyle>
          <a:p>
            <a:r>
              <a:rPr lang="zh-CN" altLang="en-US"/>
              <a:t>单击以编辑母版副标题样式</a:t>
            </a:r>
            <a:endParaRPr lang="zh-CN" altLang="en-US" dirty="0"/>
          </a:p>
        </p:txBody>
      </p:sp>
      <p:sp>
        <p:nvSpPr>
          <p:cNvPr id="18" name="Rectangle 19"/>
          <p:cNvSpPr>
            <a:spLocks noGrp="1" noChangeArrowheads="1"/>
          </p:cNvSpPr>
          <p:nvPr>
            <p:ph type="dt" sz="quarter" idx="10"/>
          </p:nvPr>
        </p:nvSpPr>
        <p:spPr>
          <a:xfrm>
            <a:off x="914400" y="2066023"/>
            <a:ext cx="2844800" cy="476250"/>
          </a:xfrm>
          <a:prstGeom prst="rect">
            <a:avLst/>
          </a:prstGeom>
        </p:spPr>
        <p:txBody>
          <a:bodyPr anchor="ctr"/>
          <a:lstStyle>
            <a:lvl1pPr>
              <a:defRPr sz="2400">
                <a:solidFill>
                  <a:schemeClr val="tx2"/>
                </a:solidFill>
                <a:latin typeface="Segoe UI Light" panose="020B0502040204020203" pitchFamily="34" charset="0"/>
                <a:cs typeface="Segoe UI Light" panose="020B0502040204020203" pitchFamily="34" charset="0"/>
              </a:defRPr>
            </a:lvl1pPr>
          </a:lstStyle>
          <a:p>
            <a:fld id="{839E17BD-1464-4D48-8106-B40CE2557047}" type="datetimeFigureOut">
              <a:rPr lang="zh-CN" altLang="en-US" smtClean="0"/>
              <a:t>2023/8/14</a:t>
            </a:fld>
            <a:endParaRPr lang="zh-CN" alt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
        <p:nvSpPr>
          <p:cNvPr id="8" name="Rectangle 7"/>
          <p:cNvSpPr/>
          <p:nvPr userDrawn="1"/>
        </p:nvSpPr>
        <p:spPr>
          <a:xfrm>
            <a:off x="9840416" y="5888039"/>
            <a:ext cx="2110739" cy="83343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p:cNvSpPr>
            <a:spLocks noGrp="1"/>
          </p:cNvSpPr>
          <p:nvPr>
            <p:ph type="title"/>
          </p:nvPr>
        </p:nvSpPr>
        <p:spPr/>
        <p:txBody>
          <a:bodyPr/>
          <a:lstStyle>
            <a:lvl1pPr>
              <a:defRPr>
                <a:latin typeface="+mj-ea"/>
                <a:ea typeface="+mj-ea"/>
              </a:defRPr>
            </a:lvl1pPr>
          </a:lstStyle>
          <a:p>
            <a:r>
              <a:rPr lang="zh-CN" altLang="en-US"/>
              <a:t>单击此处编辑母版标题样式</a:t>
            </a:r>
          </a:p>
        </p:txBody>
      </p:sp>
      <p:sp>
        <p:nvSpPr>
          <p:cNvPr id="4" name="Slide Number Placeholder 5"/>
          <p:cNvSpPr>
            <a:spLocks noGrp="1"/>
          </p:cNvSpPr>
          <p:nvPr>
            <p:ph type="sldNum" sz="quarter" idx="10"/>
          </p:nvPr>
        </p:nvSpPr>
        <p:spPr>
          <a:xfrm>
            <a:off x="9696400" y="6165304"/>
            <a:ext cx="1890184" cy="365125"/>
          </a:xfrm>
          <a:prstGeom prst="rect">
            <a:avLst/>
          </a:prstGeom>
        </p:spPr>
        <p:txBody>
          <a:bodyPr/>
          <a:lstStyle>
            <a:lvl1pPr algn="r">
              <a:defRPr/>
            </a:lvl1pPr>
          </a:lstStyle>
          <a:p>
            <a:pPr>
              <a:defRPr/>
            </a:pPr>
            <a:r>
              <a:rPr lang="en-US" altLang="zh-CN">
                <a:ea typeface="华文细黑" pitchFamily="2" charset="-122"/>
              </a:rPr>
              <a:t>Page </a:t>
            </a:r>
            <a:fld id="{4DD6317B-43F3-489F-9BD0-D02A73CF34FE}" type="slidenum">
              <a:rPr lang="en-US" altLang="zh-CN" smtClean="0">
                <a:ea typeface="华文细黑" pitchFamily="2" charset="-122"/>
              </a:rPr>
              <a:t>‹#›</a:t>
            </a:fld>
            <a:endParaRPr lang="en-US" altLang="zh-CN" dirty="0">
              <a:ea typeface="华文细黑" pitchFamily="2" charset="-122"/>
            </a:endParaRPr>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hank you">
    <p:spTree>
      <p:nvGrpSpPr>
        <p:cNvPr id="1" name=""/>
        <p:cNvGrpSpPr/>
        <p:nvPr/>
      </p:nvGrpSpPr>
      <p:grpSpPr>
        <a:xfrm>
          <a:off x="0" y="0"/>
          <a:ext cx="0" cy="0"/>
          <a:chOff x="0" y="0"/>
          <a:chExt cx="0" cy="0"/>
        </a:xfrm>
      </p:grpSpPr>
      <p:pic>
        <p:nvPicPr>
          <p:cNvPr id="15" name="Picture 1"/>
          <p:cNvPicPr>
            <a:picLocks noChangeAspect="1"/>
          </p:cNvPicPr>
          <p:nvPr userDrawn="1"/>
        </p:nvPicPr>
        <p:blipFill rotWithShape="1">
          <a:blip r:embed="rId2" cstate="hqprint"/>
          <a:srcRect r="-108"/>
          <a:stretch>
            <a:fillRect/>
          </a:stretch>
        </p:blipFill>
        <p:spPr>
          <a:xfrm>
            <a:off x="0" y="0"/>
            <a:ext cx="12205218" cy="6858000"/>
          </a:xfrm>
          <a:prstGeom prst="rect">
            <a:avLst/>
          </a:prstGeom>
        </p:spPr>
      </p:pic>
      <p:sp>
        <p:nvSpPr>
          <p:cNvPr id="17" name="TextBox 2"/>
          <p:cNvSpPr txBox="1"/>
          <p:nvPr userDrawn="1"/>
        </p:nvSpPr>
        <p:spPr>
          <a:xfrm>
            <a:off x="658813" y="627937"/>
            <a:ext cx="1631216" cy="1384995"/>
          </a:xfrm>
          <a:prstGeom prst="rect">
            <a:avLst/>
          </a:prstGeom>
          <a:noFill/>
        </p:spPr>
        <p:txBody>
          <a:bodyPr wrap="none" lIns="0" rtlCol="0">
            <a:spAutoFit/>
          </a:bodyPr>
          <a:lstStyle/>
          <a:p>
            <a:pPr>
              <a:buClr>
                <a:srgbClr val="2D97C8"/>
              </a:buClr>
            </a:pPr>
            <a:r>
              <a:rPr lang="zh-CN" altLang="en-US" sz="6000" dirty="0">
                <a:solidFill>
                  <a:schemeClr val="bg1"/>
                </a:solidFill>
                <a:latin typeface="Heiti SC Light" panose="02000000000000000000" charset="-122"/>
                <a:ea typeface="Heiti SC Light" panose="02000000000000000000" charset="-122"/>
                <a:cs typeface="Heiti SC Light" panose="02000000000000000000" charset="-122"/>
              </a:rPr>
              <a:t>谢谢</a:t>
            </a:r>
            <a:endParaRPr lang="en-US" altLang="zh-CN" sz="6000" dirty="0">
              <a:solidFill>
                <a:schemeClr val="bg1"/>
              </a:solidFill>
              <a:latin typeface="Heiti SC Light" panose="02000000000000000000" charset="-122"/>
              <a:ea typeface="Heiti SC Light" panose="02000000000000000000" charset="-122"/>
              <a:cs typeface="Heiti SC Light" panose="02000000000000000000" charset="-122"/>
            </a:endParaRPr>
          </a:p>
          <a:p>
            <a:pPr>
              <a:buClr>
                <a:srgbClr val="2D97C8"/>
              </a:buClr>
            </a:pPr>
            <a:r>
              <a:rPr lang="zh-CN" altLang="en-US" sz="2200" dirty="0">
                <a:solidFill>
                  <a:schemeClr val="bg1"/>
                </a:solidFill>
                <a:latin typeface="Arial" panose="020B0604020202020204" pitchFamily="34" charset="0"/>
                <a:ea typeface="Arial" panose="020B0604020202020204" pitchFamily="34" charset="0"/>
                <a:cs typeface="Arial" panose="020B0604020202020204" pitchFamily="34" charset="0"/>
              </a:rPr>
              <a:t> </a:t>
            </a:r>
            <a:r>
              <a:rPr lang="en-US" altLang="zh-CN" sz="2200" dirty="0">
                <a:solidFill>
                  <a:schemeClr val="bg1"/>
                </a:solidFill>
                <a:latin typeface="Arial" panose="020B0604020202020204" pitchFamily="34" charset="0"/>
                <a:ea typeface="Arial" panose="020B0604020202020204" pitchFamily="34" charset="0"/>
                <a:cs typeface="Arial" panose="020B0604020202020204" pitchFamily="34" charset="0"/>
              </a:rPr>
              <a:t>Thank</a:t>
            </a:r>
            <a:r>
              <a:rPr lang="zh-CN" altLang="en-US" sz="2200" dirty="0">
                <a:solidFill>
                  <a:schemeClr val="bg1"/>
                </a:solidFill>
                <a:latin typeface="Arial" panose="020B0604020202020204" pitchFamily="34" charset="0"/>
                <a:ea typeface="Arial" panose="020B0604020202020204" pitchFamily="34" charset="0"/>
                <a:cs typeface="Arial" panose="020B0604020202020204" pitchFamily="34" charset="0"/>
              </a:rPr>
              <a:t> </a:t>
            </a:r>
            <a:r>
              <a:rPr lang="en-US" altLang="zh-CN" sz="2200" dirty="0">
                <a:solidFill>
                  <a:schemeClr val="bg1"/>
                </a:solidFill>
                <a:latin typeface="Arial" panose="020B0604020202020204" pitchFamily="34" charset="0"/>
                <a:ea typeface="Arial" panose="020B0604020202020204" pitchFamily="34" charset="0"/>
                <a:cs typeface="Arial" panose="020B0604020202020204" pitchFamily="34" charset="0"/>
              </a:rPr>
              <a:t>You</a:t>
            </a:r>
            <a:endParaRPr lang="en-US" sz="22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Click to edit Master title style</a:t>
            </a:r>
            <a:endParaRPr lang="zh-CN" altLang="en-US" dirty="0"/>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2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atin typeface="+mj-ea"/>
                <a:ea typeface="+mj-ea"/>
              </a:defRPr>
            </a:lvl1pPr>
          </a:lstStyle>
          <a:p>
            <a:r>
              <a:rPr lang="zh-CN" altLang="en-US"/>
              <a:t>单击此处编辑母版标题样式</a:t>
            </a:r>
          </a:p>
        </p:txBody>
      </p:sp>
      <p:sp>
        <p:nvSpPr>
          <p:cNvPr id="3" name="内容占位符 2"/>
          <p:cNvSpPr>
            <a:spLocks noGrp="1"/>
          </p:cNvSpPr>
          <p:nvPr>
            <p:ph idx="1"/>
          </p:nvPr>
        </p:nvSpPr>
        <p:spPr/>
        <p:txBody>
          <a:bodyPr/>
          <a:lstStyle>
            <a:lvl1pPr marL="347980" indent="-347980">
              <a:defRPr sz="2400">
                <a:latin typeface="+mn-ea"/>
                <a:ea typeface="+mn-ea"/>
              </a:defRPr>
            </a:lvl1pPr>
            <a:lvl2pPr marL="539750" indent="-266700">
              <a:buFont typeface="Arial" panose="020B0604020202020204" pitchFamily="34" charset="0"/>
              <a:buChar char="•"/>
              <a:defRPr>
                <a:latin typeface="+mn-ea"/>
                <a:ea typeface="+mn-ea"/>
              </a:defRPr>
            </a:lvl2pPr>
            <a:lvl3pPr marL="814705" indent="-273050">
              <a:buFont typeface="Arial" panose="020B0604020202020204" pitchFamily="34" charset="0"/>
              <a:buChar char="•"/>
              <a:defRPr>
                <a:latin typeface="+mn-ea"/>
                <a:ea typeface="+mn-ea"/>
              </a:defRPr>
            </a:lvl3pPr>
            <a:lvl4pPr marL="1075055" indent="-259080">
              <a:buFont typeface="Arial" panose="020B0604020202020204" pitchFamily="34" charset="0"/>
              <a:buChar char="•"/>
              <a:defRPr/>
            </a:lvl4pPr>
            <a:lvl5pPr marL="1346200" indent="-269875">
              <a:buFont typeface="Arial" panose="020B0604020202020204" pitchFamily="34" charset="0"/>
              <a:buChar char="•"/>
              <a:defRPr/>
            </a:lvl5pPr>
          </a:lstStyle>
          <a:p>
            <a:pPr lvl="0"/>
            <a:r>
              <a:rPr lang="zh-CN" altLang="en-US" dirty="0"/>
              <a:t>单击此处编辑母版文本样式</a:t>
            </a:r>
          </a:p>
          <a:p>
            <a:pPr lvl="1"/>
            <a:r>
              <a:rPr lang="zh-CN" altLang="en-US" dirty="0"/>
              <a:t>第二级</a:t>
            </a:r>
          </a:p>
          <a:p>
            <a:pPr lvl="2"/>
            <a:r>
              <a:rPr lang="zh-CN" altLang="en-US" dirty="0"/>
              <a:t>第三级</a:t>
            </a:r>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4" name="Shape 24"/>
          <p:cNvSpPr>
            <a:spLocks noGrp="1"/>
          </p:cNvSpPr>
          <p:nvPr>
            <p:ph type="title"/>
          </p:nvPr>
        </p:nvSpPr>
        <p:spPr>
          <a:prstGeom prst="rect">
            <a:avLst/>
          </a:prstGeom>
        </p:spPr>
        <p:txBody>
          <a:bodyPr/>
          <a:lstStyle/>
          <a:p>
            <a:r>
              <a:rPr dirty="0"/>
              <a:t>Click to edit Master title style</a:t>
            </a:r>
          </a:p>
        </p:txBody>
      </p:sp>
      <p:cxnSp>
        <p:nvCxnSpPr>
          <p:cNvPr id="5" name="Straight Connector 4"/>
          <p:cNvCxnSpPr/>
          <p:nvPr userDrawn="1"/>
        </p:nvCxnSpPr>
        <p:spPr>
          <a:xfrm>
            <a:off x="215900" y="6403073"/>
            <a:ext cx="11760200" cy="0"/>
          </a:xfrm>
          <a:prstGeom prst="line">
            <a:avLst/>
          </a:prstGeom>
          <a:noFill/>
          <a:ln w="12700" cap="flat">
            <a:solidFill>
              <a:schemeClr val="accent1"/>
            </a:solidFill>
            <a:prstDash val="solid"/>
            <a:miter lim="800000"/>
          </a:ln>
        </p:spPr>
        <p:style>
          <a:lnRef idx="0">
            <a:srgbClr val="FFFFFF"/>
          </a:lnRef>
          <a:fillRef idx="0">
            <a:srgbClr val="FFFFFF"/>
          </a:fillRef>
          <a:effectRef idx="0">
            <a:srgbClr val="FFFFFF"/>
          </a:effectRef>
          <a:fontRef idx="none"/>
        </p:style>
      </p:cxnSp>
      <p:sp>
        <p:nvSpPr>
          <p:cNvPr id="3" name="Text Placeholder 8"/>
          <p:cNvSpPr>
            <a:spLocks noGrp="1"/>
          </p:cNvSpPr>
          <p:nvPr>
            <p:ph type="body" sz="quarter" idx="10" hasCustomPrompt="1"/>
          </p:nvPr>
        </p:nvSpPr>
        <p:spPr>
          <a:xfrm>
            <a:off x="303720" y="6469061"/>
            <a:ext cx="6097080" cy="278247"/>
          </a:xfrm>
          <a:prstGeom prst="rect">
            <a:avLst/>
          </a:prstGeom>
        </p:spPr>
        <p:txBody>
          <a:bodyPr/>
          <a:lstStyle>
            <a:lvl1pPr marL="0" indent="0">
              <a:buNone/>
              <a:defRPr sz="1100">
                <a:solidFill>
                  <a:schemeClr val="bg2"/>
                </a:solidFill>
              </a:defRPr>
            </a:lvl1pPr>
            <a:lvl2pPr marL="266700" indent="0">
              <a:buNone/>
              <a:defRPr/>
            </a:lvl2pPr>
          </a:lstStyle>
          <a:p>
            <a:pPr lvl="0"/>
            <a:r>
              <a:rPr lang="en-US" altLang="zh-CN" dirty="0"/>
              <a:t>Quote</a:t>
            </a: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Header 1"/>
          <p:cNvSpPr>
            <a:spLocks noGrp="1"/>
          </p:cNvSpPr>
          <p:nvPr>
            <p:ph type="title" hasCustomPrompt="1"/>
          </p:nvPr>
        </p:nvSpPr>
        <p:spPr/>
        <p:txBody>
          <a:bodyPr/>
          <a:lstStyle/>
          <a:p>
            <a:r>
              <a:rPr lang="en-US"/>
              <a:t>Title</a:t>
            </a:r>
          </a:p>
        </p:txBody>
      </p:sp>
      <p:sp>
        <p:nvSpPr>
          <p:cNvPr id="3" name="Text 2"/>
          <p:cNvSpPr>
            <a:spLocks noGrp="1"/>
          </p:cNvSpPr>
          <p:nvPr>
            <p:ph type="body" idx="1" hasCustomPrompt="1"/>
          </p:nvPr>
        </p:nvSpPr>
        <p:spPr/>
        <p:txBody>
          <a:bodyPr/>
          <a:lstStyle/>
          <a:p>
            <a:pPr lvl="0"/>
            <a:r>
              <a:rPr lang="en-US"/>
              <a:t>Text</a:t>
            </a:r>
          </a:p>
          <a:p>
            <a:pPr lvl="1"/>
            <a:r>
              <a:rPr lang="en-US"/>
              <a:t>Second level</a:t>
            </a:r>
          </a:p>
          <a:p>
            <a:pPr lvl="2"/>
            <a:r>
              <a:rPr lang="en-US"/>
              <a:t>Third level</a:t>
            </a:r>
          </a:p>
          <a:p>
            <a:pPr lvl="3"/>
            <a:r>
              <a:rPr lang="en-US"/>
              <a:t>Fourth level</a:t>
            </a:r>
          </a:p>
          <a:p>
            <a:pPr lvl="4"/>
            <a:r>
              <a:rPr lang="en-US"/>
              <a:t>Fifth level</a:t>
            </a:r>
          </a:p>
        </p:txBody>
      </p:sp>
      <p:sp>
        <p:nvSpPr>
          <p:cNvPr id="4" name="Date 3"/>
          <p:cNvSpPr>
            <a:spLocks noGrp="1"/>
          </p:cNvSpPr>
          <p:nvPr>
            <p:ph type="dt" sz="half" idx="10"/>
          </p:nvPr>
        </p:nvSpPr>
        <p:spPr/>
        <p:txBody>
          <a:bodyPr/>
          <a:lstStyle/>
          <a:p>
            <a:fld id="{C16525B2-4347-4F72-BAF7-76B19438D329}" type="datetimeFigureOut">
              <a:rPr lang="en-US" smtClean="0"/>
              <a:t>8/14/2023</a:t>
            </a:fld>
            <a:endParaRPr lang="en-US"/>
          </a:p>
        </p:txBody>
      </p:sp>
      <p:sp>
        <p:nvSpPr>
          <p:cNvPr id="5" name="Footer 4"/>
          <p:cNvSpPr>
            <a:spLocks noGrp="1"/>
          </p:cNvSpPr>
          <p:nvPr>
            <p:ph type="ftr" sz="quarter" idx="11"/>
          </p:nvPr>
        </p:nvSpPr>
        <p:spPr/>
        <p:txBody>
          <a:bodyPr/>
          <a:lstStyle/>
          <a:p>
            <a:endParaRPr lang="en-US"/>
          </a:p>
        </p:txBody>
      </p:sp>
      <p:sp>
        <p:nvSpPr>
          <p:cNvPr id="6" name="Slide number 5"/>
          <p:cNvSpPr>
            <a:spLocks noGrp="1"/>
          </p:cNvSpPr>
          <p:nvPr>
            <p:ph type="sldNum" sz="quarter" idx="12"/>
          </p:nvPr>
        </p:nvSpPr>
        <p:spPr/>
        <p:txBody>
          <a:bodyPr/>
          <a:lstStyle/>
          <a:p>
            <a:fld id="{80F073CC-40D5-4B23-8DF0-9BD0A0C12F2C}" type="slidenum">
              <a:rPr lang="en-US" smtClean="0"/>
              <a:t>‹#›</a:t>
            </a:fld>
            <a:endParaRPr 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5" Type="http://schemas.openxmlformats.org/officeDocument/2006/relationships/slideLayout" Target="../slideLayouts/slideLayout14.xml"/><Relationship Id="rId4" Type="http://schemas.openxmlformats.org/officeDocument/2006/relationships/slideLayout" Target="../slideLayouts/slideLayout13.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1" name="Rectangle 6"/>
          <p:cNvSpPr>
            <a:spLocks noChangeArrowheads="1"/>
          </p:cNvSpPr>
          <p:nvPr/>
        </p:nvSpPr>
        <p:spPr bwMode="auto">
          <a:xfrm>
            <a:off x="0" y="-1190"/>
            <a:ext cx="12192000" cy="1083867"/>
          </a:xfrm>
          <a:prstGeom prst="rect">
            <a:avLst/>
          </a:prstGeom>
          <a:solidFill>
            <a:srgbClr val="31368D"/>
          </a:solidFill>
          <a:ln w="9525">
            <a:noFill/>
            <a:miter lim="800000"/>
          </a:ln>
          <a:effectLst/>
        </p:spPr>
        <p:txBody>
          <a:bodyPr wrap="none" anchor="ctr"/>
          <a:lstStyle/>
          <a:p>
            <a:pPr>
              <a:defRPr/>
            </a:pPr>
            <a:endParaRPr lang="zh-CN" altLang="en-US" dirty="0">
              <a:latin typeface="微软雅黑 Light" panose="020B0502040204020203" pitchFamily="34" charset="-122"/>
              <a:ea typeface="微软雅黑 Light" panose="020B0502040204020203" pitchFamily="34" charset="-122"/>
            </a:endParaRPr>
          </a:p>
        </p:txBody>
      </p:sp>
      <p:sp>
        <p:nvSpPr>
          <p:cNvPr id="7" name="Rectangle 6"/>
          <p:cNvSpPr/>
          <p:nvPr/>
        </p:nvSpPr>
        <p:spPr>
          <a:xfrm>
            <a:off x="-2256928" y="-150995"/>
            <a:ext cx="10153128" cy="1318594"/>
          </a:xfrm>
          <a:prstGeom prst="rect">
            <a:avLst/>
          </a:prstGeom>
          <a:gradFill flip="none" rotWithShape="1">
            <a:gsLst>
              <a:gs pos="0">
                <a:schemeClr val="bg1">
                  <a:alpha val="20000"/>
                </a:schemeClr>
              </a:gs>
              <a:gs pos="66000">
                <a:schemeClr val="bg1">
                  <a:alpha val="0"/>
                </a:schemeClr>
              </a:gs>
            </a:gsLst>
            <a:path path="circle">
              <a:fillToRect l="50000" t="50000" r="50000" b="50000"/>
            </a:path>
            <a:tileRect/>
          </a:gra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052" name="Title Placeholder 1"/>
          <p:cNvSpPr>
            <a:spLocks noGrp="1"/>
          </p:cNvSpPr>
          <p:nvPr>
            <p:ph type="title"/>
          </p:nvPr>
        </p:nvSpPr>
        <p:spPr bwMode="auto">
          <a:xfrm>
            <a:off x="497418" y="319088"/>
            <a:ext cx="11263212" cy="476250"/>
          </a:xfrm>
          <a:prstGeom prst="rect">
            <a:avLst/>
          </a:prstGeom>
          <a:noFill/>
          <a:ln w="9525" algn="ctr">
            <a:noFill/>
            <a:miter lim="800000"/>
          </a:ln>
        </p:spPr>
        <p:txBody>
          <a:bodyPr vert="horz" wrap="square" lIns="90000" tIns="45720" rIns="91440" bIns="45720" numCol="1" anchor="ctr" anchorCtr="0" compatLnSpc="1">
            <a:spAutoFit/>
          </a:bodyPr>
          <a:lstStyle/>
          <a:p>
            <a:pPr lvl="0"/>
            <a:r>
              <a:rPr lang="zh-CN" altLang="en-US"/>
              <a:t>单击此处编辑母版标题样式</a:t>
            </a:r>
            <a:endParaRPr lang="en-US" altLang="zh-CN" dirty="0"/>
          </a:p>
        </p:txBody>
      </p:sp>
      <p:sp>
        <p:nvSpPr>
          <p:cNvPr id="2053" name="Text Placeholder 2"/>
          <p:cNvSpPr>
            <a:spLocks noGrp="1"/>
          </p:cNvSpPr>
          <p:nvPr>
            <p:ph type="body" idx="1"/>
          </p:nvPr>
        </p:nvSpPr>
        <p:spPr bwMode="auto">
          <a:xfrm>
            <a:off x="461434" y="1547814"/>
            <a:ext cx="11097684" cy="4340225"/>
          </a:xfrm>
          <a:prstGeom prst="rect">
            <a:avLst/>
          </a:prstGeom>
          <a:noFill/>
          <a:ln w="9525" algn="ctr">
            <a:noFill/>
            <a:miter lim="800000"/>
          </a:ln>
        </p:spPr>
        <p:txBody>
          <a:bodyPr vert="horz" wrap="square" lIns="136800" tIns="46800" rIns="0" bIns="0" numCol="1" anchor="t" anchorCtr="0" compatLnSpc="1"/>
          <a:lstStyle/>
          <a:p>
            <a:pPr lvl="0"/>
            <a:r>
              <a:rPr lang="en-US" altLang="zh-CN" dirty="0"/>
              <a:t>Click to edit Master text styles</a:t>
            </a:r>
          </a:p>
          <a:p>
            <a:pPr lvl="1"/>
            <a:r>
              <a:rPr lang="en-US" altLang="zh-CN" dirty="0"/>
              <a:t>Second level</a:t>
            </a:r>
          </a:p>
          <a:p>
            <a:pPr lvl="2"/>
            <a:r>
              <a:rPr lang="en-US" altLang="zh-CN" dirty="0"/>
              <a:t>Third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p:txStyles>
    <p:titleStyle>
      <a:lvl1pPr algn="l" rtl="0" eaLnBrk="1" fontAlgn="base" hangingPunct="1">
        <a:lnSpc>
          <a:spcPct val="90000"/>
        </a:lnSpc>
        <a:spcBef>
          <a:spcPct val="0"/>
        </a:spcBef>
        <a:spcAft>
          <a:spcPct val="0"/>
        </a:spcAft>
        <a:defRPr sz="2800">
          <a:solidFill>
            <a:schemeClr val="tx2"/>
          </a:solidFill>
          <a:latin typeface="微软雅黑" panose="020B0503020204020204" pitchFamily="34" charset="-122"/>
          <a:ea typeface="微软雅黑" panose="020B0503020204020204" pitchFamily="34" charset="-122"/>
          <a:cs typeface="+mj-cs"/>
        </a:defRPr>
      </a:lvl1pPr>
      <a:lvl2pPr algn="l" rtl="0" eaLnBrk="1" fontAlgn="base" hangingPunct="1">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2pPr>
      <a:lvl3pPr algn="l" rtl="0" eaLnBrk="1" fontAlgn="base" hangingPunct="1">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3pPr>
      <a:lvl4pPr algn="l" rtl="0" eaLnBrk="1" fontAlgn="base" hangingPunct="1">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4pPr>
      <a:lvl5pPr algn="l" rtl="0" eaLnBrk="1" fontAlgn="base" hangingPunct="1">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5pPr>
      <a:lvl6pPr marL="457200" algn="l" rtl="0" eaLnBrk="1" fontAlgn="base" hangingPunct="1">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6pPr>
      <a:lvl7pPr marL="914400" algn="l" rtl="0" eaLnBrk="1" fontAlgn="base" hangingPunct="1">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7pPr>
      <a:lvl8pPr marL="1371600" algn="l" rtl="0" eaLnBrk="1" fontAlgn="base" hangingPunct="1">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8pPr>
      <a:lvl9pPr marL="1828800" algn="l" rtl="0" eaLnBrk="1" fontAlgn="base" hangingPunct="1">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9pPr>
    </p:titleStyle>
    <p:bodyStyle>
      <a:lvl1pPr marL="271780" indent="-271780" algn="l" rtl="0" eaLnBrk="1" fontAlgn="base" hangingPunct="1">
        <a:lnSpc>
          <a:spcPct val="90000"/>
        </a:lnSpc>
        <a:spcBef>
          <a:spcPct val="50000"/>
        </a:spcBef>
        <a:spcAft>
          <a:spcPct val="0"/>
        </a:spcAft>
        <a:buClr>
          <a:srgbClr val="003399"/>
        </a:buClr>
        <a:buFont typeface="Arial" panose="020B0604020202020204"/>
        <a:buChar char="•"/>
        <a:defRPr>
          <a:solidFill>
            <a:schemeClr val="tx1"/>
          </a:solidFill>
          <a:latin typeface="微软雅黑" panose="020B0503020204020204" pitchFamily="34" charset="-122"/>
          <a:ea typeface="微软雅黑" panose="020B0503020204020204" pitchFamily="34" charset="-122"/>
          <a:cs typeface="+mn-cs"/>
        </a:defRPr>
      </a:lvl1pPr>
      <a:lvl2pPr marL="539750" indent="-266700" algn="l" rtl="0" eaLnBrk="1" fontAlgn="base" hangingPunct="1">
        <a:lnSpc>
          <a:spcPct val="90000"/>
        </a:lnSpc>
        <a:spcBef>
          <a:spcPct val="50000"/>
        </a:spcBef>
        <a:spcAft>
          <a:spcPct val="0"/>
        </a:spcAft>
        <a:buClr>
          <a:srgbClr val="6E6E6E"/>
        </a:buClr>
        <a:buFont typeface="Courier New" panose="02070309020205020404"/>
        <a:buChar char="o"/>
        <a:defRPr>
          <a:solidFill>
            <a:schemeClr val="tx1"/>
          </a:solidFill>
          <a:latin typeface="微软雅黑" panose="020B0503020204020204" pitchFamily="34" charset="-122"/>
          <a:ea typeface="微软雅黑" panose="020B0503020204020204" pitchFamily="34" charset="-122"/>
          <a:cs typeface="+mn-cs"/>
        </a:defRPr>
      </a:lvl2pPr>
      <a:lvl3pPr marL="814705" indent="-273050" algn="l" rtl="0" eaLnBrk="1" fontAlgn="base" hangingPunct="1">
        <a:lnSpc>
          <a:spcPct val="90000"/>
        </a:lnSpc>
        <a:spcBef>
          <a:spcPct val="50000"/>
        </a:spcBef>
        <a:spcAft>
          <a:spcPct val="0"/>
        </a:spcAft>
        <a:buClr>
          <a:srgbClr val="6E6E6E"/>
        </a:buClr>
        <a:buFont typeface="Wingdings" panose="05000000000000000000" pitchFamily="2" charset="2"/>
        <a:buChar char="§"/>
        <a:defRPr>
          <a:solidFill>
            <a:schemeClr val="tx1"/>
          </a:solidFill>
          <a:latin typeface="微软雅黑" panose="020B0503020204020204" pitchFamily="34" charset="-122"/>
          <a:ea typeface="微软雅黑" panose="020B0503020204020204" pitchFamily="34" charset="-122"/>
          <a:cs typeface="+mn-cs"/>
        </a:defRPr>
      </a:lvl3pPr>
      <a:lvl4pPr marL="1075055" indent="-259080" algn="l" rtl="0" eaLnBrk="1" fontAlgn="base" hangingPunct="1">
        <a:lnSpc>
          <a:spcPct val="90000"/>
        </a:lnSpc>
        <a:spcBef>
          <a:spcPct val="50000"/>
        </a:spcBef>
        <a:spcAft>
          <a:spcPct val="0"/>
        </a:spcAft>
        <a:buClr>
          <a:srgbClr val="6E6E6E"/>
        </a:buClr>
        <a:buFont typeface="Wingdings" panose="05000000000000000000" pitchFamily="2" charset="2"/>
        <a:buChar char="§"/>
        <a:defRPr>
          <a:solidFill>
            <a:schemeClr val="tx1"/>
          </a:solidFill>
          <a:latin typeface="微软雅黑" panose="020B0503020204020204" pitchFamily="34" charset="-122"/>
          <a:ea typeface="微软雅黑" panose="020B0503020204020204" pitchFamily="34" charset="-122"/>
          <a:cs typeface="+mn-cs"/>
        </a:defRPr>
      </a:lvl4pPr>
      <a:lvl5pPr marL="1346200" indent="-269875" algn="l" rtl="0" eaLnBrk="1" fontAlgn="base" hangingPunct="1">
        <a:lnSpc>
          <a:spcPct val="90000"/>
        </a:lnSpc>
        <a:spcBef>
          <a:spcPct val="50000"/>
        </a:spcBef>
        <a:spcAft>
          <a:spcPct val="0"/>
        </a:spcAft>
        <a:buClr>
          <a:srgbClr val="6E6E6E"/>
        </a:buClr>
        <a:buFont typeface="Wingdings" panose="05000000000000000000" pitchFamily="2" charset="2"/>
        <a:buChar char="§"/>
        <a:defRPr>
          <a:solidFill>
            <a:schemeClr val="tx1"/>
          </a:solidFill>
          <a:latin typeface="微软雅黑" panose="020B0503020204020204" pitchFamily="34" charset="-122"/>
          <a:ea typeface="微软雅黑" panose="020B0503020204020204" pitchFamily="34" charset="-122"/>
          <a:cs typeface="+mn-cs"/>
        </a:defRPr>
      </a:lvl5pPr>
      <a:lvl6pPr marL="1803400" indent="-269875" algn="l" rtl="0" eaLnBrk="1" fontAlgn="base" hangingPunct="1">
        <a:lnSpc>
          <a:spcPct val="90000"/>
        </a:lnSpc>
        <a:spcBef>
          <a:spcPct val="50000"/>
        </a:spcBef>
        <a:spcAft>
          <a:spcPct val="0"/>
        </a:spcAft>
        <a:buClr>
          <a:srgbClr val="6E6E6E"/>
        </a:buClr>
        <a:buFont typeface="Wingdings" panose="05000000000000000000" pitchFamily="2" charset="2"/>
        <a:buChar char="è"/>
        <a:defRPr>
          <a:solidFill>
            <a:schemeClr val="tx1"/>
          </a:solidFill>
          <a:latin typeface="+mn-lt"/>
          <a:ea typeface="+mn-ea"/>
          <a:cs typeface="+mn-cs"/>
        </a:defRPr>
      </a:lvl6pPr>
      <a:lvl7pPr marL="2260600" indent="-269875" algn="l" rtl="0" eaLnBrk="1" fontAlgn="base" hangingPunct="1">
        <a:lnSpc>
          <a:spcPct val="90000"/>
        </a:lnSpc>
        <a:spcBef>
          <a:spcPct val="50000"/>
        </a:spcBef>
        <a:spcAft>
          <a:spcPct val="0"/>
        </a:spcAft>
        <a:buClr>
          <a:srgbClr val="6E6E6E"/>
        </a:buClr>
        <a:buFont typeface="Wingdings" panose="05000000000000000000" pitchFamily="2" charset="2"/>
        <a:buChar char="è"/>
        <a:defRPr>
          <a:solidFill>
            <a:schemeClr val="tx1"/>
          </a:solidFill>
          <a:latin typeface="+mn-lt"/>
          <a:ea typeface="+mn-ea"/>
          <a:cs typeface="+mn-cs"/>
        </a:defRPr>
      </a:lvl7pPr>
      <a:lvl8pPr marL="2717800" indent="-269875" algn="l" rtl="0" eaLnBrk="1" fontAlgn="base" hangingPunct="1">
        <a:lnSpc>
          <a:spcPct val="90000"/>
        </a:lnSpc>
        <a:spcBef>
          <a:spcPct val="50000"/>
        </a:spcBef>
        <a:spcAft>
          <a:spcPct val="0"/>
        </a:spcAft>
        <a:buClr>
          <a:srgbClr val="6E6E6E"/>
        </a:buClr>
        <a:buFont typeface="Wingdings" panose="05000000000000000000" pitchFamily="2" charset="2"/>
        <a:buChar char="è"/>
        <a:defRPr>
          <a:solidFill>
            <a:schemeClr val="tx1"/>
          </a:solidFill>
          <a:latin typeface="+mn-lt"/>
          <a:ea typeface="+mn-ea"/>
          <a:cs typeface="+mn-cs"/>
        </a:defRPr>
      </a:lvl8pPr>
      <a:lvl9pPr marL="3175000" indent="-269875" algn="l" rtl="0" eaLnBrk="1" fontAlgn="base" hangingPunct="1">
        <a:lnSpc>
          <a:spcPct val="90000"/>
        </a:lnSpc>
        <a:spcBef>
          <a:spcPct val="50000"/>
        </a:spcBef>
        <a:spcAft>
          <a:spcPct val="0"/>
        </a:spcAft>
        <a:buClr>
          <a:srgbClr val="6E6E6E"/>
        </a:buClr>
        <a:buFont typeface="Wingdings" panose="05000000000000000000" pitchFamily="2" charset="2"/>
        <a:buChar char="è"/>
        <a:defRPr>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1" name="Rectangle 6"/>
          <p:cNvSpPr>
            <a:spLocks noChangeArrowheads="1"/>
          </p:cNvSpPr>
          <p:nvPr/>
        </p:nvSpPr>
        <p:spPr bwMode="auto">
          <a:xfrm>
            <a:off x="0" y="-1190"/>
            <a:ext cx="12192000" cy="1083867"/>
          </a:xfrm>
          <a:prstGeom prst="rect">
            <a:avLst/>
          </a:prstGeom>
          <a:solidFill>
            <a:srgbClr val="31368D"/>
          </a:solidFill>
          <a:ln w="9525">
            <a:noFill/>
            <a:miter lim="800000"/>
          </a:ln>
          <a:effectLst/>
        </p:spPr>
        <p:txBody>
          <a:bodyPr wrap="none" anchor="ctr"/>
          <a:lstStyle/>
          <a:p>
            <a:pPr fontAlgn="base">
              <a:spcBef>
                <a:spcPct val="0"/>
              </a:spcBef>
              <a:spcAft>
                <a:spcPct val="0"/>
              </a:spcAft>
              <a:defRPr/>
            </a:pPr>
            <a:endParaRPr lang="zh-CN" altLang="en-US" sz="975" dirty="0">
              <a:solidFill>
                <a:srgbClr val="1E1E1E"/>
              </a:solidFill>
              <a:latin typeface="微软雅黑 Light" panose="020B0502040204020203" pitchFamily="34" charset="-122"/>
              <a:ea typeface="微软雅黑 Light" panose="020B0502040204020203" pitchFamily="34" charset="-122"/>
            </a:endParaRPr>
          </a:p>
        </p:txBody>
      </p:sp>
      <p:sp>
        <p:nvSpPr>
          <p:cNvPr id="7" name="Rectangle 6"/>
          <p:cNvSpPr/>
          <p:nvPr userDrawn="1"/>
        </p:nvSpPr>
        <p:spPr>
          <a:xfrm>
            <a:off x="-2256928" y="-150995"/>
            <a:ext cx="10153129" cy="1318594"/>
          </a:xfrm>
          <a:prstGeom prst="rect">
            <a:avLst/>
          </a:prstGeom>
          <a:gradFill flip="none" rotWithShape="1">
            <a:gsLst>
              <a:gs pos="0">
                <a:schemeClr val="bg1">
                  <a:alpha val="20000"/>
                </a:schemeClr>
              </a:gs>
              <a:gs pos="66000">
                <a:schemeClr val="bg1">
                  <a:alpha val="0"/>
                </a:schemeClr>
              </a:gs>
            </a:gsLst>
            <a:path path="circle">
              <a:fillToRect l="50000" t="50000" r="50000" b="50000"/>
            </a:path>
            <a:tileRect/>
          </a:gra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fontAlgn="base">
              <a:spcBef>
                <a:spcPct val="0"/>
              </a:spcBef>
              <a:spcAft>
                <a:spcPct val="0"/>
              </a:spcAft>
            </a:pPr>
            <a:endParaRPr lang="en-US" sz="975">
              <a:solidFill>
                <a:srgbClr val="FFFFFF"/>
              </a:solidFill>
            </a:endParaRPr>
          </a:p>
        </p:txBody>
      </p:sp>
      <p:sp>
        <p:nvSpPr>
          <p:cNvPr id="2052" name="Title Placeholder 1"/>
          <p:cNvSpPr>
            <a:spLocks noGrp="1"/>
          </p:cNvSpPr>
          <p:nvPr>
            <p:ph type="title"/>
          </p:nvPr>
        </p:nvSpPr>
        <p:spPr bwMode="auto">
          <a:xfrm>
            <a:off x="497418" y="353504"/>
            <a:ext cx="11263212" cy="407419"/>
          </a:xfrm>
          <a:prstGeom prst="rect">
            <a:avLst/>
          </a:prstGeom>
          <a:noFill/>
          <a:ln w="9525" algn="ctr">
            <a:noFill/>
            <a:miter lim="800000"/>
          </a:ln>
        </p:spPr>
        <p:txBody>
          <a:bodyPr vert="horz" wrap="square" lIns="90000" tIns="45720" rIns="91440" bIns="45720" numCol="1" anchor="ctr" anchorCtr="0" compatLnSpc="1">
            <a:spAutoFit/>
          </a:bodyPr>
          <a:lstStyle/>
          <a:p>
            <a:pPr lvl="0"/>
            <a:r>
              <a:rPr lang="en-US" altLang="zh-CN" dirty="0"/>
              <a:t>Click to edit Master title style</a:t>
            </a:r>
          </a:p>
        </p:txBody>
      </p:sp>
      <p:sp>
        <p:nvSpPr>
          <p:cNvPr id="2053" name="Text Placeholder 2"/>
          <p:cNvSpPr>
            <a:spLocks noGrp="1"/>
          </p:cNvSpPr>
          <p:nvPr>
            <p:ph type="body" idx="1"/>
          </p:nvPr>
        </p:nvSpPr>
        <p:spPr bwMode="auto">
          <a:xfrm>
            <a:off x="461434" y="1547815"/>
            <a:ext cx="11097684" cy="4340225"/>
          </a:xfrm>
          <a:prstGeom prst="rect">
            <a:avLst/>
          </a:prstGeom>
          <a:noFill/>
          <a:ln w="9525" algn="ctr">
            <a:noFill/>
            <a:miter lim="800000"/>
          </a:ln>
        </p:spPr>
        <p:txBody>
          <a:bodyPr vert="horz" wrap="square" lIns="136800" tIns="46800" rIns="0" bIns="0" numCol="1" anchor="t" anchorCtr="0" compatLnSpc="1"/>
          <a:lstStyle/>
          <a:p>
            <a:pPr lvl="0"/>
            <a:r>
              <a:rPr lang="en-US" altLang="zh-CN" dirty="0"/>
              <a:t>Click to edit Master text styles</a:t>
            </a:r>
          </a:p>
          <a:p>
            <a:pPr lvl="1"/>
            <a:r>
              <a:rPr lang="en-US" altLang="zh-CN" dirty="0"/>
              <a:t>Second level</a:t>
            </a:r>
          </a:p>
          <a:p>
            <a:pPr lvl="2"/>
            <a:r>
              <a:rPr lang="en-US" altLang="zh-CN" dirty="0"/>
              <a:t>Third level</a:t>
            </a:r>
          </a:p>
        </p:txBody>
      </p:sp>
      <p:pic>
        <p:nvPicPr>
          <p:cNvPr id="6" name="Picture 5"/>
          <p:cNvPicPr>
            <a:picLocks noChangeAspect="1"/>
          </p:cNvPicPr>
          <p:nvPr userDrawn="1"/>
        </p:nvPicPr>
        <p:blipFill>
          <a:blip r:embed="rId9" cstate="email"/>
          <a:stretch>
            <a:fillRect/>
          </a:stretch>
        </p:blipFill>
        <p:spPr>
          <a:xfrm>
            <a:off x="282074" y="6075895"/>
            <a:ext cx="2032511" cy="650870"/>
          </a:xfrm>
          <a:prstGeom prst="rect">
            <a:avLst/>
          </a:prstGeom>
        </p:spPr>
      </p:pic>
    </p:spTree>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Lst>
  <p:transition/>
  <p:txStyles>
    <p:titleStyle>
      <a:lvl1pPr algn="l" rtl="0" eaLnBrk="0" fontAlgn="base" hangingPunct="0">
        <a:lnSpc>
          <a:spcPct val="90000"/>
        </a:lnSpc>
        <a:spcBef>
          <a:spcPct val="0"/>
        </a:spcBef>
        <a:spcAft>
          <a:spcPct val="0"/>
        </a:spcAft>
        <a:defRPr sz="2275">
          <a:solidFill>
            <a:schemeClr val="tx2"/>
          </a:solidFill>
          <a:latin typeface="微软雅黑" panose="020B0503020204020204" pitchFamily="34" charset="-122"/>
          <a:ea typeface="微软雅黑" panose="020B0503020204020204" pitchFamily="34" charset="-122"/>
          <a:cs typeface="+mj-cs"/>
        </a:defRPr>
      </a:lvl1pPr>
      <a:lvl2pPr algn="l" rtl="0" eaLnBrk="0" fontAlgn="base" hangingPunct="0">
        <a:lnSpc>
          <a:spcPct val="90000"/>
        </a:lnSpc>
        <a:spcBef>
          <a:spcPct val="0"/>
        </a:spcBef>
        <a:spcAft>
          <a:spcPct val="0"/>
        </a:spcAft>
        <a:defRPr sz="2275">
          <a:solidFill>
            <a:schemeClr val="tx2"/>
          </a:solidFill>
          <a:latin typeface="Arial" panose="020B0604020202020204" pitchFamily="34" charset="0"/>
          <a:ea typeface="宋体" pitchFamily="2" charset="-122"/>
          <a:cs typeface="Arial" panose="020B0604020202020204" pitchFamily="34" charset="0"/>
        </a:defRPr>
      </a:lvl2pPr>
      <a:lvl3pPr algn="l" rtl="0" eaLnBrk="0" fontAlgn="base" hangingPunct="0">
        <a:lnSpc>
          <a:spcPct val="90000"/>
        </a:lnSpc>
        <a:spcBef>
          <a:spcPct val="0"/>
        </a:spcBef>
        <a:spcAft>
          <a:spcPct val="0"/>
        </a:spcAft>
        <a:defRPr sz="2275">
          <a:solidFill>
            <a:schemeClr val="tx2"/>
          </a:solidFill>
          <a:latin typeface="Arial" panose="020B0604020202020204" pitchFamily="34" charset="0"/>
          <a:ea typeface="宋体" pitchFamily="2" charset="-122"/>
          <a:cs typeface="Arial" panose="020B0604020202020204" pitchFamily="34" charset="0"/>
        </a:defRPr>
      </a:lvl3pPr>
      <a:lvl4pPr algn="l" rtl="0" eaLnBrk="0" fontAlgn="base" hangingPunct="0">
        <a:lnSpc>
          <a:spcPct val="90000"/>
        </a:lnSpc>
        <a:spcBef>
          <a:spcPct val="0"/>
        </a:spcBef>
        <a:spcAft>
          <a:spcPct val="0"/>
        </a:spcAft>
        <a:defRPr sz="2275">
          <a:solidFill>
            <a:schemeClr val="tx2"/>
          </a:solidFill>
          <a:latin typeface="Arial" panose="020B0604020202020204" pitchFamily="34" charset="0"/>
          <a:ea typeface="宋体" pitchFamily="2" charset="-122"/>
          <a:cs typeface="Arial" panose="020B0604020202020204" pitchFamily="34" charset="0"/>
        </a:defRPr>
      </a:lvl4pPr>
      <a:lvl5pPr algn="l" rtl="0" eaLnBrk="0" fontAlgn="base" hangingPunct="0">
        <a:lnSpc>
          <a:spcPct val="90000"/>
        </a:lnSpc>
        <a:spcBef>
          <a:spcPct val="0"/>
        </a:spcBef>
        <a:spcAft>
          <a:spcPct val="0"/>
        </a:spcAft>
        <a:defRPr sz="2275">
          <a:solidFill>
            <a:schemeClr val="tx2"/>
          </a:solidFill>
          <a:latin typeface="Arial" panose="020B0604020202020204" pitchFamily="34" charset="0"/>
          <a:ea typeface="宋体" pitchFamily="2" charset="-122"/>
          <a:cs typeface="Arial" panose="020B0604020202020204" pitchFamily="34" charset="0"/>
        </a:defRPr>
      </a:lvl5pPr>
      <a:lvl6pPr marL="371475" algn="l" rtl="0" fontAlgn="base">
        <a:lnSpc>
          <a:spcPct val="90000"/>
        </a:lnSpc>
        <a:spcBef>
          <a:spcPct val="0"/>
        </a:spcBef>
        <a:spcAft>
          <a:spcPct val="0"/>
        </a:spcAft>
        <a:defRPr sz="2275">
          <a:solidFill>
            <a:schemeClr val="tx2"/>
          </a:solidFill>
          <a:latin typeface="Arial" panose="020B0604020202020204" pitchFamily="34" charset="0"/>
          <a:ea typeface="宋体" pitchFamily="2" charset="-122"/>
          <a:cs typeface="Arial" panose="020B0604020202020204" pitchFamily="34" charset="0"/>
        </a:defRPr>
      </a:lvl6pPr>
      <a:lvl7pPr marL="742950" algn="l" rtl="0" fontAlgn="base">
        <a:lnSpc>
          <a:spcPct val="90000"/>
        </a:lnSpc>
        <a:spcBef>
          <a:spcPct val="0"/>
        </a:spcBef>
        <a:spcAft>
          <a:spcPct val="0"/>
        </a:spcAft>
        <a:defRPr sz="2275">
          <a:solidFill>
            <a:schemeClr val="tx2"/>
          </a:solidFill>
          <a:latin typeface="Arial" panose="020B0604020202020204" pitchFamily="34" charset="0"/>
          <a:ea typeface="宋体" pitchFamily="2" charset="-122"/>
          <a:cs typeface="Arial" panose="020B0604020202020204" pitchFamily="34" charset="0"/>
        </a:defRPr>
      </a:lvl7pPr>
      <a:lvl8pPr marL="1114425" algn="l" rtl="0" fontAlgn="base">
        <a:lnSpc>
          <a:spcPct val="90000"/>
        </a:lnSpc>
        <a:spcBef>
          <a:spcPct val="0"/>
        </a:spcBef>
        <a:spcAft>
          <a:spcPct val="0"/>
        </a:spcAft>
        <a:defRPr sz="2275">
          <a:solidFill>
            <a:schemeClr val="tx2"/>
          </a:solidFill>
          <a:latin typeface="Arial" panose="020B0604020202020204" pitchFamily="34" charset="0"/>
          <a:ea typeface="宋体" pitchFamily="2" charset="-122"/>
          <a:cs typeface="Arial" panose="020B0604020202020204" pitchFamily="34" charset="0"/>
        </a:defRPr>
      </a:lvl8pPr>
      <a:lvl9pPr marL="1485900" algn="l" rtl="0" fontAlgn="base">
        <a:lnSpc>
          <a:spcPct val="90000"/>
        </a:lnSpc>
        <a:spcBef>
          <a:spcPct val="0"/>
        </a:spcBef>
        <a:spcAft>
          <a:spcPct val="0"/>
        </a:spcAft>
        <a:defRPr sz="2275">
          <a:solidFill>
            <a:schemeClr val="tx2"/>
          </a:solidFill>
          <a:latin typeface="Arial" panose="020B0604020202020204" pitchFamily="34" charset="0"/>
          <a:ea typeface="宋体" pitchFamily="2" charset="-122"/>
          <a:cs typeface="Arial" panose="020B0604020202020204" pitchFamily="34" charset="0"/>
        </a:defRPr>
      </a:lvl9pPr>
    </p:titleStyle>
    <p:bodyStyle>
      <a:lvl1pPr marL="220345" indent="-220345" algn="l" rtl="0" eaLnBrk="0" fontAlgn="base" hangingPunct="0">
        <a:lnSpc>
          <a:spcPct val="90000"/>
        </a:lnSpc>
        <a:spcBef>
          <a:spcPct val="50000"/>
        </a:spcBef>
        <a:spcAft>
          <a:spcPct val="0"/>
        </a:spcAft>
        <a:buClr>
          <a:srgbClr val="003399"/>
        </a:buClr>
        <a:buFont typeface="Arial" panose="020B0604020202020204"/>
        <a:buChar char="•"/>
        <a:defRPr>
          <a:solidFill>
            <a:schemeClr val="tx1"/>
          </a:solidFill>
          <a:latin typeface="微软雅黑" panose="020B0503020204020204" pitchFamily="34" charset="-122"/>
          <a:ea typeface="微软雅黑" panose="020B0503020204020204" pitchFamily="34" charset="-122"/>
          <a:cs typeface="+mn-cs"/>
        </a:defRPr>
      </a:lvl1pPr>
      <a:lvl2pPr marL="438785" indent="-216535" algn="l" rtl="0" eaLnBrk="0" fontAlgn="base" hangingPunct="0">
        <a:lnSpc>
          <a:spcPct val="90000"/>
        </a:lnSpc>
        <a:spcBef>
          <a:spcPct val="50000"/>
        </a:spcBef>
        <a:spcAft>
          <a:spcPct val="0"/>
        </a:spcAft>
        <a:buClr>
          <a:srgbClr val="6E6E6E"/>
        </a:buClr>
        <a:buFont typeface="Courier New" panose="02070309020205020404"/>
        <a:buChar char="o"/>
        <a:defRPr>
          <a:solidFill>
            <a:schemeClr val="tx1"/>
          </a:solidFill>
          <a:latin typeface="微软雅黑" panose="020B0503020204020204" pitchFamily="34" charset="-122"/>
          <a:ea typeface="微软雅黑" panose="020B0503020204020204" pitchFamily="34" charset="-122"/>
          <a:cs typeface="+mn-cs"/>
        </a:defRPr>
      </a:lvl2pPr>
      <a:lvl3pPr marL="661670" indent="-221615" algn="l" rtl="0" eaLnBrk="0" fontAlgn="base" hangingPunct="0">
        <a:lnSpc>
          <a:spcPct val="90000"/>
        </a:lnSpc>
        <a:spcBef>
          <a:spcPct val="50000"/>
        </a:spcBef>
        <a:spcAft>
          <a:spcPct val="0"/>
        </a:spcAft>
        <a:buClr>
          <a:srgbClr val="6E6E6E"/>
        </a:buClr>
        <a:buFont typeface="Wingdings" panose="05000000000000000000" pitchFamily="2" charset="2"/>
        <a:buChar char="§"/>
        <a:defRPr>
          <a:solidFill>
            <a:schemeClr val="tx1"/>
          </a:solidFill>
          <a:latin typeface="微软雅黑" panose="020B0503020204020204" pitchFamily="34" charset="-122"/>
          <a:ea typeface="微软雅黑" panose="020B0503020204020204" pitchFamily="34" charset="-122"/>
          <a:cs typeface="+mn-cs"/>
        </a:defRPr>
      </a:lvl3pPr>
      <a:lvl4pPr marL="873125" indent="-210185" algn="l" rtl="0" eaLnBrk="0" fontAlgn="base" hangingPunct="0">
        <a:lnSpc>
          <a:spcPct val="90000"/>
        </a:lnSpc>
        <a:spcBef>
          <a:spcPct val="50000"/>
        </a:spcBef>
        <a:spcAft>
          <a:spcPct val="0"/>
        </a:spcAft>
        <a:buClr>
          <a:srgbClr val="6E6E6E"/>
        </a:buClr>
        <a:buFont typeface="Wingdings" panose="05000000000000000000" pitchFamily="2" charset="2"/>
        <a:buChar char="§"/>
        <a:defRPr>
          <a:solidFill>
            <a:schemeClr val="tx1"/>
          </a:solidFill>
          <a:latin typeface="微软雅黑" panose="020B0503020204020204" pitchFamily="34" charset="-122"/>
          <a:ea typeface="微软雅黑" panose="020B0503020204020204" pitchFamily="34" charset="-122"/>
          <a:cs typeface="+mn-cs"/>
        </a:defRPr>
      </a:lvl4pPr>
      <a:lvl5pPr marL="1094105" indent="-219075" algn="l" rtl="0" eaLnBrk="0" fontAlgn="base" hangingPunct="0">
        <a:lnSpc>
          <a:spcPct val="90000"/>
        </a:lnSpc>
        <a:spcBef>
          <a:spcPct val="50000"/>
        </a:spcBef>
        <a:spcAft>
          <a:spcPct val="0"/>
        </a:spcAft>
        <a:buClr>
          <a:srgbClr val="6E6E6E"/>
        </a:buClr>
        <a:buFont typeface="Wingdings" panose="05000000000000000000" pitchFamily="2" charset="2"/>
        <a:buChar char="§"/>
        <a:defRPr>
          <a:solidFill>
            <a:schemeClr val="tx1"/>
          </a:solidFill>
          <a:latin typeface="微软雅黑" panose="020B0503020204020204" pitchFamily="34" charset="-122"/>
          <a:ea typeface="微软雅黑" panose="020B0503020204020204" pitchFamily="34" charset="-122"/>
          <a:cs typeface="+mn-cs"/>
        </a:defRPr>
      </a:lvl5pPr>
      <a:lvl6pPr marL="1465580" indent="-219075" algn="l" rtl="0" fontAlgn="base">
        <a:lnSpc>
          <a:spcPct val="90000"/>
        </a:lnSpc>
        <a:spcBef>
          <a:spcPct val="50000"/>
        </a:spcBef>
        <a:spcAft>
          <a:spcPct val="0"/>
        </a:spcAft>
        <a:buClr>
          <a:srgbClr val="6E6E6E"/>
        </a:buClr>
        <a:buFont typeface="Wingdings" panose="05000000000000000000" pitchFamily="2" charset="2"/>
        <a:buChar char="è"/>
        <a:defRPr>
          <a:solidFill>
            <a:schemeClr val="tx1"/>
          </a:solidFill>
          <a:latin typeface="+mn-lt"/>
          <a:ea typeface="+mn-ea"/>
          <a:cs typeface="+mn-cs"/>
        </a:defRPr>
      </a:lvl6pPr>
      <a:lvl7pPr marL="1837055" indent="-219075" algn="l" rtl="0" fontAlgn="base">
        <a:lnSpc>
          <a:spcPct val="90000"/>
        </a:lnSpc>
        <a:spcBef>
          <a:spcPct val="50000"/>
        </a:spcBef>
        <a:spcAft>
          <a:spcPct val="0"/>
        </a:spcAft>
        <a:buClr>
          <a:srgbClr val="6E6E6E"/>
        </a:buClr>
        <a:buFont typeface="Wingdings" panose="05000000000000000000" pitchFamily="2" charset="2"/>
        <a:buChar char="è"/>
        <a:defRPr>
          <a:solidFill>
            <a:schemeClr val="tx1"/>
          </a:solidFill>
          <a:latin typeface="+mn-lt"/>
          <a:ea typeface="+mn-ea"/>
          <a:cs typeface="+mn-cs"/>
        </a:defRPr>
      </a:lvl7pPr>
      <a:lvl8pPr marL="2208530" indent="-219075" algn="l" rtl="0" fontAlgn="base">
        <a:lnSpc>
          <a:spcPct val="90000"/>
        </a:lnSpc>
        <a:spcBef>
          <a:spcPct val="50000"/>
        </a:spcBef>
        <a:spcAft>
          <a:spcPct val="0"/>
        </a:spcAft>
        <a:buClr>
          <a:srgbClr val="6E6E6E"/>
        </a:buClr>
        <a:buFont typeface="Wingdings" panose="05000000000000000000" pitchFamily="2" charset="2"/>
        <a:buChar char="è"/>
        <a:defRPr>
          <a:solidFill>
            <a:schemeClr val="tx1"/>
          </a:solidFill>
          <a:latin typeface="+mn-lt"/>
          <a:ea typeface="+mn-ea"/>
          <a:cs typeface="+mn-cs"/>
        </a:defRPr>
      </a:lvl8pPr>
      <a:lvl9pPr marL="2580005" indent="-219075" algn="l" rtl="0" fontAlgn="base">
        <a:lnSpc>
          <a:spcPct val="90000"/>
        </a:lnSpc>
        <a:spcBef>
          <a:spcPct val="50000"/>
        </a:spcBef>
        <a:spcAft>
          <a:spcPct val="0"/>
        </a:spcAft>
        <a:buClr>
          <a:srgbClr val="6E6E6E"/>
        </a:buClr>
        <a:buFont typeface="Wingdings" panose="05000000000000000000" pitchFamily="2" charset="2"/>
        <a:buChar char="è"/>
        <a:defRPr>
          <a:solidFill>
            <a:schemeClr val="tx1"/>
          </a:solidFill>
          <a:latin typeface="+mn-lt"/>
          <a:ea typeface="+mn-ea"/>
          <a:cs typeface="+mn-cs"/>
        </a:defRPr>
      </a:lvl9pPr>
    </p:bodyStyle>
    <p:otherStyle>
      <a:defPPr>
        <a:defRPr lang="zh-CN"/>
      </a:defPPr>
      <a:lvl1pPr marL="0" algn="l" defTabSz="742950" rtl="0" eaLnBrk="1" latinLnBrk="0" hangingPunct="1">
        <a:defRPr sz="1465" kern="1200">
          <a:solidFill>
            <a:schemeClr val="tx1"/>
          </a:solidFill>
          <a:latin typeface="+mn-lt"/>
          <a:ea typeface="+mn-ea"/>
          <a:cs typeface="+mn-cs"/>
        </a:defRPr>
      </a:lvl1pPr>
      <a:lvl2pPr marL="371475" algn="l" defTabSz="742950" rtl="0" eaLnBrk="1" latinLnBrk="0" hangingPunct="1">
        <a:defRPr sz="1465" kern="1200">
          <a:solidFill>
            <a:schemeClr val="tx1"/>
          </a:solidFill>
          <a:latin typeface="+mn-lt"/>
          <a:ea typeface="+mn-ea"/>
          <a:cs typeface="+mn-cs"/>
        </a:defRPr>
      </a:lvl2pPr>
      <a:lvl3pPr marL="742950" algn="l" defTabSz="742950" rtl="0" eaLnBrk="1" latinLnBrk="0" hangingPunct="1">
        <a:defRPr sz="1465" kern="1200">
          <a:solidFill>
            <a:schemeClr val="tx1"/>
          </a:solidFill>
          <a:latin typeface="+mn-lt"/>
          <a:ea typeface="+mn-ea"/>
          <a:cs typeface="+mn-cs"/>
        </a:defRPr>
      </a:lvl3pPr>
      <a:lvl4pPr marL="1114425" algn="l" defTabSz="742950" rtl="0" eaLnBrk="1" latinLnBrk="0" hangingPunct="1">
        <a:defRPr sz="1465" kern="1200">
          <a:solidFill>
            <a:schemeClr val="tx1"/>
          </a:solidFill>
          <a:latin typeface="+mn-lt"/>
          <a:ea typeface="+mn-ea"/>
          <a:cs typeface="+mn-cs"/>
        </a:defRPr>
      </a:lvl4pPr>
      <a:lvl5pPr marL="1485900" algn="l" defTabSz="742950" rtl="0" eaLnBrk="1" latinLnBrk="0" hangingPunct="1">
        <a:defRPr sz="1465" kern="1200">
          <a:solidFill>
            <a:schemeClr val="tx1"/>
          </a:solidFill>
          <a:latin typeface="+mn-lt"/>
          <a:ea typeface="+mn-ea"/>
          <a:cs typeface="+mn-cs"/>
        </a:defRPr>
      </a:lvl5pPr>
      <a:lvl6pPr marL="1857375" algn="l" defTabSz="742950" rtl="0" eaLnBrk="1" latinLnBrk="0" hangingPunct="1">
        <a:defRPr sz="1465" kern="1200">
          <a:solidFill>
            <a:schemeClr val="tx1"/>
          </a:solidFill>
          <a:latin typeface="+mn-lt"/>
          <a:ea typeface="+mn-ea"/>
          <a:cs typeface="+mn-cs"/>
        </a:defRPr>
      </a:lvl6pPr>
      <a:lvl7pPr marL="2228850" algn="l" defTabSz="742950" rtl="0" eaLnBrk="1" latinLnBrk="0" hangingPunct="1">
        <a:defRPr sz="1465" kern="1200">
          <a:solidFill>
            <a:schemeClr val="tx1"/>
          </a:solidFill>
          <a:latin typeface="+mn-lt"/>
          <a:ea typeface="+mn-ea"/>
          <a:cs typeface="+mn-cs"/>
        </a:defRPr>
      </a:lvl7pPr>
      <a:lvl8pPr marL="2600325" algn="l" defTabSz="742950" rtl="0" eaLnBrk="1" latinLnBrk="0" hangingPunct="1">
        <a:defRPr sz="1465" kern="1200">
          <a:solidFill>
            <a:schemeClr val="tx1"/>
          </a:solidFill>
          <a:latin typeface="+mn-lt"/>
          <a:ea typeface="+mn-ea"/>
          <a:cs typeface="+mn-cs"/>
        </a:defRPr>
      </a:lvl8pPr>
      <a:lvl9pPr marL="2971800" algn="l" defTabSz="742950" rtl="0" eaLnBrk="1" latinLnBrk="0" hangingPunct="1">
        <a:defRPr sz="146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tags" Target="../tags/tag19.xml"/><Relationship Id="rId3" Type="http://schemas.openxmlformats.org/officeDocument/2006/relationships/tags" Target="../tags/tag14.xml"/><Relationship Id="rId7" Type="http://schemas.openxmlformats.org/officeDocument/2006/relationships/tags" Target="../tags/tag18.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tags" Target="../tags/tag17.xml"/><Relationship Id="rId11" Type="http://schemas.openxmlformats.org/officeDocument/2006/relationships/notesSlide" Target="../notesSlides/notesSlide1.xml"/><Relationship Id="rId5" Type="http://schemas.openxmlformats.org/officeDocument/2006/relationships/tags" Target="../tags/tag16.xml"/><Relationship Id="rId10" Type="http://schemas.openxmlformats.org/officeDocument/2006/relationships/slideLayout" Target="../slideLayouts/slideLayout6.xml"/><Relationship Id="rId4" Type="http://schemas.openxmlformats.org/officeDocument/2006/relationships/tags" Target="../tags/tag15.xml"/><Relationship Id="rId9" Type="http://schemas.openxmlformats.org/officeDocument/2006/relationships/tags" Target="../tags/tag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22.xml"/><Relationship Id="rId1" Type="http://schemas.openxmlformats.org/officeDocument/2006/relationships/tags" Target="../tags/tag21.xml"/><Relationship Id="rId4" Type="http://schemas.openxmlformats.org/officeDocument/2006/relationships/notesSlide" Target="../notesSlides/notesSlide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tags" Target="../tags/tag5.xml"/><Relationship Id="rId5" Type="http://schemas.openxmlformats.org/officeDocument/2006/relationships/slideLayout" Target="../slideLayouts/slideLayout5.xml"/><Relationship Id="rId4" Type="http://schemas.openxmlformats.org/officeDocument/2006/relationships/tags" Target="../tags/tag8.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8" Type="http://schemas.openxmlformats.org/officeDocument/2006/relationships/tags" Target="../tags/tag30.xml"/><Relationship Id="rId13" Type="http://schemas.openxmlformats.org/officeDocument/2006/relationships/tags" Target="../tags/tag35.xml"/><Relationship Id="rId18" Type="http://schemas.openxmlformats.org/officeDocument/2006/relationships/tags" Target="../tags/tag40.xml"/><Relationship Id="rId26" Type="http://schemas.openxmlformats.org/officeDocument/2006/relationships/image" Target="../media/image15.png"/><Relationship Id="rId3" Type="http://schemas.openxmlformats.org/officeDocument/2006/relationships/tags" Target="../tags/tag25.xml"/><Relationship Id="rId21" Type="http://schemas.openxmlformats.org/officeDocument/2006/relationships/tags" Target="../tags/tag43.xml"/><Relationship Id="rId7" Type="http://schemas.openxmlformats.org/officeDocument/2006/relationships/tags" Target="../tags/tag29.xml"/><Relationship Id="rId12" Type="http://schemas.openxmlformats.org/officeDocument/2006/relationships/tags" Target="../tags/tag34.xml"/><Relationship Id="rId17" Type="http://schemas.openxmlformats.org/officeDocument/2006/relationships/tags" Target="../tags/tag39.xml"/><Relationship Id="rId25" Type="http://schemas.openxmlformats.org/officeDocument/2006/relationships/image" Target="../media/image14.png"/><Relationship Id="rId2" Type="http://schemas.openxmlformats.org/officeDocument/2006/relationships/tags" Target="../tags/tag24.xml"/><Relationship Id="rId16" Type="http://schemas.openxmlformats.org/officeDocument/2006/relationships/tags" Target="../tags/tag38.xml"/><Relationship Id="rId20" Type="http://schemas.openxmlformats.org/officeDocument/2006/relationships/tags" Target="../tags/tag42.xml"/><Relationship Id="rId1" Type="http://schemas.openxmlformats.org/officeDocument/2006/relationships/tags" Target="../tags/tag23.xml"/><Relationship Id="rId6" Type="http://schemas.openxmlformats.org/officeDocument/2006/relationships/tags" Target="../tags/tag28.xml"/><Relationship Id="rId11" Type="http://schemas.openxmlformats.org/officeDocument/2006/relationships/tags" Target="../tags/tag33.xml"/><Relationship Id="rId24" Type="http://schemas.openxmlformats.org/officeDocument/2006/relationships/slideLayout" Target="../slideLayouts/slideLayout6.xml"/><Relationship Id="rId5" Type="http://schemas.openxmlformats.org/officeDocument/2006/relationships/tags" Target="../tags/tag27.xml"/><Relationship Id="rId15" Type="http://schemas.openxmlformats.org/officeDocument/2006/relationships/tags" Target="../tags/tag37.xml"/><Relationship Id="rId23" Type="http://schemas.openxmlformats.org/officeDocument/2006/relationships/tags" Target="../tags/tag45.xml"/><Relationship Id="rId10" Type="http://schemas.openxmlformats.org/officeDocument/2006/relationships/tags" Target="../tags/tag32.xml"/><Relationship Id="rId19" Type="http://schemas.openxmlformats.org/officeDocument/2006/relationships/tags" Target="../tags/tag41.xml"/><Relationship Id="rId4" Type="http://schemas.openxmlformats.org/officeDocument/2006/relationships/tags" Target="../tags/tag26.xml"/><Relationship Id="rId9" Type="http://schemas.openxmlformats.org/officeDocument/2006/relationships/tags" Target="../tags/tag31.xml"/><Relationship Id="rId14" Type="http://schemas.openxmlformats.org/officeDocument/2006/relationships/tags" Target="../tags/tag36.xml"/><Relationship Id="rId22" Type="http://schemas.openxmlformats.org/officeDocument/2006/relationships/tags" Target="../tags/tag44.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47.xml"/><Relationship Id="rId1" Type="http://schemas.openxmlformats.org/officeDocument/2006/relationships/tags" Target="../tags/tag46.xml"/><Relationship Id="rId4" Type="http://schemas.openxmlformats.org/officeDocument/2006/relationships/image" Target="../media/image16.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49.xml"/><Relationship Id="rId1" Type="http://schemas.openxmlformats.org/officeDocument/2006/relationships/tags" Target="../tags/tag48.xml"/><Relationship Id="rId4" Type="http://schemas.openxmlformats.org/officeDocument/2006/relationships/image" Target="../media/image1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8" Type="http://schemas.openxmlformats.org/officeDocument/2006/relationships/image" Target="../media/image25.jpeg"/><Relationship Id="rId3" Type="http://schemas.openxmlformats.org/officeDocument/2006/relationships/image" Target="../media/image20.jpeg"/><Relationship Id="rId7" Type="http://schemas.openxmlformats.org/officeDocument/2006/relationships/image" Target="../media/image24.jpeg"/><Relationship Id="rId2" Type="http://schemas.openxmlformats.org/officeDocument/2006/relationships/image" Target="../media/image19.jpeg"/><Relationship Id="rId1" Type="http://schemas.openxmlformats.org/officeDocument/2006/relationships/slideLayout" Target="../slideLayouts/slideLayout6.xml"/><Relationship Id="rId6" Type="http://schemas.openxmlformats.org/officeDocument/2006/relationships/image" Target="../media/image23.png"/><Relationship Id="rId5" Type="http://schemas.openxmlformats.org/officeDocument/2006/relationships/image" Target="../media/image22.jpeg"/><Relationship Id="rId4" Type="http://schemas.openxmlformats.org/officeDocument/2006/relationships/image" Target="../media/image21.jpeg"/><Relationship Id="rId9" Type="http://schemas.openxmlformats.org/officeDocument/2006/relationships/image" Target="../media/image26.jpe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3.xml"/><Relationship Id="rId1" Type="http://schemas.openxmlformats.org/officeDocument/2006/relationships/tags" Target="../tags/tag9.xml"/></Relationships>
</file>

<file path=ppt/slides/_rels/slide40.xml.rels><?xml version="1.0" encoding="UTF-8" standalone="yes"?>
<Relationships xmlns="http://schemas.openxmlformats.org/package/2006/relationships"><Relationship Id="rId8" Type="http://schemas.openxmlformats.org/officeDocument/2006/relationships/image" Target="../media/image31.png"/><Relationship Id="rId13" Type="http://schemas.openxmlformats.org/officeDocument/2006/relationships/image" Target="../media/image36.jpeg"/><Relationship Id="rId18" Type="http://schemas.openxmlformats.org/officeDocument/2006/relationships/image" Target="../media/image40.png"/><Relationship Id="rId26" Type="http://schemas.openxmlformats.org/officeDocument/2006/relationships/image" Target="../media/image48.png"/><Relationship Id="rId3" Type="http://schemas.openxmlformats.org/officeDocument/2006/relationships/hyperlink" Target="http://www.chinadolls.org.cn/" TargetMode="External"/><Relationship Id="rId21" Type="http://schemas.openxmlformats.org/officeDocument/2006/relationships/image" Target="../media/image43.png"/><Relationship Id="rId7" Type="http://schemas.openxmlformats.org/officeDocument/2006/relationships/image" Target="../media/image30.jpeg"/><Relationship Id="rId12" Type="http://schemas.openxmlformats.org/officeDocument/2006/relationships/image" Target="../media/image35.jpeg"/><Relationship Id="rId17" Type="http://schemas.openxmlformats.org/officeDocument/2006/relationships/hyperlink" Target="http://www.shciai.org/" TargetMode="External"/><Relationship Id="rId25" Type="http://schemas.openxmlformats.org/officeDocument/2006/relationships/image" Target="../media/image47.png"/><Relationship Id="rId2" Type="http://schemas.openxmlformats.org/officeDocument/2006/relationships/slideLayout" Target="../slideLayouts/slideLayout5.xml"/><Relationship Id="rId16" Type="http://schemas.openxmlformats.org/officeDocument/2006/relationships/image" Target="../media/image39.jpeg"/><Relationship Id="rId20" Type="http://schemas.openxmlformats.org/officeDocument/2006/relationships/image" Target="../media/image42.jpeg"/><Relationship Id="rId29" Type="http://schemas.openxmlformats.org/officeDocument/2006/relationships/image" Target="../media/image51.png"/><Relationship Id="rId1" Type="http://schemas.openxmlformats.org/officeDocument/2006/relationships/tags" Target="../tags/tag50.xml"/><Relationship Id="rId6" Type="http://schemas.openxmlformats.org/officeDocument/2006/relationships/image" Target="../media/image29.jpeg"/><Relationship Id="rId11" Type="http://schemas.openxmlformats.org/officeDocument/2006/relationships/image" Target="../media/image34.png"/><Relationship Id="rId24" Type="http://schemas.openxmlformats.org/officeDocument/2006/relationships/image" Target="../media/image46.png"/><Relationship Id="rId32" Type="http://schemas.openxmlformats.org/officeDocument/2006/relationships/chart" Target="../charts/chart3.xml"/><Relationship Id="rId5" Type="http://schemas.openxmlformats.org/officeDocument/2006/relationships/image" Target="../media/image28.jpeg"/><Relationship Id="rId15" Type="http://schemas.openxmlformats.org/officeDocument/2006/relationships/image" Target="../media/image38.jpeg"/><Relationship Id="rId23" Type="http://schemas.openxmlformats.org/officeDocument/2006/relationships/image" Target="../media/image45.png"/><Relationship Id="rId28" Type="http://schemas.openxmlformats.org/officeDocument/2006/relationships/image" Target="../media/image50.jpeg"/><Relationship Id="rId10" Type="http://schemas.openxmlformats.org/officeDocument/2006/relationships/image" Target="../media/image33.jpeg"/><Relationship Id="rId19" Type="http://schemas.openxmlformats.org/officeDocument/2006/relationships/image" Target="../media/image41.jpeg"/><Relationship Id="rId31" Type="http://schemas.openxmlformats.org/officeDocument/2006/relationships/chart" Target="../charts/chart2.xml"/><Relationship Id="rId4" Type="http://schemas.openxmlformats.org/officeDocument/2006/relationships/image" Target="../media/image27.png"/><Relationship Id="rId9" Type="http://schemas.openxmlformats.org/officeDocument/2006/relationships/image" Target="../media/image32.jpeg"/><Relationship Id="rId14" Type="http://schemas.openxmlformats.org/officeDocument/2006/relationships/image" Target="../media/image37.png"/><Relationship Id="rId22" Type="http://schemas.openxmlformats.org/officeDocument/2006/relationships/image" Target="../media/image44.jpeg"/><Relationship Id="rId27" Type="http://schemas.openxmlformats.org/officeDocument/2006/relationships/image" Target="../media/image49.png"/><Relationship Id="rId30" Type="http://schemas.openxmlformats.org/officeDocument/2006/relationships/chart" Target="../charts/chart1.xml"/></Relationships>
</file>

<file path=ppt/slides/_rels/slide41.xml.rels><?xml version="1.0" encoding="UTF-8" standalone="yes"?>
<Relationships xmlns="http://schemas.openxmlformats.org/package/2006/relationships"><Relationship Id="rId13" Type="http://schemas.openxmlformats.org/officeDocument/2006/relationships/tags" Target="../tags/tag63.xml"/><Relationship Id="rId18" Type="http://schemas.openxmlformats.org/officeDocument/2006/relationships/tags" Target="../tags/tag68.xml"/><Relationship Id="rId26" Type="http://schemas.openxmlformats.org/officeDocument/2006/relationships/tags" Target="../tags/tag76.xml"/><Relationship Id="rId39" Type="http://schemas.openxmlformats.org/officeDocument/2006/relationships/notesSlide" Target="../notesSlides/notesSlide6.xml"/><Relationship Id="rId21" Type="http://schemas.openxmlformats.org/officeDocument/2006/relationships/tags" Target="../tags/tag71.xml"/><Relationship Id="rId34" Type="http://schemas.openxmlformats.org/officeDocument/2006/relationships/tags" Target="../tags/tag84.xml"/><Relationship Id="rId7" Type="http://schemas.openxmlformats.org/officeDocument/2006/relationships/tags" Target="../tags/tag57.xml"/><Relationship Id="rId12" Type="http://schemas.openxmlformats.org/officeDocument/2006/relationships/tags" Target="../tags/tag62.xml"/><Relationship Id="rId17" Type="http://schemas.openxmlformats.org/officeDocument/2006/relationships/tags" Target="../tags/tag67.xml"/><Relationship Id="rId25" Type="http://schemas.openxmlformats.org/officeDocument/2006/relationships/tags" Target="../tags/tag75.xml"/><Relationship Id="rId33" Type="http://schemas.openxmlformats.org/officeDocument/2006/relationships/tags" Target="../tags/tag83.xml"/><Relationship Id="rId38" Type="http://schemas.openxmlformats.org/officeDocument/2006/relationships/slideLayout" Target="../slideLayouts/slideLayout6.xml"/><Relationship Id="rId2" Type="http://schemas.openxmlformats.org/officeDocument/2006/relationships/tags" Target="../tags/tag52.xml"/><Relationship Id="rId16" Type="http://schemas.openxmlformats.org/officeDocument/2006/relationships/tags" Target="../tags/tag66.xml"/><Relationship Id="rId20" Type="http://schemas.openxmlformats.org/officeDocument/2006/relationships/tags" Target="../tags/tag70.xml"/><Relationship Id="rId29" Type="http://schemas.openxmlformats.org/officeDocument/2006/relationships/tags" Target="../tags/tag79.xml"/><Relationship Id="rId1" Type="http://schemas.openxmlformats.org/officeDocument/2006/relationships/tags" Target="../tags/tag51.xml"/><Relationship Id="rId6" Type="http://schemas.openxmlformats.org/officeDocument/2006/relationships/tags" Target="../tags/tag56.xml"/><Relationship Id="rId11" Type="http://schemas.openxmlformats.org/officeDocument/2006/relationships/tags" Target="../tags/tag61.xml"/><Relationship Id="rId24" Type="http://schemas.openxmlformats.org/officeDocument/2006/relationships/tags" Target="../tags/tag74.xml"/><Relationship Id="rId32" Type="http://schemas.openxmlformats.org/officeDocument/2006/relationships/tags" Target="../tags/tag82.xml"/><Relationship Id="rId37" Type="http://schemas.openxmlformats.org/officeDocument/2006/relationships/tags" Target="../tags/tag87.xml"/><Relationship Id="rId5" Type="http://schemas.openxmlformats.org/officeDocument/2006/relationships/tags" Target="../tags/tag55.xml"/><Relationship Id="rId15" Type="http://schemas.openxmlformats.org/officeDocument/2006/relationships/tags" Target="../tags/tag65.xml"/><Relationship Id="rId23" Type="http://schemas.openxmlformats.org/officeDocument/2006/relationships/tags" Target="../tags/tag73.xml"/><Relationship Id="rId28" Type="http://schemas.openxmlformats.org/officeDocument/2006/relationships/tags" Target="../tags/tag78.xml"/><Relationship Id="rId36" Type="http://schemas.openxmlformats.org/officeDocument/2006/relationships/tags" Target="../tags/tag86.xml"/><Relationship Id="rId10" Type="http://schemas.openxmlformats.org/officeDocument/2006/relationships/tags" Target="../tags/tag60.xml"/><Relationship Id="rId19" Type="http://schemas.openxmlformats.org/officeDocument/2006/relationships/tags" Target="../tags/tag69.xml"/><Relationship Id="rId31" Type="http://schemas.openxmlformats.org/officeDocument/2006/relationships/tags" Target="../tags/tag81.xml"/><Relationship Id="rId4" Type="http://schemas.openxmlformats.org/officeDocument/2006/relationships/tags" Target="../tags/tag54.xml"/><Relationship Id="rId9" Type="http://schemas.openxmlformats.org/officeDocument/2006/relationships/tags" Target="../tags/tag59.xml"/><Relationship Id="rId14" Type="http://schemas.openxmlformats.org/officeDocument/2006/relationships/tags" Target="../tags/tag64.xml"/><Relationship Id="rId22" Type="http://schemas.openxmlformats.org/officeDocument/2006/relationships/tags" Target="../tags/tag72.xml"/><Relationship Id="rId27" Type="http://schemas.openxmlformats.org/officeDocument/2006/relationships/tags" Target="../tags/tag77.xml"/><Relationship Id="rId30" Type="http://schemas.openxmlformats.org/officeDocument/2006/relationships/tags" Target="../tags/tag80.xml"/><Relationship Id="rId35" Type="http://schemas.openxmlformats.org/officeDocument/2006/relationships/tags" Target="../tags/tag85.xml"/><Relationship Id="rId8" Type="http://schemas.openxmlformats.org/officeDocument/2006/relationships/tags" Target="../tags/tag58.xml"/><Relationship Id="rId3" Type="http://schemas.openxmlformats.org/officeDocument/2006/relationships/tags" Target="../tags/tag5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8" Type="http://schemas.openxmlformats.org/officeDocument/2006/relationships/image" Target="../media/image56.png"/><Relationship Id="rId3" Type="http://schemas.openxmlformats.org/officeDocument/2006/relationships/notesSlide" Target="../notesSlides/notesSlide8.xml"/><Relationship Id="rId7" Type="http://schemas.openxmlformats.org/officeDocument/2006/relationships/image" Target="../media/image55.png"/><Relationship Id="rId2" Type="http://schemas.openxmlformats.org/officeDocument/2006/relationships/slideLayout" Target="../slideLayouts/slideLayout6.xml"/><Relationship Id="rId1" Type="http://schemas.openxmlformats.org/officeDocument/2006/relationships/tags" Target="../tags/tag88.xml"/><Relationship Id="rId6" Type="http://schemas.openxmlformats.org/officeDocument/2006/relationships/image" Target="../media/image54.png"/><Relationship Id="rId11" Type="http://schemas.openxmlformats.org/officeDocument/2006/relationships/image" Target="../media/image59.png"/><Relationship Id="rId5" Type="http://schemas.openxmlformats.org/officeDocument/2006/relationships/image" Target="../media/image53.png"/><Relationship Id="rId10" Type="http://schemas.openxmlformats.org/officeDocument/2006/relationships/image" Target="../media/image58.png"/><Relationship Id="rId4" Type="http://schemas.openxmlformats.org/officeDocument/2006/relationships/image" Target="../media/image52.png"/><Relationship Id="rId9" Type="http://schemas.openxmlformats.org/officeDocument/2006/relationships/image" Target="../media/image57.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60.jpe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61.jpe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image" Target="../media/image64.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65.jpeg"/><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image" Target="../media/image66.jpeg"/><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sz="quarter"/>
          </p:nvPr>
        </p:nvSpPr>
        <p:spPr>
          <a:xfrm>
            <a:off x="914400" y="1916615"/>
            <a:ext cx="10233212" cy="2031325"/>
          </a:xfrm>
        </p:spPr>
        <p:txBody>
          <a:bodyPr/>
          <a:lstStyle/>
          <a:p>
            <a:r>
              <a:rPr lang="zh-CN" altLang="en-US" sz="5400" b="1"/>
              <a:t>华善青少年公益发展中心</a:t>
            </a:r>
            <a:br>
              <a:rPr lang="en-US" altLang="zh-CN" sz="5400" b="1"/>
            </a:br>
            <a:r>
              <a:rPr lang="zh-CN" altLang="en-US" sz="5400" b="1"/>
              <a:t>项</a:t>
            </a:r>
            <a:r>
              <a:rPr lang="zh-CN" altLang="en-US" sz="5400" b="1" dirty="0"/>
              <a:t>目建议书</a:t>
            </a:r>
            <a:br>
              <a:rPr lang="en-US" altLang="zh-CN" sz="5400" b="1" dirty="0"/>
            </a:br>
            <a:r>
              <a:rPr lang="en-US" altLang="zh-CN" sz="3200" b="1"/>
              <a:t>2023</a:t>
            </a:r>
            <a:r>
              <a:rPr lang="zh-CN" altLang="en-US" sz="3200" b="1"/>
              <a:t>年</a:t>
            </a:r>
            <a:r>
              <a:rPr lang="en-US" altLang="zh-CN" sz="3200" b="1"/>
              <a:t>8</a:t>
            </a:r>
            <a:r>
              <a:rPr lang="zh-CN" altLang="en-US" sz="3200" b="1"/>
              <a:t>月</a:t>
            </a:r>
            <a:endParaRPr lang="zh-CN" altLang="en-US" sz="3200" b="1" dirty="0"/>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5997" y="349089"/>
            <a:ext cx="10299951" cy="424732"/>
          </a:xfrm>
          <a:noFill/>
          <a:ln w="9525" algn="ctr">
            <a:noFill/>
            <a:miter lim="800000"/>
          </a:ln>
        </p:spPr>
        <p:txBody>
          <a:bodyPr vert="horz" wrap="square" lIns="90000" tIns="45720" rIns="91440" bIns="45720" numCol="1" anchor="ctr" anchorCtr="0" compatLnSpc="1">
            <a:spAutoFit/>
          </a:bodyPr>
          <a:lstStyle/>
          <a:p>
            <a:pPr eaLnBrk="1" hangingPunct="1"/>
            <a:r>
              <a:rPr lang="zh-CN" altLang="en-US" sz="2400" b="1">
                <a:latin typeface="微软雅黑" panose="020B0503020204020204" pitchFamily="34" charset="-122"/>
                <a:ea typeface="微软雅黑" panose="020B0503020204020204" pitchFamily="34" charset="-122"/>
              </a:rPr>
              <a:t>项目工作计划：</a:t>
            </a:r>
            <a:r>
              <a:rPr lang="zh-CN" altLang="en-US" sz="2400" b="1" dirty="0">
                <a:latin typeface="微软雅黑" panose="020B0503020204020204" pitchFamily="34" charset="-122"/>
                <a:ea typeface="微软雅黑" panose="020B0503020204020204" pitchFamily="34" charset="-122"/>
              </a:rPr>
              <a:t>咨询项目将持续</a:t>
            </a:r>
            <a:r>
              <a:rPr lang="en-US" altLang="zh-CN" sz="2400" b="1" dirty="0">
                <a:latin typeface="微软雅黑" panose="020B0503020204020204" pitchFamily="34" charset="-122"/>
                <a:ea typeface="微软雅黑" panose="020B0503020204020204" pitchFamily="34" charset="-122"/>
              </a:rPr>
              <a:t>3</a:t>
            </a:r>
            <a:r>
              <a:rPr lang="zh-CN" altLang="en-US" sz="2400" b="1" dirty="0">
                <a:latin typeface="微软雅黑" panose="020B0503020204020204" pitchFamily="34" charset="-122"/>
                <a:ea typeface="微软雅黑" panose="020B0503020204020204" pitchFamily="34" charset="-122"/>
              </a:rPr>
              <a:t>个月，期间将安排汇报月度汇报会</a:t>
            </a:r>
            <a:endParaRPr lang="en-US" sz="2400" b="1" dirty="0">
              <a:latin typeface="微软雅黑" panose="020B0503020204020204" pitchFamily="34" charset="-122"/>
              <a:ea typeface="微软雅黑" panose="020B0503020204020204" pitchFamily="34" charset="-122"/>
            </a:endParaRPr>
          </a:p>
        </p:txBody>
      </p:sp>
      <p:graphicFrame>
        <p:nvGraphicFramePr>
          <p:cNvPr id="3" name="Table 7"/>
          <p:cNvGraphicFramePr>
            <a:graphicFrameLocks noGrp="1"/>
          </p:cNvGraphicFramePr>
          <p:nvPr>
            <p:custDataLst>
              <p:tags r:id="rId1"/>
            </p:custDataLst>
          </p:nvPr>
        </p:nvGraphicFramePr>
        <p:xfrm>
          <a:off x="308482" y="1400817"/>
          <a:ext cx="11502948" cy="4928872"/>
        </p:xfrm>
        <a:graphic>
          <a:graphicData uri="http://schemas.openxmlformats.org/drawingml/2006/table">
            <a:tbl>
              <a:tblPr firstRow="1" bandRow="1">
                <a:tableStyleId>{5C22544A-7EE6-4342-B048-85BDC9FD1C3A}</a:tableStyleId>
              </a:tblPr>
              <a:tblGrid>
                <a:gridCol w="2988000">
                  <a:extLst>
                    <a:ext uri="{9D8B030D-6E8A-4147-A177-3AD203B41FA5}">
                      <a16:colId xmlns:a16="http://schemas.microsoft.com/office/drawing/2014/main" val="20000"/>
                    </a:ext>
                  </a:extLst>
                </a:gridCol>
                <a:gridCol w="709579">
                  <a:extLst>
                    <a:ext uri="{9D8B030D-6E8A-4147-A177-3AD203B41FA5}">
                      <a16:colId xmlns:a16="http://schemas.microsoft.com/office/drawing/2014/main" val="20001"/>
                    </a:ext>
                  </a:extLst>
                </a:gridCol>
                <a:gridCol w="709579">
                  <a:extLst>
                    <a:ext uri="{9D8B030D-6E8A-4147-A177-3AD203B41FA5}">
                      <a16:colId xmlns:a16="http://schemas.microsoft.com/office/drawing/2014/main" val="20002"/>
                    </a:ext>
                  </a:extLst>
                </a:gridCol>
                <a:gridCol w="709579">
                  <a:extLst>
                    <a:ext uri="{9D8B030D-6E8A-4147-A177-3AD203B41FA5}">
                      <a16:colId xmlns:a16="http://schemas.microsoft.com/office/drawing/2014/main" val="20003"/>
                    </a:ext>
                  </a:extLst>
                </a:gridCol>
                <a:gridCol w="709579">
                  <a:extLst>
                    <a:ext uri="{9D8B030D-6E8A-4147-A177-3AD203B41FA5}">
                      <a16:colId xmlns:a16="http://schemas.microsoft.com/office/drawing/2014/main" val="20004"/>
                    </a:ext>
                  </a:extLst>
                </a:gridCol>
                <a:gridCol w="709579">
                  <a:extLst>
                    <a:ext uri="{9D8B030D-6E8A-4147-A177-3AD203B41FA5}">
                      <a16:colId xmlns:a16="http://schemas.microsoft.com/office/drawing/2014/main" val="20005"/>
                    </a:ext>
                  </a:extLst>
                </a:gridCol>
                <a:gridCol w="709579">
                  <a:extLst>
                    <a:ext uri="{9D8B030D-6E8A-4147-A177-3AD203B41FA5}">
                      <a16:colId xmlns:a16="http://schemas.microsoft.com/office/drawing/2014/main" val="20006"/>
                    </a:ext>
                  </a:extLst>
                </a:gridCol>
                <a:gridCol w="709579">
                  <a:extLst>
                    <a:ext uri="{9D8B030D-6E8A-4147-A177-3AD203B41FA5}">
                      <a16:colId xmlns:a16="http://schemas.microsoft.com/office/drawing/2014/main" val="20007"/>
                    </a:ext>
                  </a:extLst>
                </a:gridCol>
                <a:gridCol w="709579">
                  <a:extLst>
                    <a:ext uri="{9D8B030D-6E8A-4147-A177-3AD203B41FA5}">
                      <a16:colId xmlns:a16="http://schemas.microsoft.com/office/drawing/2014/main" val="20008"/>
                    </a:ext>
                  </a:extLst>
                </a:gridCol>
                <a:gridCol w="709579">
                  <a:extLst>
                    <a:ext uri="{9D8B030D-6E8A-4147-A177-3AD203B41FA5}">
                      <a16:colId xmlns:a16="http://schemas.microsoft.com/office/drawing/2014/main" val="20009"/>
                    </a:ext>
                  </a:extLst>
                </a:gridCol>
                <a:gridCol w="709579">
                  <a:extLst>
                    <a:ext uri="{9D8B030D-6E8A-4147-A177-3AD203B41FA5}">
                      <a16:colId xmlns:a16="http://schemas.microsoft.com/office/drawing/2014/main" val="20010"/>
                    </a:ext>
                  </a:extLst>
                </a:gridCol>
                <a:gridCol w="709579">
                  <a:extLst>
                    <a:ext uri="{9D8B030D-6E8A-4147-A177-3AD203B41FA5}">
                      <a16:colId xmlns:a16="http://schemas.microsoft.com/office/drawing/2014/main" val="20011"/>
                    </a:ext>
                  </a:extLst>
                </a:gridCol>
                <a:gridCol w="709579">
                  <a:extLst>
                    <a:ext uri="{9D8B030D-6E8A-4147-A177-3AD203B41FA5}">
                      <a16:colId xmlns:a16="http://schemas.microsoft.com/office/drawing/2014/main" val="20012"/>
                    </a:ext>
                  </a:extLst>
                </a:gridCol>
              </a:tblGrid>
              <a:tr h="379144">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400" b="1" dirty="0">
                          <a:latin typeface="微软雅黑" panose="020B0503020204020204" pitchFamily="34" charset="-122"/>
                          <a:ea typeface="微软雅黑" panose="020B0503020204020204" pitchFamily="34" charset="-122"/>
                        </a:rPr>
                        <a:t>项目工作及主要交付成果</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200" dirty="0"/>
                        <a:t>Week1</a:t>
                      </a:r>
                      <a:endParaRPr lang="zh-CN" altLang="en-US" sz="12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200" dirty="0"/>
                        <a:t>Week2</a:t>
                      </a:r>
                      <a:endParaRPr lang="zh-CN" altLang="en-US" sz="12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200"/>
                        <a:t>Week3</a:t>
                      </a:r>
                      <a:endParaRPr lang="zh-CN" altLang="en-US" sz="12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200" dirty="0"/>
                        <a:t>Week4</a:t>
                      </a:r>
                      <a:endParaRPr lang="zh-CN" altLang="en-US" sz="12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200" dirty="0"/>
                        <a:t>Week5</a:t>
                      </a:r>
                      <a:endParaRPr lang="zh-CN" altLang="en-US" sz="12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200"/>
                        <a:t>Week6</a:t>
                      </a:r>
                      <a:endParaRPr lang="zh-CN" altLang="en-US" sz="12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200" dirty="0"/>
                        <a:t>Week7</a:t>
                      </a:r>
                      <a:endParaRPr lang="zh-CN" altLang="en-US" sz="12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200" dirty="0"/>
                        <a:t>Week8</a:t>
                      </a:r>
                      <a:endParaRPr lang="zh-CN" altLang="en-US" sz="12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200" dirty="0"/>
                        <a:t>Week9</a:t>
                      </a:r>
                      <a:endParaRPr lang="zh-CN" altLang="en-US" sz="12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200" dirty="0"/>
                        <a:t>Week10</a:t>
                      </a:r>
                      <a:endParaRPr lang="zh-CN" altLang="en-US" sz="12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200" dirty="0"/>
                        <a:t>Week11</a:t>
                      </a:r>
                      <a:endParaRPr lang="zh-CN" altLang="en-US" sz="12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200" dirty="0"/>
                        <a:t>Week12</a:t>
                      </a:r>
                      <a:endParaRPr lang="zh-CN" altLang="en-US" sz="12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9144">
                <a:tc>
                  <a:txBody>
                    <a:body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1400" b="0" i="0" u="none" strike="noStrike" kern="1200" cap="none" spc="0" normalizeH="0" baseline="0" noProof="0" dirty="0">
                          <a:ln>
                            <a:noFill/>
                          </a:ln>
                          <a:solidFill>
                            <a:srgbClr val="1E1E1E"/>
                          </a:solidFill>
                          <a:effectLst/>
                          <a:uLnTx/>
                          <a:uFillTx/>
                          <a:latin typeface="微软雅黑" panose="020B0503020204020204" pitchFamily="34" charset="-122"/>
                          <a:ea typeface="+mn-ea"/>
                          <a:cs typeface="Arial" panose="020B0604020202020204" pitchFamily="34" charset="0"/>
                        </a:rPr>
                        <a:t>项目准备与资料研读</a:t>
                      </a:r>
                      <a:endParaRPr kumimoji="0" lang="en-US" altLang="zh-CN" sz="1400" b="0" i="0" u="none" strike="noStrike" kern="1200" cap="none" spc="0" normalizeH="0" baseline="0" noProof="0" dirty="0">
                        <a:ln>
                          <a:noFill/>
                        </a:ln>
                        <a:solidFill>
                          <a:srgbClr val="1E1E1E"/>
                        </a:solidFill>
                        <a:effectLst/>
                        <a:uLnTx/>
                        <a:uFillTx/>
                        <a:latin typeface="微软雅黑" panose="020B0503020204020204" pitchFamily="34" charset="-122"/>
                        <a:ea typeface="+mn-ea"/>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379144">
                <a:tc gridSpan="13">
                  <a:txBody>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1400" b="0" i="0" u="none" strike="noStrike" kern="1200" cap="none" spc="0" normalizeH="0" baseline="0" noProof="0" dirty="0">
                          <a:ln>
                            <a:noFill/>
                          </a:ln>
                          <a:solidFill>
                            <a:srgbClr val="1E1E1E"/>
                          </a:solidFill>
                          <a:effectLst/>
                          <a:uLnTx/>
                          <a:uFillTx/>
                          <a:latin typeface="微软雅黑" panose="020B0503020204020204" pitchFamily="34" charset="-122"/>
                          <a:ea typeface="+mn-ea"/>
                          <a:cs typeface="Arial" panose="020B0604020202020204" pitchFamily="34" charset="0"/>
                        </a:rPr>
                        <a:t>第一阶段</a:t>
                      </a:r>
                      <a:endParaRPr kumimoji="0" lang="en-US" altLang="zh-CN" sz="1400" b="0" i="0" u="none" strike="noStrike" kern="1200" cap="none" spc="0" normalizeH="0" baseline="0" noProof="0" dirty="0">
                        <a:ln>
                          <a:noFill/>
                        </a:ln>
                        <a:solidFill>
                          <a:srgbClr val="1E1E1E"/>
                        </a:solidFill>
                        <a:effectLst/>
                        <a:uLnTx/>
                        <a:uFillTx/>
                        <a:latin typeface="微软雅黑" panose="020B0503020204020204" pitchFamily="34" charset="-122"/>
                        <a:ea typeface="+mn-ea"/>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379144">
                <a:tc>
                  <a:txBody>
                    <a:body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1400" b="0" i="0" u="none" strike="noStrike" kern="1200" cap="none" spc="0" normalizeH="0" baseline="0" noProof="0">
                          <a:ln>
                            <a:noFill/>
                          </a:ln>
                          <a:solidFill>
                            <a:srgbClr val="1E1E1E"/>
                          </a:solidFill>
                          <a:effectLst/>
                          <a:uLnTx/>
                          <a:uFillTx/>
                          <a:latin typeface="微软雅黑" panose="020B0503020204020204" pitchFamily="34" charset="-122"/>
                          <a:ea typeface="+mn-ea"/>
                          <a:cs typeface="Arial" panose="020B0604020202020204" pitchFamily="34" charset="0"/>
                        </a:rPr>
                        <a:t>内部访谈</a:t>
                      </a:r>
                      <a:endParaRPr kumimoji="0" lang="en-US" altLang="zh-CN" sz="1400" b="0" i="0" u="none" strike="noStrike" kern="1200" cap="none" spc="0" normalizeH="0" baseline="0" noProof="0" dirty="0">
                        <a:ln>
                          <a:noFill/>
                        </a:ln>
                        <a:solidFill>
                          <a:srgbClr val="1E1E1E"/>
                        </a:solidFill>
                        <a:effectLst/>
                        <a:uLnTx/>
                        <a:uFillTx/>
                        <a:latin typeface="微软雅黑" panose="020B0503020204020204" pitchFamily="34" charset="-122"/>
                        <a:ea typeface="+mn-ea"/>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r h="379144">
                <a:tc>
                  <a:txBody>
                    <a:body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1400" b="0" i="0" u="none" strike="noStrike" kern="1200" cap="none" spc="0" normalizeH="0" baseline="0" noProof="0">
                          <a:ln>
                            <a:noFill/>
                          </a:ln>
                          <a:solidFill>
                            <a:srgbClr val="1E1E1E"/>
                          </a:solidFill>
                          <a:effectLst/>
                          <a:uLnTx/>
                          <a:uFillTx/>
                          <a:latin typeface="微软雅黑" panose="020B0503020204020204" pitchFamily="34" charset="-122"/>
                          <a:ea typeface="+mn-ea"/>
                          <a:cs typeface="Arial" panose="020B0604020202020204" pitchFamily="34" charset="0"/>
                        </a:rPr>
                        <a:t>内外部环境分析，案例研究</a:t>
                      </a:r>
                      <a:endParaRPr kumimoji="0" lang="en-US" altLang="zh-CN" sz="1400" b="0" i="0" u="none" strike="noStrike" kern="1200" cap="none" spc="0" normalizeH="0" baseline="0" noProof="0" dirty="0">
                        <a:ln>
                          <a:noFill/>
                        </a:ln>
                        <a:solidFill>
                          <a:srgbClr val="1E1E1E"/>
                        </a:solidFill>
                        <a:effectLst/>
                        <a:uLnTx/>
                        <a:uFillTx/>
                        <a:latin typeface="微软雅黑" panose="020B0503020204020204" pitchFamily="34" charset="-122"/>
                        <a:ea typeface="+mn-ea"/>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4"/>
                  </a:ext>
                </a:extLst>
              </a:tr>
              <a:tr h="379144">
                <a:tc>
                  <a:txBody>
                    <a:body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1400" b="0" i="0" u="none" strike="noStrike" kern="1200" cap="none" spc="0" normalizeH="0" baseline="0" noProof="0" dirty="0">
                          <a:ln>
                            <a:noFill/>
                          </a:ln>
                          <a:solidFill>
                            <a:srgbClr val="1E1E1E"/>
                          </a:solidFill>
                          <a:effectLst/>
                          <a:uLnTx/>
                          <a:uFillTx/>
                          <a:latin typeface="微软雅黑" panose="020B0503020204020204" pitchFamily="34" charset="-122"/>
                          <a:ea typeface="+mn-ea"/>
                          <a:cs typeface="Arial" panose="020B0604020202020204" pitchFamily="34" charset="0"/>
                        </a:rPr>
                        <a:t>战略工作坊设计与开展</a:t>
                      </a:r>
                      <a:endParaRPr kumimoji="0" lang="en-US" altLang="zh-CN" sz="1400" b="0" i="0" u="none" strike="noStrike" kern="1200" cap="none" spc="0" normalizeH="0" baseline="0" noProof="0" dirty="0">
                        <a:ln>
                          <a:noFill/>
                        </a:ln>
                        <a:solidFill>
                          <a:srgbClr val="1E1E1E"/>
                        </a:solidFill>
                        <a:effectLst/>
                        <a:uLnTx/>
                        <a:uFillTx/>
                        <a:latin typeface="微软雅黑" panose="020B0503020204020204" pitchFamily="34" charset="-122"/>
                        <a:ea typeface="+mn-ea"/>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5"/>
                  </a:ext>
                </a:extLst>
              </a:tr>
              <a:tr h="379144">
                <a:tc gridSpan="13">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1E1E1E"/>
                          </a:solidFill>
                          <a:effectLst/>
                          <a:uLnTx/>
                          <a:uFillTx/>
                          <a:latin typeface="微软雅黑" panose="020B0503020204020204" pitchFamily="34" charset="-122"/>
                          <a:ea typeface="+mn-ea"/>
                          <a:cs typeface="Arial" panose="020B0604020202020204" pitchFamily="34" charset="0"/>
                        </a:rPr>
                        <a:t>第二阶段</a:t>
                      </a:r>
                      <a:endParaRPr kumimoji="0" lang="en-US" altLang="zh-CN" sz="1400" b="0" i="0" u="none" strike="noStrike" kern="1200" cap="none" spc="0" normalizeH="0" baseline="0" noProof="0" dirty="0">
                        <a:ln>
                          <a:noFill/>
                        </a:ln>
                        <a:solidFill>
                          <a:srgbClr val="1E1E1E"/>
                        </a:solidFill>
                        <a:effectLst/>
                        <a:uLnTx/>
                        <a:uFillTx/>
                        <a:latin typeface="微软雅黑" panose="020B0503020204020204" pitchFamily="34" charset="-122"/>
                        <a:ea typeface="+mn-ea"/>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6"/>
                  </a:ext>
                </a:extLst>
              </a:tr>
              <a:tr h="379144">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a:ln>
                            <a:noFill/>
                          </a:ln>
                          <a:solidFill>
                            <a:srgbClr val="1E1E1E"/>
                          </a:solidFill>
                          <a:effectLst/>
                          <a:uLnTx/>
                          <a:uFillTx/>
                          <a:latin typeface="微软雅黑" panose="020B0503020204020204" pitchFamily="34" charset="-122"/>
                          <a:ea typeface="+mn-ea"/>
                          <a:cs typeface="Arial" panose="020B0604020202020204" pitchFamily="34" charset="0"/>
                        </a:rPr>
                        <a:t>内部访谈与</a:t>
                      </a:r>
                      <a:r>
                        <a:rPr kumimoji="0" lang="zh-CN" altLang="en-US" sz="1400" b="0" i="0" u="none" strike="noStrike" kern="1200" cap="none" spc="0" normalizeH="0" baseline="0" noProof="0" dirty="0">
                          <a:ln>
                            <a:noFill/>
                          </a:ln>
                          <a:solidFill>
                            <a:srgbClr val="1E1E1E"/>
                          </a:solidFill>
                          <a:effectLst/>
                          <a:uLnTx/>
                          <a:uFillTx/>
                          <a:latin typeface="微软雅黑" panose="020B0503020204020204" pitchFamily="34" charset="-122"/>
                          <a:ea typeface="+mn-ea"/>
                          <a:cs typeface="Arial" panose="020B0604020202020204" pitchFamily="34" charset="0"/>
                        </a:rPr>
                        <a:t>深度访谈</a:t>
                      </a:r>
                      <a:endParaRPr kumimoji="0" lang="en-US" altLang="zh-CN" sz="1400" b="0" i="0" u="none" strike="noStrike" kern="1200" cap="none" spc="0" normalizeH="0" baseline="0" noProof="0" dirty="0">
                        <a:ln>
                          <a:noFill/>
                        </a:ln>
                        <a:solidFill>
                          <a:srgbClr val="1E1E1E"/>
                        </a:solidFill>
                        <a:effectLst/>
                        <a:uLnTx/>
                        <a:uFillTx/>
                        <a:latin typeface="微软雅黑" panose="020B0503020204020204" pitchFamily="34" charset="-122"/>
                        <a:ea typeface="+mn-ea"/>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7"/>
                  </a:ext>
                </a:extLst>
              </a:tr>
              <a:tr h="379144">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a:ln>
                            <a:noFill/>
                          </a:ln>
                          <a:solidFill>
                            <a:srgbClr val="1E1E1E"/>
                          </a:solidFill>
                          <a:effectLst/>
                          <a:uLnTx/>
                          <a:uFillTx/>
                          <a:latin typeface="微软雅黑" panose="020B0503020204020204" pitchFamily="34" charset="-122"/>
                          <a:ea typeface="+mn-ea"/>
                          <a:cs typeface="Arial" panose="020B0604020202020204" pitchFamily="34" charset="0"/>
                        </a:rPr>
                        <a:t>品牌战略细化与主张诠释</a:t>
                      </a:r>
                      <a:endParaRPr kumimoji="0" lang="zh-CN" altLang="en-US" sz="1400" b="0" i="0" u="none" strike="noStrike" kern="1200" cap="none" spc="0" normalizeH="0" baseline="0" noProof="0" dirty="0">
                        <a:ln>
                          <a:noFill/>
                        </a:ln>
                        <a:solidFill>
                          <a:srgbClr val="1E1E1E"/>
                        </a:solidFill>
                        <a:effectLst/>
                        <a:uLnTx/>
                        <a:uFillTx/>
                        <a:latin typeface="微软雅黑" panose="020B0503020204020204" pitchFamily="34" charset="-122"/>
                        <a:ea typeface="+mn-ea"/>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8"/>
                  </a:ext>
                </a:extLst>
              </a:tr>
              <a:tr h="379144">
                <a:tc gridSpan="13">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1E1E1E"/>
                          </a:solidFill>
                          <a:effectLst/>
                          <a:uLnTx/>
                          <a:uFillTx/>
                          <a:latin typeface="微软雅黑" panose="020B0503020204020204" pitchFamily="34" charset="-122"/>
                          <a:ea typeface="+mn-ea"/>
                          <a:cs typeface="Arial" panose="020B0604020202020204" pitchFamily="34" charset="0"/>
                        </a:rPr>
                        <a:t>第三阶段</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9"/>
                  </a:ext>
                </a:extLst>
              </a:tr>
              <a:tr h="379144">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a:ln>
                            <a:noFill/>
                          </a:ln>
                          <a:solidFill>
                            <a:srgbClr val="1E1E1E"/>
                          </a:solidFill>
                          <a:effectLst/>
                          <a:uLnTx/>
                          <a:uFillTx/>
                          <a:latin typeface="微软雅黑" panose="020B0503020204020204" pitchFamily="34" charset="-122"/>
                          <a:ea typeface="+mn-ea"/>
                          <a:cs typeface="Arial" panose="020B0604020202020204" pitchFamily="34" charset="0"/>
                        </a:rPr>
                        <a:t>品牌传播战略制定与落地路径</a:t>
                      </a:r>
                      <a:endParaRPr kumimoji="0" lang="en-US" altLang="zh-CN" sz="1400" b="0" i="0" u="none" strike="noStrike" kern="1200" cap="none" spc="0" normalizeH="0" baseline="0" noProof="0" dirty="0">
                        <a:ln>
                          <a:noFill/>
                        </a:ln>
                        <a:solidFill>
                          <a:srgbClr val="1E1E1E"/>
                        </a:solidFill>
                        <a:effectLst/>
                        <a:uLnTx/>
                        <a:uFillTx/>
                        <a:latin typeface="微软雅黑" panose="020B0503020204020204" pitchFamily="34" charset="-122"/>
                        <a:ea typeface="+mn-ea"/>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0"/>
                  </a:ext>
                </a:extLst>
              </a:tr>
              <a:tr h="379144">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400" b="0" dirty="0">
                          <a:solidFill>
                            <a:srgbClr val="1E1E1E"/>
                          </a:solidFill>
                          <a:latin typeface="微软雅黑" panose="020B0503020204020204" pitchFamily="34" charset="-122"/>
                          <a:ea typeface="+mn-ea"/>
                          <a:cs typeface="Arial" panose="020B0604020202020204" pitchFamily="34" charset="0"/>
                        </a:rPr>
                        <a:t>编制报告</a:t>
                      </a:r>
                      <a:endParaRPr lang="en-US" altLang="zh-CN" sz="1400" b="0" dirty="0">
                        <a:solidFill>
                          <a:srgbClr val="1E1E1E"/>
                        </a:solidFill>
                        <a:latin typeface="微软雅黑" panose="020B0503020204020204" pitchFamily="34" charset="-122"/>
                        <a:ea typeface="+mn-ea"/>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1"/>
                  </a:ext>
                </a:extLst>
              </a:tr>
              <a:tr h="379144">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400" b="0" dirty="0">
                          <a:solidFill>
                            <a:srgbClr val="1E1E1E"/>
                          </a:solidFill>
                          <a:latin typeface="微软雅黑" panose="020B0503020204020204" pitchFamily="34" charset="-122"/>
                          <a:ea typeface="+mn-ea"/>
                          <a:cs typeface="Arial" panose="020B0604020202020204" pitchFamily="34" charset="0"/>
                        </a:rPr>
                        <a:t>总结及内容细化</a:t>
                      </a:r>
                      <a:endParaRPr lang="en-US" altLang="zh-CN" sz="1400" b="0" dirty="0">
                        <a:solidFill>
                          <a:srgbClr val="1E1E1E"/>
                        </a:solidFill>
                        <a:latin typeface="微软雅黑" panose="020B0503020204020204" pitchFamily="34" charset="-122"/>
                        <a:ea typeface="+mn-ea"/>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2"/>
                  </a:ext>
                </a:extLst>
              </a:tr>
            </a:tbl>
          </a:graphicData>
        </a:graphic>
      </p:graphicFrame>
      <p:sp>
        <p:nvSpPr>
          <p:cNvPr id="5" name="Rectangle 7"/>
          <p:cNvSpPr/>
          <p:nvPr/>
        </p:nvSpPr>
        <p:spPr>
          <a:xfrm>
            <a:off x="3304379" y="1913783"/>
            <a:ext cx="681686" cy="1441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Rectangle 40"/>
          <p:cNvSpPr/>
          <p:nvPr/>
        </p:nvSpPr>
        <p:spPr>
          <a:xfrm>
            <a:off x="3307803" y="2647725"/>
            <a:ext cx="1382366" cy="1811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Rectangle 41"/>
          <p:cNvSpPr/>
          <p:nvPr/>
        </p:nvSpPr>
        <p:spPr>
          <a:xfrm>
            <a:off x="5435315" y="3374181"/>
            <a:ext cx="677167" cy="2167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Rectangle 42"/>
          <p:cNvSpPr/>
          <p:nvPr/>
        </p:nvSpPr>
        <p:spPr>
          <a:xfrm>
            <a:off x="6151028" y="4135856"/>
            <a:ext cx="2109281" cy="1746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47"/>
          <p:cNvSpPr/>
          <p:nvPr/>
        </p:nvSpPr>
        <p:spPr>
          <a:xfrm>
            <a:off x="9678052" y="5310051"/>
            <a:ext cx="1423711" cy="1746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Rectangle 48"/>
          <p:cNvSpPr/>
          <p:nvPr/>
        </p:nvSpPr>
        <p:spPr>
          <a:xfrm>
            <a:off x="8973557" y="5310174"/>
            <a:ext cx="1421714" cy="1746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Rectangle 49"/>
          <p:cNvSpPr/>
          <p:nvPr/>
        </p:nvSpPr>
        <p:spPr>
          <a:xfrm>
            <a:off x="1984001" y="6309102"/>
            <a:ext cx="1219526" cy="377411"/>
          </a:xfrm>
          <a:prstGeom prst="rect">
            <a:avLst/>
          </a:prstGeom>
        </p:spPr>
        <p:txBody>
          <a:bodyPr wrap="square">
            <a:spAutoFit/>
          </a:bodyPr>
          <a:lstStyle/>
          <a:p>
            <a:pPr algn="r">
              <a:lnSpc>
                <a:spcPct val="150000"/>
              </a:lnSpc>
            </a:pPr>
            <a:r>
              <a:rPr lang="zh-CN" altLang="en-US" sz="1400" b="1" dirty="0">
                <a:latin typeface="微软雅黑" panose="020B0503020204020204" pitchFamily="34" charset="-122"/>
                <a:ea typeface="微软雅黑" panose="020B0503020204020204" pitchFamily="34" charset="-122"/>
              </a:rPr>
              <a:t>项目启动会</a:t>
            </a:r>
          </a:p>
        </p:txBody>
      </p:sp>
      <p:sp>
        <p:nvSpPr>
          <p:cNvPr id="13" name="AutoShape 38"/>
          <p:cNvSpPr>
            <a:spLocks noChangeArrowheads="1"/>
          </p:cNvSpPr>
          <p:nvPr>
            <p:custDataLst>
              <p:tags r:id="rId2"/>
            </p:custDataLst>
          </p:nvPr>
        </p:nvSpPr>
        <p:spPr bwMode="auto">
          <a:xfrm>
            <a:off x="3194277" y="6400221"/>
            <a:ext cx="184706" cy="170440"/>
          </a:xfrm>
          <a:prstGeom prst="diamond">
            <a:avLst/>
          </a:prstGeom>
          <a:solidFill>
            <a:srgbClr val="C61000"/>
          </a:solidFill>
          <a:ln w="9525">
            <a:solidFill>
              <a:srgbClr val="C61000"/>
            </a:solidFill>
            <a:miter lim="800000"/>
          </a:ln>
        </p:spPr>
        <p:txBody>
          <a:bodyPr wrap="none" anchor="ctr"/>
          <a:lstStyle>
            <a:lvl1pPr eaLnBrk="0" hangingPunct="0">
              <a:defRPr sz="1400">
                <a:solidFill>
                  <a:schemeClr val="tx1"/>
                </a:solidFill>
                <a:latin typeface="Arial" panose="020B0604020202020204" pitchFamily="34" charset="0"/>
                <a:ea typeface="Arial" panose="020B0604020202020204" pitchFamily="34" charset="0"/>
                <a:cs typeface="Arial" panose="020B0604020202020204" pitchFamily="34" charset="0"/>
              </a:defRPr>
            </a:lvl1pPr>
            <a:lvl2pPr marL="742950" indent="-285750" eaLnBrk="0" hangingPunct="0">
              <a:defRPr sz="14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eaLnBrk="0" hangingPunct="0">
              <a:defRPr sz="1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eaLnBrk="0" hangingPunct="0">
              <a:defRPr sz="14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eaLnBrk="0" hangingPunct="0">
              <a:defRPr sz="14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4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4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4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4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lgn="l" eaLnBrk="1" hangingPunct="1"/>
            <a:endParaRPr lang="el-GR" altLang="zh-CN" sz="2800">
              <a:solidFill>
                <a:schemeClr val="bg1"/>
              </a:solidFill>
              <a:latin typeface="微软雅黑" panose="020B0503020204020204" pitchFamily="34" charset="-122"/>
              <a:ea typeface="微软雅黑" panose="020B0503020204020204" pitchFamily="34" charset="-122"/>
            </a:endParaRPr>
          </a:p>
        </p:txBody>
      </p:sp>
      <p:sp>
        <p:nvSpPr>
          <p:cNvPr id="14" name="Line 55"/>
          <p:cNvSpPr>
            <a:spLocks noChangeShapeType="1"/>
          </p:cNvSpPr>
          <p:nvPr>
            <p:custDataLst>
              <p:tags r:id="rId3"/>
            </p:custDataLst>
          </p:nvPr>
        </p:nvSpPr>
        <p:spPr bwMode="gray">
          <a:xfrm>
            <a:off x="3292756" y="1778000"/>
            <a:ext cx="0" cy="4625163"/>
          </a:xfrm>
          <a:prstGeom prst="line">
            <a:avLst/>
          </a:prstGeom>
          <a:noFill/>
          <a:ln w="9525">
            <a:solidFill>
              <a:srgbClr val="FF0000"/>
            </a:solidFill>
            <a:round/>
          </a:ln>
        </p:spPr>
        <p:txBody>
          <a:bodyPr wrap="none" anchor="ctr"/>
          <a:lstStyle/>
          <a:p>
            <a:endParaRPr lang="en-US">
              <a:latin typeface="+mn-ea"/>
            </a:endParaRPr>
          </a:p>
        </p:txBody>
      </p:sp>
      <p:sp>
        <p:nvSpPr>
          <p:cNvPr id="15" name="AutoShape 38"/>
          <p:cNvSpPr>
            <a:spLocks noChangeArrowheads="1"/>
          </p:cNvSpPr>
          <p:nvPr>
            <p:custDataLst>
              <p:tags r:id="rId4"/>
            </p:custDataLst>
          </p:nvPr>
        </p:nvSpPr>
        <p:spPr bwMode="auto">
          <a:xfrm>
            <a:off x="6029818" y="6401042"/>
            <a:ext cx="184706" cy="170440"/>
          </a:xfrm>
          <a:prstGeom prst="diamond">
            <a:avLst/>
          </a:prstGeom>
          <a:solidFill>
            <a:srgbClr val="C61000"/>
          </a:solidFill>
          <a:ln w="9525">
            <a:solidFill>
              <a:srgbClr val="C61000"/>
            </a:solidFill>
            <a:miter lim="800000"/>
          </a:ln>
        </p:spPr>
        <p:txBody>
          <a:bodyPr wrap="none" anchor="ctr"/>
          <a:lstStyle>
            <a:lvl1pPr eaLnBrk="0" hangingPunct="0">
              <a:defRPr sz="1400">
                <a:solidFill>
                  <a:schemeClr val="tx1"/>
                </a:solidFill>
                <a:latin typeface="Arial" panose="020B0604020202020204" pitchFamily="34" charset="0"/>
                <a:ea typeface="Arial" panose="020B0604020202020204" pitchFamily="34" charset="0"/>
                <a:cs typeface="Arial" panose="020B0604020202020204" pitchFamily="34" charset="0"/>
              </a:defRPr>
            </a:lvl1pPr>
            <a:lvl2pPr marL="742950" indent="-285750" eaLnBrk="0" hangingPunct="0">
              <a:defRPr sz="14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eaLnBrk="0" hangingPunct="0">
              <a:defRPr sz="1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eaLnBrk="0" hangingPunct="0">
              <a:defRPr sz="14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eaLnBrk="0" hangingPunct="0">
              <a:defRPr sz="14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4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4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4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4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lgn="l" eaLnBrk="1" hangingPunct="1"/>
            <a:endParaRPr lang="el-GR" altLang="zh-CN" sz="2800">
              <a:solidFill>
                <a:schemeClr val="bg1"/>
              </a:solidFill>
              <a:latin typeface="微软雅黑" panose="020B0503020204020204" pitchFamily="34" charset="-122"/>
              <a:ea typeface="微软雅黑" panose="020B0503020204020204" pitchFamily="34" charset="-122"/>
            </a:endParaRPr>
          </a:p>
        </p:txBody>
      </p:sp>
      <p:sp>
        <p:nvSpPr>
          <p:cNvPr id="16" name="Line 55"/>
          <p:cNvSpPr>
            <a:spLocks noChangeShapeType="1"/>
          </p:cNvSpPr>
          <p:nvPr>
            <p:custDataLst>
              <p:tags r:id="rId5"/>
            </p:custDataLst>
          </p:nvPr>
        </p:nvSpPr>
        <p:spPr bwMode="gray">
          <a:xfrm>
            <a:off x="6128624" y="1778000"/>
            <a:ext cx="0" cy="4628011"/>
          </a:xfrm>
          <a:prstGeom prst="line">
            <a:avLst/>
          </a:prstGeom>
          <a:noFill/>
          <a:ln w="9525">
            <a:solidFill>
              <a:srgbClr val="FF0000"/>
            </a:solidFill>
            <a:round/>
          </a:ln>
        </p:spPr>
        <p:txBody>
          <a:bodyPr wrap="none" anchor="ctr"/>
          <a:lstStyle/>
          <a:p>
            <a:endParaRPr lang="en-US">
              <a:latin typeface="+mn-ea"/>
            </a:endParaRPr>
          </a:p>
        </p:txBody>
      </p:sp>
      <p:sp>
        <p:nvSpPr>
          <p:cNvPr id="17" name="Rectangle 58"/>
          <p:cNvSpPr/>
          <p:nvPr/>
        </p:nvSpPr>
        <p:spPr>
          <a:xfrm>
            <a:off x="4735013" y="6309102"/>
            <a:ext cx="1294765" cy="377411"/>
          </a:xfrm>
          <a:prstGeom prst="rect">
            <a:avLst/>
          </a:prstGeom>
        </p:spPr>
        <p:txBody>
          <a:bodyPr wrap="square">
            <a:spAutoFit/>
          </a:bodyPr>
          <a:lstStyle/>
          <a:p>
            <a:pPr algn="r">
              <a:lnSpc>
                <a:spcPct val="150000"/>
              </a:lnSpc>
            </a:pPr>
            <a:r>
              <a:rPr lang="zh-CN" altLang="en-US" sz="1400" b="1" dirty="0">
                <a:latin typeface="微软雅黑" panose="020B0503020204020204" pitchFamily="34" charset="-122"/>
                <a:ea typeface="微软雅黑" panose="020B0503020204020204" pitchFamily="34" charset="-122"/>
              </a:rPr>
              <a:t>初期汇报会</a:t>
            </a:r>
          </a:p>
        </p:txBody>
      </p:sp>
      <p:sp>
        <p:nvSpPr>
          <p:cNvPr id="18" name="AutoShape 38"/>
          <p:cNvSpPr>
            <a:spLocks noChangeArrowheads="1"/>
          </p:cNvSpPr>
          <p:nvPr>
            <p:custDataLst>
              <p:tags r:id="rId6"/>
            </p:custDataLst>
          </p:nvPr>
        </p:nvSpPr>
        <p:spPr bwMode="auto">
          <a:xfrm>
            <a:off x="8865359" y="6410560"/>
            <a:ext cx="184706" cy="170440"/>
          </a:xfrm>
          <a:prstGeom prst="diamond">
            <a:avLst/>
          </a:prstGeom>
          <a:solidFill>
            <a:srgbClr val="C61000"/>
          </a:solidFill>
          <a:ln w="9525">
            <a:solidFill>
              <a:srgbClr val="C61000"/>
            </a:solidFill>
            <a:miter lim="800000"/>
          </a:ln>
        </p:spPr>
        <p:txBody>
          <a:bodyPr wrap="none" anchor="ctr"/>
          <a:lstStyle>
            <a:lvl1pPr eaLnBrk="0" hangingPunct="0">
              <a:defRPr sz="1400">
                <a:solidFill>
                  <a:schemeClr val="tx1"/>
                </a:solidFill>
                <a:latin typeface="Arial" panose="020B0604020202020204" pitchFamily="34" charset="0"/>
                <a:ea typeface="Arial" panose="020B0604020202020204" pitchFamily="34" charset="0"/>
                <a:cs typeface="Arial" panose="020B0604020202020204" pitchFamily="34" charset="0"/>
              </a:defRPr>
            </a:lvl1pPr>
            <a:lvl2pPr marL="742950" indent="-285750" eaLnBrk="0" hangingPunct="0">
              <a:defRPr sz="14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eaLnBrk="0" hangingPunct="0">
              <a:defRPr sz="1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eaLnBrk="0" hangingPunct="0">
              <a:defRPr sz="14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eaLnBrk="0" hangingPunct="0">
              <a:defRPr sz="14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4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4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4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4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lgn="l" eaLnBrk="1" hangingPunct="1"/>
            <a:endParaRPr lang="el-GR" altLang="zh-CN" sz="2800">
              <a:solidFill>
                <a:schemeClr val="bg1"/>
              </a:solidFill>
              <a:latin typeface="微软雅黑" panose="020B0503020204020204" pitchFamily="34" charset="-122"/>
              <a:ea typeface="微软雅黑" panose="020B0503020204020204" pitchFamily="34" charset="-122"/>
            </a:endParaRPr>
          </a:p>
        </p:txBody>
      </p:sp>
      <p:sp>
        <p:nvSpPr>
          <p:cNvPr id="19" name="Line 55"/>
          <p:cNvSpPr>
            <a:spLocks noChangeShapeType="1"/>
          </p:cNvSpPr>
          <p:nvPr>
            <p:custDataLst>
              <p:tags r:id="rId7"/>
            </p:custDataLst>
          </p:nvPr>
        </p:nvSpPr>
        <p:spPr bwMode="gray">
          <a:xfrm>
            <a:off x="8969180" y="1778000"/>
            <a:ext cx="0" cy="4638417"/>
          </a:xfrm>
          <a:prstGeom prst="line">
            <a:avLst/>
          </a:prstGeom>
          <a:noFill/>
          <a:ln w="9525">
            <a:solidFill>
              <a:srgbClr val="FF0000"/>
            </a:solidFill>
            <a:round/>
          </a:ln>
        </p:spPr>
        <p:txBody>
          <a:bodyPr wrap="none" anchor="ctr"/>
          <a:lstStyle/>
          <a:p>
            <a:endParaRPr lang="en-US">
              <a:latin typeface="+mn-ea"/>
            </a:endParaRPr>
          </a:p>
        </p:txBody>
      </p:sp>
      <p:sp>
        <p:nvSpPr>
          <p:cNvPr id="20" name="Rectangle 61"/>
          <p:cNvSpPr/>
          <p:nvPr/>
        </p:nvSpPr>
        <p:spPr>
          <a:xfrm>
            <a:off x="7778662" y="6309102"/>
            <a:ext cx="1091671" cy="377411"/>
          </a:xfrm>
          <a:prstGeom prst="rect">
            <a:avLst/>
          </a:prstGeom>
        </p:spPr>
        <p:txBody>
          <a:bodyPr wrap="square">
            <a:spAutoFit/>
          </a:bodyPr>
          <a:lstStyle/>
          <a:p>
            <a:pPr algn="r">
              <a:lnSpc>
                <a:spcPct val="150000"/>
              </a:lnSpc>
            </a:pPr>
            <a:r>
              <a:rPr lang="zh-CN" altLang="en-US" sz="1400" b="1" dirty="0">
                <a:latin typeface="微软雅黑" panose="020B0503020204020204" pitchFamily="34" charset="-122"/>
                <a:ea typeface="微软雅黑" panose="020B0503020204020204" pitchFamily="34" charset="-122"/>
              </a:rPr>
              <a:t>中期汇报会</a:t>
            </a:r>
            <a:endParaRPr lang="en-US" altLang="zh-CN" sz="1400" b="1" dirty="0">
              <a:latin typeface="微软雅黑" panose="020B0503020204020204" pitchFamily="34" charset="-122"/>
              <a:ea typeface="微软雅黑" panose="020B0503020204020204" pitchFamily="34" charset="-122"/>
            </a:endParaRPr>
          </a:p>
        </p:txBody>
      </p:sp>
      <p:sp>
        <p:nvSpPr>
          <p:cNvPr id="21" name="AutoShape 38"/>
          <p:cNvSpPr>
            <a:spLocks noChangeArrowheads="1"/>
          </p:cNvSpPr>
          <p:nvPr>
            <p:custDataLst>
              <p:tags r:id="rId8"/>
            </p:custDataLst>
          </p:nvPr>
        </p:nvSpPr>
        <p:spPr bwMode="auto">
          <a:xfrm>
            <a:off x="11700901" y="6415209"/>
            <a:ext cx="184706" cy="170439"/>
          </a:xfrm>
          <a:prstGeom prst="diamond">
            <a:avLst/>
          </a:prstGeom>
          <a:solidFill>
            <a:srgbClr val="C61000"/>
          </a:solidFill>
          <a:ln w="9525">
            <a:solidFill>
              <a:srgbClr val="C61000"/>
            </a:solidFill>
            <a:miter lim="800000"/>
          </a:ln>
        </p:spPr>
        <p:txBody>
          <a:bodyPr wrap="none" anchor="ctr"/>
          <a:lstStyle>
            <a:lvl1pPr eaLnBrk="0" hangingPunct="0">
              <a:defRPr sz="1400">
                <a:solidFill>
                  <a:schemeClr val="tx1"/>
                </a:solidFill>
                <a:latin typeface="Arial" panose="020B0604020202020204" pitchFamily="34" charset="0"/>
                <a:ea typeface="Arial" panose="020B0604020202020204" pitchFamily="34" charset="0"/>
                <a:cs typeface="Arial" panose="020B0604020202020204" pitchFamily="34" charset="0"/>
              </a:defRPr>
            </a:lvl1pPr>
            <a:lvl2pPr marL="742950" indent="-285750" eaLnBrk="0" hangingPunct="0">
              <a:defRPr sz="14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eaLnBrk="0" hangingPunct="0">
              <a:defRPr sz="1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eaLnBrk="0" hangingPunct="0">
              <a:defRPr sz="14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eaLnBrk="0" hangingPunct="0">
              <a:defRPr sz="14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4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4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4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4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lgn="l" eaLnBrk="1" hangingPunct="1"/>
            <a:endParaRPr lang="el-GR" altLang="zh-CN" sz="2800">
              <a:solidFill>
                <a:schemeClr val="bg1"/>
              </a:solidFill>
              <a:latin typeface="微软雅黑" panose="020B0503020204020204" pitchFamily="34" charset="-122"/>
              <a:ea typeface="微软雅黑" panose="020B0503020204020204" pitchFamily="34" charset="-122"/>
            </a:endParaRPr>
          </a:p>
        </p:txBody>
      </p:sp>
      <p:sp>
        <p:nvSpPr>
          <p:cNvPr id="22" name="Line 55"/>
          <p:cNvSpPr>
            <a:spLocks noChangeShapeType="1"/>
          </p:cNvSpPr>
          <p:nvPr>
            <p:custDataLst>
              <p:tags r:id="rId9"/>
            </p:custDataLst>
          </p:nvPr>
        </p:nvSpPr>
        <p:spPr bwMode="gray">
          <a:xfrm>
            <a:off x="11793254" y="1778000"/>
            <a:ext cx="0" cy="4638417"/>
          </a:xfrm>
          <a:prstGeom prst="line">
            <a:avLst/>
          </a:prstGeom>
          <a:noFill/>
          <a:ln w="9525">
            <a:solidFill>
              <a:srgbClr val="FF0000"/>
            </a:solidFill>
            <a:round/>
          </a:ln>
        </p:spPr>
        <p:txBody>
          <a:bodyPr wrap="none" anchor="ctr"/>
          <a:lstStyle/>
          <a:p>
            <a:endParaRPr lang="en-US">
              <a:latin typeface="+mn-ea"/>
            </a:endParaRPr>
          </a:p>
        </p:txBody>
      </p:sp>
      <p:sp>
        <p:nvSpPr>
          <p:cNvPr id="23" name="Rectangle 64"/>
          <p:cNvSpPr/>
          <p:nvPr/>
        </p:nvSpPr>
        <p:spPr>
          <a:xfrm>
            <a:off x="10009883" y="6309102"/>
            <a:ext cx="1684523" cy="377411"/>
          </a:xfrm>
          <a:prstGeom prst="rect">
            <a:avLst/>
          </a:prstGeom>
        </p:spPr>
        <p:txBody>
          <a:bodyPr wrap="square">
            <a:spAutoFit/>
          </a:bodyPr>
          <a:lstStyle/>
          <a:p>
            <a:pPr algn="r">
              <a:lnSpc>
                <a:spcPct val="150000"/>
              </a:lnSpc>
            </a:pPr>
            <a:r>
              <a:rPr lang="zh-CN" altLang="en-US" sz="1400" b="1" dirty="0">
                <a:latin typeface="微软雅黑" panose="020B0503020204020204" pitchFamily="34" charset="-122"/>
                <a:ea typeface="微软雅黑" panose="020B0503020204020204" pitchFamily="34" charset="-122"/>
                <a:sym typeface="+mn-ea"/>
              </a:rPr>
              <a:t>末期汇报会</a:t>
            </a:r>
          </a:p>
        </p:txBody>
      </p:sp>
      <p:sp>
        <p:nvSpPr>
          <p:cNvPr id="24" name="Rectangle 65"/>
          <p:cNvSpPr/>
          <p:nvPr/>
        </p:nvSpPr>
        <p:spPr>
          <a:xfrm>
            <a:off x="6144766" y="5670032"/>
            <a:ext cx="4250504" cy="1918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Rectangle 40"/>
          <p:cNvSpPr/>
          <p:nvPr/>
        </p:nvSpPr>
        <p:spPr>
          <a:xfrm>
            <a:off x="4706801" y="3027013"/>
            <a:ext cx="1405682" cy="1746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Rectangle 48"/>
          <p:cNvSpPr/>
          <p:nvPr/>
        </p:nvSpPr>
        <p:spPr>
          <a:xfrm>
            <a:off x="10395269" y="6063290"/>
            <a:ext cx="1397725" cy="1826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Rectangle 45"/>
          <p:cNvSpPr/>
          <p:nvPr/>
        </p:nvSpPr>
        <p:spPr>
          <a:xfrm>
            <a:off x="7567080" y="4529115"/>
            <a:ext cx="1388294" cy="1746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5997" y="182891"/>
            <a:ext cx="10053304" cy="757130"/>
          </a:xfrm>
          <a:noFill/>
          <a:ln w="9525" algn="ctr">
            <a:noFill/>
            <a:miter lim="800000"/>
          </a:ln>
        </p:spPr>
        <p:txBody>
          <a:bodyPr vert="horz" wrap="square" lIns="90000" tIns="45720" rIns="91440" bIns="45720" numCol="1" anchor="ctr" anchorCtr="0" compatLnSpc="1">
            <a:spAutoFit/>
          </a:bodyPr>
          <a:lstStyle/>
          <a:p>
            <a:pPr eaLnBrk="1" hangingPunct="1"/>
            <a:r>
              <a:rPr lang="zh-CN" altLang="en-US" sz="2400" b="1" dirty="0">
                <a:solidFill>
                  <a:schemeClr val="bg1"/>
                </a:solidFill>
                <a:latin typeface="Calibri" panose="020F0502020204030204" pitchFamily="34" charset="0"/>
                <a:ea typeface="微软雅黑" panose="020B0503020204020204" pitchFamily="34" charset="-122"/>
                <a:cs typeface="Calibri" panose="020F0502020204030204" pitchFamily="34" charset="0"/>
              </a:rPr>
              <a:t>项目</a:t>
            </a:r>
            <a:r>
              <a:rPr lang="zh-CN" altLang="en-US" sz="2400" b="1">
                <a:solidFill>
                  <a:schemeClr val="bg1"/>
                </a:solidFill>
                <a:latin typeface="Calibri" panose="020F0502020204030204" pitchFamily="34" charset="0"/>
                <a:ea typeface="微软雅黑" panose="020B0503020204020204" pitchFamily="34" charset="-122"/>
                <a:cs typeface="Calibri" panose="020F0502020204030204" pitchFamily="34" charset="0"/>
              </a:rPr>
              <a:t>团队构成：</a:t>
            </a:r>
            <a:r>
              <a:rPr lang="zh-CN" altLang="en-US" sz="2400" b="1" dirty="0">
                <a:solidFill>
                  <a:schemeClr val="bg1"/>
                </a:solidFill>
                <a:latin typeface="Calibri" panose="020F0502020204030204" pitchFamily="34" charset="0"/>
                <a:ea typeface="微软雅黑" panose="020B0503020204020204" pitchFamily="34" charset="-122"/>
                <a:cs typeface="Calibri" panose="020F0502020204030204" pitchFamily="34" charset="0"/>
              </a:rPr>
              <a:t>为保证项目的有序开展，</a:t>
            </a:r>
            <a:r>
              <a:rPr lang="en-US" altLang="zh-CN" sz="2400" b="1" dirty="0">
                <a:solidFill>
                  <a:schemeClr val="bg1"/>
                </a:solidFill>
                <a:latin typeface="Calibri" panose="020F0502020204030204" pitchFamily="34" charset="0"/>
                <a:ea typeface="微软雅黑" panose="020B0503020204020204" pitchFamily="34" charset="-122"/>
                <a:cs typeface="Calibri" panose="020F0502020204030204" pitchFamily="34" charset="0"/>
              </a:rPr>
              <a:t>ABC</a:t>
            </a:r>
            <a:r>
              <a:rPr lang="zh-CN" altLang="en-US" sz="2400" b="1" dirty="0">
                <a:solidFill>
                  <a:schemeClr val="bg1"/>
                </a:solidFill>
                <a:latin typeface="Calibri" panose="020F0502020204030204" pitchFamily="34" charset="0"/>
                <a:ea typeface="微软雅黑" panose="020B0503020204020204" pitchFamily="34" charset="-122"/>
                <a:cs typeface="Calibri" panose="020F0502020204030204" pitchFamily="34" charset="0"/>
              </a:rPr>
              <a:t>充分调动相关资源为本项目配备专业化的项目团队</a:t>
            </a:r>
            <a:endParaRPr lang="en-US" sz="2400" b="1" dirty="0">
              <a:latin typeface="微软雅黑" panose="020B0503020204020204" pitchFamily="34" charset="-122"/>
              <a:ea typeface="微软雅黑" panose="020B0503020204020204" pitchFamily="34" charset="-122"/>
            </a:endParaRPr>
          </a:p>
        </p:txBody>
      </p:sp>
      <p:cxnSp>
        <p:nvCxnSpPr>
          <p:cNvPr id="26" name="Straight Connector 7"/>
          <p:cNvCxnSpPr/>
          <p:nvPr/>
        </p:nvCxnSpPr>
        <p:spPr>
          <a:xfrm flipV="1">
            <a:off x="3124475" y="4860983"/>
            <a:ext cx="6369271" cy="558"/>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8"/>
          <p:cNvCxnSpPr/>
          <p:nvPr/>
        </p:nvCxnSpPr>
        <p:spPr>
          <a:xfrm>
            <a:off x="3082381" y="3598717"/>
            <a:ext cx="6332495" cy="1074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8" name="TextBox 30"/>
          <p:cNvSpPr txBox="1">
            <a:spLocks noChangeArrowheads="1"/>
          </p:cNvSpPr>
          <p:nvPr/>
        </p:nvSpPr>
        <p:spPr bwMode="auto">
          <a:xfrm>
            <a:off x="259855" y="1741829"/>
            <a:ext cx="204473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algn="ctr" eaLnBrk="1" hangingPunct="1">
              <a:lnSpc>
                <a:spcPct val="100000"/>
              </a:lnSpc>
              <a:spcBef>
                <a:spcPct val="0"/>
              </a:spcBef>
              <a:buClrTx/>
              <a:buFont typeface="Arial" panose="020B0604020202020204" pitchFamily="34" charset="0"/>
              <a:buNone/>
            </a:pPr>
            <a:r>
              <a:rPr lang="en-US" altLang="zh-CN" sz="1600" b="1" dirty="0">
                <a:latin typeface="微软雅黑" panose="020B0503020204020204" pitchFamily="34" charset="-122"/>
                <a:ea typeface="微软雅黑" panose="020B0503020204020204" pitchFamily="34" charset="-122"/>
                <a:sym typeface="Segoe UI Light" panose="020B0502040204020203" pitchFamily="34" charset="0"/>
              </a:rPr>
              <a:t>ABC</a:t>
            </a:r>
            <a:r>
              <a:rPr lang="zh-CN" altLang="en-US" sz="1600" b="1" dirty="0">
                <a:latin typeface="微软雅黑" panose="020B0503020204020204" pitchFamily="34" charset="-122"/>
                <a:ea typeface="微软雅黑" panose="020B0503020204020204" pitchFamily="34" charset="-122"/>
                <a:sym typeface="Segoe UI Light" panose="020B0502040204020203" pitchFamily="34" charset="0"/>
              </a:rPr>
              <a:t>项目团队</a:t>
            </a:r>
            <a:r>
              <a:rPr lang="en-US" altLang="zh-CN" sz="1600" b="1" dirty="0">
                <a:latin typeface="微软雅黑" panose="020B0503020204020204" pitchFamily="34" charset="-122"/>
                <a:ea typeface="微软雅黑" panose="020B0503020204020204" pitchFamily="34" charset="-122"/>
                <a:sym typeface="Segoe UI Light" panose="020B0502040204020203" pitchFamily="34" charset="0"/>
              </a:rPr>
              <a:t>*</a:t>
            </a:r>
          </a:p>
          <a:p>
            <a:pPr algn="ctr" eaLnBrk="1" hangingPunct="1">
              <a:lnSpc>
                <a:spcPct val="100000"/>
              </a:lnSpc>
              <a:spcBef>
                <a:spcPct val="0"/>
              </a:spcBef>
              <a:buClrTx/>
              <a:buFont typeface="Arial" panose="020B0604020202020204" pitchFamily="34" charset="0"/>
              <a:buNone/>
            </a:pPr>
            <a:r>
              <a:rPr lang="zh-CN" altLang="en-US" sz="1600" b="1" dirty="0">
                <a:latin typeface="微软雅黑" panose="020B0503020204020204" pitchFamily="34" charset="-122"/>
                <a:ea typeface="微软雅黑" panose="020B0503020204020204" pitchFamily="34" charset="-122"/>
                <a:sym typeface="Segoe UI Light" panose="020B0502040204020203" pitchFamily="34" charset="0"/>
              </a:rPr>
              <a:t>组建及工作内容</a:t>
            </a:r>
            <a:endParaRPr lang="en-US" altLang="zh-CN" sz="1600" b="1" dirty="0">
              <a:latin typeface="微软雅黑" panose="020B0503020204020204" pitchFamily="34" charset="-122"/>
              <a:ea typeface="微软雅黑" panose="020B0503020204020204" pitchFamily="34" charset="-122"/>
              <a:sym typeface="Segoe UI Light" panose="020B0502040204020203" pitchFamily="34" charset="0"/>
            </a:endParaRPr>
          </a:p>
        </p:txBody>
      </p:sp>
      <p:sp>
        <p:nvSpPr>
          <p:cNvPr id="29" name="Rectangle 17"/>
          <p:cNvSpPr/>
          <p:nvPr/>
        </p:nvSpPr>
        <p:spPr>
          <a:xfrm>
            <a:off x="309701" y="2562132"/>
            <a:ext cx="1862138" cy="338613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en-US" noProof="1">
              <a:latin typeface="微软雅黑" panose="020B0503020204020204" pitchFamily="34" charset="-122"/>
              <a:ea typeface="微软雅黑" panose="020B0503020204020204" pitchFamily="34" charset="-122"/>
            </a:endParaRPr>
          </a:p>
        </p:txBody>
      </p:sp>
      <p:sp>
        <p:nvSpPr>
          <p:cNvPr id="30" name="TextBox 61"/>
          <p:cNvSpPr txBox="1">
            <a:spLocks noChangeArrowheads="1"/>
          </p:cNvSpPr>
          <p:nvPr/>
        </p:nvSpPr>
        <p:spPr bwMode="auto">
          <a:xfrm>
            <a:off x="277951" y="3630520"/>
            <a:ext cx="1871663" cy="2152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eaLnBrk="1" hangingPunct="1">
              <a:lnSpc>
                <a:spcPct val="120000"/>
              </a:lnSpc>
              <a:spcBef>
                <a:spcPct val="0"/>
              </a:spcBef>
              <a:buClr>
                <a:srgbClr val="2D97C8"/>
              </a:buClr>
            </a:pPr>
            <a:r>
              <a:rPr lang="en-US" altLang="zh-CN" sz="1400" dirty="0">
                <a:latin typeface="微软雅黑" panose="020B0503020204020204" pitchFamily="34" charset="-122"/>
                <a:ea typeface="微软雅黑" panose="020B0503020204020204" pitchFamily="34" charset="-122"/>
              </a:rPr>
              <a:t>ABC</a:t>
            </a:r>
            <a:r>
              <a:rPr lang="zh-CN" altLang="en-US" sz="1400" dirty="0">
                <a:latin typeface="微软雅黑" panose="020B0503020204020204" pitchFamily="34" charset="-122"/>
                <a:ea typeface="微软雅黑" panose="020B0503020204020204" pitchFamily="34" charset="-122"/>
              </a:rPr>
              <a:t>拥有广泛的专家网络，对于专业程度比较高的问题可以及时向组织内部或外部的专家寻求帮助，以解决棘手的问题</a:t>
            </a:r>
            <a:endParaRPr lang="en-US" altLang="zh-CN" sz="1400" dirty="0">
              <a:latin typeface="微软雅黑" panose="020B0503020204020204" pitchFamily="34" charset="-122"/>
              <a:ea typeface="微软雅黑" panose="020B0503020204020204" pitchFamily="34" charset="-122"/>
            </a:endParaRPr>
          </a:p>
        </p:txBody>
      </p:sp>
      <p:sp>
        <p:nvSpPr>
          <p:cNvPr id="31" name="Rectangle 16"/>
          <p:cNvSpPr>
            <a:spLocks noChangeArrowheads="1"/>
          </p:cNvSpPr>
          <p:nvPr/>
        </p:nvSpPr>
        <p:spPr bwMode="auto">
          <a:xfrm>
            <a:off x="763726" y="3286032"/>
            <a:ext cx="955675"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eaLnBrk="1" hangingPunct="1">
              <a:lnSpc>
                <a:spcPct val="100000"/>
              </a:lnSpc>
              <a:spcBef>
                <a:spcPct val="0"/>
              </a:spcBef>
              <a:buClrTx/>
              <a:buFont typeface="Arial" panose="020B0604020202020204" pitchFamily="34" charset="0"/>
              <a:buNone/>
            </a:pPr>
            <a:r>
              <a:rPr lang="zh-CN" altLang="en-US" sz="1500" b="1">
                <a:latin typeface="微软雅黑" panose="020B0503020204020204" pitchFamily="34" charset="-122"/>
                <a:ea typeface="微软雅黑" panose="020B0503020204020204" pitchFamily="34" charset="-122"/>
                <a:sym typeface="Segoe UI Light" panose="020B0502040204020203" pitchFamily="34" charset="0"/>
              </a:rPr>
              <a:t>专家网络</a:t>
            </a:r>
            <a:endParaRPr lang="en-US" altLang="zh-CN" sz="1500" b="1">
              <a:latin typeface="微软雅黑" panose="020B0503020204020204" pitchFamily="34" charset="-122"/>
              <a:ea typeface="微软雅黑" panose="020B0503020204020204" pitchFamily="34" charset="-122"/>
            </a:endParaRPr>
          </a:p>
        </p:txBody>
      </p:sp>
      <p:grpSp>
        <p:nvGrpSpPr>
          <p:cNvPr id="32" name="Group 31"/>
          <p:cNvGrpSpPr/>
          <p:nvPr/>
        </p:nvGrpSpPr>
        <p:grpSpPr bwMode="auto">
          <a:xfrm>
            <a:off x="2186921" y="3683510"/>
            <a:ext cx="792682" cy="1122468"/>
            <a:chOff x="5274032" y="2489793"/>
            <a:chExt cx="1117936" cy="1250050"/>
          </a:xfrm>
          <a:solidFill>
            <a:srgbClr val="31368D"/>
          </a:solidFill>
        </p:grpSpPr>
        <p:sp>
          <p:nvSpPr>
            <p:cNvPr id="33" name="Text Box 64"/>
            <p:cNvSpPr txBox="1">
              <a:spLocks noChangeArrowheads="1"/>
            </p:cNvSpPr>
            <p:nvPr/>
          </p:nvSpPr>
          <p:spPr bwMode="auto">
            <a:xfrm>
              <a:off x="5274032" y="2893618"/>
              <a:ext cx="1117936" cy="479862"/>
            </a:xfrm>
            <a:prstGeom prst="rect">
              <a:avLst/>
            </a:prstGeom>
            <a:solidFill>
              <a:srgbClr val="FFFFFF"/>
            </a:solidFill>
            <a:ln>
              <a:noFill/>
            </a:ln>
            <a:extLst>
              <a:ext uri="{91240B29-F687-4F45-9708-019B960494DF}">
                <a14:hiddenLine xmlns:a14="http://schemas.microsoft.com/office/drawing/2010/main" w="6350">
                  <a:solidFill>
                    <a:srgbClr val="000000"/>
                  </a:solidFill>
                  <a:miter lim="800000"/>
                  <a:headEnd/>
                  <a:tailEnd/>
                </a14:hiddenLine>
              </a:ext>
            </a:extLst>
          </p:spPr>
          <p:txBody>
            <a:bodyPr>
              <a:spAutoFit/>
            </a:bodyP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algn="ctr" eaLnBrk="1" hangingPunct="1">
                <a:lnSpc>
                  <a:spcPct val="100000"/>
                </a:lnSpc>
                <a:spcBef>
                  <a:spcPct val="0"/>
                </a:spcBef>
                <a:buClrTx/>
                <a:buFont typeface="Arial" panose="020B0604020202020204" pitchFamily="34" charset="0"/>
                <a:buNone/>
              </a:pPr>
              <a:r>
                <a:rPr lang="zh-CN" altLang="en-US" sz="1100" b="1" dirty="0">
                  <a:latin typeface="微软雅黑" panose="020B0503020204020204" pitchFamily="34" charset="-122"/>
                  <a:ea typeface="微软雅黑" panose="020B0503020204020204" pitchFamily="34" charset="-122"/>
                </a:rPr>
                <a:t>提供行业专业意见</a:t>
              </a:r>
              <a:endParaRPr lang="en-US" altLang="zh-CN" sz="900" b="1" dirty="0">
                <a:latin typeface="微软雅黑" panose="020B0503020204020204" pitchFamily="34" charset="-122"/>
                <a:ea typeface="微软雅黑" panose="020B0503020204020204" pitchFamily="34" charset="-122"/>
              </a:endParaRPr>
            </a:p>
          </p:txBody>
        </p:sp>
        <p:sp>
          <p:nvSpPr>
            <p:cNvPr id="34" name="Freeform 33"/>
            <p:cNvSpPr/>
            <p:nvPr/>
          </p:nvSpPr>
          <p:spPr>
            <a:xfrm rot="2610373">
              <a:off x="5531413" y="2489793"/>
              <a:ext cx="603174" cy="747675"/>
            </a:xfrm>
            <a:custGeom>
              <a:avLst/>
              <a:gdLst>
                <a:gd name="connsiteX0" fmla="*/ 486709 w 1006466"/>
                <a:gd name="connsiteY0" fmla="*/ 0 h 1246301"/>
                <a:gd name="connsiteX1" fmla="*/ 1006466 w 1006466"/>
                <a:gd name="connsiteY1" fmla="*/ 75455 h 1246301"/>
                <a:gd name="connsiteX2" fmla="*/ 669981 w 1006466"/>
                <a:gd name="connsiteY2" fmla="*/ 478713 h 1246301"/>
                <a:gd name="connsiteX3" fmla="*/ 621516 w 1006466"/>
                <a:gd name="connsiteY3" fmla="*/ 352122 h 1246301"/>
                <a:gd name="connsiteX4" fmla="*/ 615163 w 1006466"/>
                <a:gd name="connsiteY4" fmla="*/ 355068 h 1246301"/>
                <a:gd name="connsiteX5" fmla="*/ 50439 w 1006466"/>
                <a:gd name="connsiteY5" fmla="*/ 1246300 h 1246301"/>
                <a:gd name="connsiteX6" fmla="*/ 50437 w 1006466"/>
                <a:gd name="connsiteY6" fmla="*/ 1246301 h 1246301"/>
                <a:gd name="connsiteX7" fmla="*/ 429369 w 1006466"/>
                <a:gd name="connsiteY7" fmla="*/ 201673 h 1246301"/>
                <a:gd name="connsiteX8" fmla="*/ 539111 w 1006466"/>
                <a:gd name="connsiteY8" fmla="*/ 136874 h 1246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6466" h="1246301">
                  <a:moveTo>
                    <a:pt x="486709" y="0"/>
                  </a:moveTo>
                  <a:lnTo>
                    <a:pt x="1006466" y="75455"/>
                  </a:lnTo>
                  <a:lnTo>
                    <a:pt x="669981" y="478713"/>
                  </a:lnTo>
                  <a:lnTo>
                    <a:pt x="621516" y="352122"/>
                  </a:lnTo>
                  <a:lnTo>
                    <a:pt x="615163" y="355068"/>
                  </a:lnTo>
                  <a:cubicBezTo>
                    <a:pt x="268096" y="546499"/>
                    <a:pt x="45358" y="889694"/>
                    <a:pt x="50439" y="1246300"/>
                  </a:cubicBezTo>
                  <a:lnTo>
                    <a:pt x="50437" y="1246301"/>
                  </a:lnTo>
                  <a:cubicBezTo>
                    <a:pt x="-91279" y="875074"/>
                    <a:pt x="75273" y="452227"/>
                    <a:pt x="429369" y="201673"/>
                  </a:cubicBezTo>
                  <a:lnTo>
                    <a:pt x="539111" y="13687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en-US" sz="1200" noProof="1">
                <a:solidFill>
                  <a:srgbClr val="000000"/>
                </a:solidFill>
                <a:latin typeface="微软雅黑" panose="020B0503020204020204" pitchFamily="34" charset="-122"/>
                <a:ea typeface="微软雅黑" panose="020B0503020204020204" pitchFamily="34" charset="-122"/>
              </a:endParaRPr>
            </a:p>
          </p:txBody>
        </p:sp>
        <p:sp>
          <p:nvSpPr>
            <p:cNvPr id="35" name="Freeform 34"/>
            <p:cNvSpPr/>
            <p:nvPr/>
          </p:nvSpPr>
          <p:spPr>
            <a:xfrm rot="2610373" flipH="1" flipV="1">
              <a:off x="5494083" y="2992168"/>
              <a:ext cx="603175" cy="747675"/>
            </a:xfrm>
            <a:custGeom>
              <a:avLst/>
              <a:gdLst>
                <a:gd name="connsiteX0" fmla="*/ 486709 w 1006466"/>
                <a:gd name="connsiteY0" fmla="*/ 0 h 1246301"/>
                <a:gd name="connsiteX1" fmla="*/ 1006466 w 1006466"/>
                <a:gd name="connsiteY1" fmla="*/ 75455 h 1246301"/>
                <a:gd name="connsiteX2" fmla="*/ 669981 w 1006466"/>
                <a:gd name="connsiteY2" fmla="*/ 478713 h 1246301"/>
                <a:gd name="connsiteX3" fmla="*/ 621516 w 1006466"/>
                <a:gd name="connsiteY3" fmla="*/ 352122 h 1246301"/>
                <a:gd name="connsiteX4" fmla="*/ 615163 w 1006466"/>
                <a:gd name="connsiteY4" fmla="*/ 355068 h 1246301"/>
                <a:gd name="connsiteX5" fmla="*/ 50439 w 1006466"/>
                <a:gd name="connsiteY5" fmla="*/ 1246300 h 1246301"/>
                <a:gd name="connsiteX6" fmla="*/ 50437 w 1006466"/>
                <a:gd name="connsiteY6" fmla="*/ 1246301 h 1246301"/>
                <a:gd name="connsiteX7" fmla="*/ 429369 w 1006466"/>
                <a:gd name="connsiteY7" fmla="*/ 201673 h 1246301"/>
                <a:gd name="connsiteX8" fmla="*/ 539111 w 1006466"/>
                <a:gd name="connsiteY8" fmla="*/ 136874 h 1246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6466" h="1246301">
                  <a:moveTo>
                    <a:pt x="486709" y="0"/>
                  </a:moveTo>
                  <a:lnTo>
                    <a:pt x="1006466" y="75455"/>
                  </a:lnTo>
                  <a:lnTo>
                    <a:pt x="669981" y="478713"/>
                  </a:lnTo>
                  <a:lnTo>
                    <a:pt x="621516" y="352122"/>
                  </a:lnTo>
                  <a:lnTo>
                    <a:pt x="615163" y="355068"/>
                  </a:lnTo>
                  <a:cubicBezTo>
                    <a:pt x="268096" y="546499"/>
                    <a:pt x="45358" y="889694"/>
                    <a:pt x="50439" y="1246300"/>
                  </a:cubicBezTo>
                  <a:lnTo>
                    <a:pt x="50437" y="1246301"/>
                  </a:lnTo>
                  <a:cubicBezTo>
                    <a:pt x="-91279" y="875074"/>
                    <a:pt x="75273" y="452227"/>
                    <a:pt x="429369" y="201673"/>
                  </a:cubicBezTo>
                  <a:lnTo>
                    <a:pt x="539111" y="13687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en-US" sz="1200" noProof="1">
                <a:solidFill>
                  <a:srgbClr val="000000"/>
                </a:solidFill>
                <a:latin typeface="微软雅黑" panose="020B0503020204020204" pitchFamily="34" charset="-122"/>
                <a:ea typeface="微软雅黑" panose="020B0503020204020204" pitchFamily="34" charset="-122"/>
              </a:endParaRPr>
            </a:p>
          </p:txBody>
        </p:sp>
      </p:grpSp>
      <p:sp>
        <p:nvSpPr>
          <p:cNvPr id="36" name="Rectangle 43"/>
          <p:cNvSpPr/>
          <p:nvPr/>
        </p:nvSpPr>
        <p:spPr>
          <a:xfrm>
            <a:off x="3075903" y="3936486"/>
            <a:ext cx="1055141" cy="628507"/>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algn="ctr" eaLnBrk="1" hangingPunct="1">
              <a:lnSpc>
                <a:spcPct val="100000"/>
              </a:lnSpc>
              <a:spcBef>
                <a:spcPct val="0"/>
              </a:spcBef>
              <a:buClrTx/>
              <a:buFont typeface="Arial" panose="020B0604020202020204" pitchFamily="34" charset="0"/>
              <a:buNone/>
              <a:defRPr/>
            </a:pPr>
            <a:r>
              <a:rPr lang="zh-CN" altLang="en-US" sz="1500" dirty="0">
                <a:solidFill>
                  <a:srgbClr val="FFFFFF"/>
                </a:solidFill>
                <a:latin typeface="微软雅黑" panose="020B0503020204020204" pitchFamily="34" charset="-122"/>
                <a:ea typeface="微软雅黑" panose="020B0503020204020204" pitchFamily="34" charset="-122"/>
              </a:rPr>
              <a:t>项目经理</a:t>
            </a:r>
            <a:endParaRPr lang="en-US" altLang="zh-CN" sz="1500" dirty="0">
              <a:solidFill>
                <a:srgbClr val="FFFFFF"/>
              </a:solidFill>
              <a:latin typeface="微软雅黑" panose="020B0503020204020204" pitchFamily="34" charset="-122"/>
              <a:ea typeface="微软雅黑" panose="020B0503020204020204" pitchFamily="34" charset="-122"/>
            </a:endParaRPr>
          </a:p>
          <a:p>
            <a:pPr algn="ctr" eaLnBrk="1" hangingPunct="1">
              <a:lnSpc>
                <a:spcPct val="100000"/>
              </a:lnSpc>
              <a:spcBef>
                <a:spcPct val="0"/>
              </a:spcBef>
              <a:buClrTx/>
              <a:buFont typeface="Arial" panose="020B0604020202020204" pitchFamily="34" charset="0"/>
              <a:buNone/>
              <a:defRPr/>
            </a:pPr>
            <a:r>
              <a:rPr lang="en-US" altLang="zh-CN" sz="1500" dirty="0">
                <a:solidFill>
                  <a:srgbClr val="FFFFFF"/>
                </a:solidFill>
                <a:latin typeface="微软雅黑" panose="020B0503020204020204" pitchFamily="34" charset="-122"/>
                <a:ea typeface="微软雅黑" panose="020B0503020204020204" pitchFamily="34" charset="-122"/>
              </a:rPr>
              <a:t>2</a:t>
            </a:r>
            <a:r>
              <a:rPr lang="zh-CN" altLang="en-US" sz="1500" dirty="0">
                <a:solidFill>
                  <a:srgbClr val="FFFFFF"/>
                </a:solidFill>
                <a:latin typeface="微软雅黑" panose="020B0503020204020204" pitchFamily="34" charset="-122"/>
                <a:ea typeface="微软雅黑" panose="020B0503020204020204" pitchFamily="34" charset="-122"/>
              </a:rPr>
              <a:t>名</a:t>
            </a:r>
            <a:endParaRPr lang="en-US" altLang="zh-CN" sz="1500" dirty="0">
              <a:solidFill>
                <a:srgbClr val="FFFFFF"/>
              </a:solidFill>
              <a:latin typeface="微软雅黑" panose="020B0503020204020204" pitchFamily="34" charset="-122"/>
              <a:ea typeface="微软雅黑" panose="020B0503020204020204" pitchFamily="34" charset="-122"/>
            </a:endParaRPr>
          </a:p>
        </p:txBody>
      </p:sp>
      <p:sp>
        <p:nvSpPr>
          <p:cNvPr id="37" name="Rectangle 51"/>
          <p:cNvSpPr/>
          <p:nvPr/>
        </p:nvSpPr>
        <p:spPr>
          <a:xfrm>
            <a:off x="3075903" y="5180347"/>
            <a:ext cx="1055141" cy="593725"/>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algn="ctr" eaLnBrk="1" hangingPunct="1">
              <a:lnSpc>
                <a:spcPct val="100000"/>
              </a:lnSpc>
              <a:spcBef>
                <a:spcPct val="0"/>
              </a:spcBef>
              <a:buClrTx/>
              <a:buFont typeface="Arial" panose="020B0604020202020204" pitchFamily="34" charset="0"/>
              <a:buNone/>
              <a:defRPr/>
            </a:pPr>
            <a:r>
              <a:rPr lang="zh-CN" altLang="en-US" sz="1500" dirty="0">
                <a:solidFill>
                  <a:schemeClr val="bg1"/>
                </a:solidFill>
                <a:latin typeface="微软雅黑" panose="020B0503020204020204" pitchFamily="34" charset="-122"/>
                <a:ea typeface="微软雅黑" panose="020B0503020204020204" pitchFamily="34" charset="-122"/>
              </a:rPr>
              <a:t>项目成员</a:t>
            </a:r>
            <a:endParaRPr lang="en-US" altLang="zh-CN" sz="1500" dirty="0">
              <a:solidFill>
                <a:schemeClr val="bg1"/>
              </a:solidFill>
              <a:latin typeface="微软雅黑" panose="020B0503020204020204" pitchFamily="34" charset="-122"/>
              <a:ea typeface="微软雅黑" panose="020B0503020204020204" pitchFamily="34" charset="-122"/>
            </a:endParaRPr>
          </a:p>
          <a:p>
            <a:pPr algn="ctr" eaLnBrk="1" hangingPunct="1">
              <a:lnSpc>
                <a:spcPct val="100000"/>
              </a:lnSpc>
              <a:spcBef>
                <a:spcPct val="0"/>
              </a:spcBef>
              <a:buClrTx/>
              <a:buFont typeface="Arial" panose="020B0604020202020204" pitchFamily="34" charset="0"/>
              <a:buNone/>
              <a:defRPr/>
            </a:pPr>
            <a:r>
              <a:rPr lang="en-US" altLang="zh-CN" sz="1500" dirty="0">
                <a:solidFill>
                  <a:schemeClr val="bg1"/>
                </a:solidFill>
                <a:latin typeface="微软雅黑" panose="020B0503020204020204" pitchFamily="34" charset="-122"/>
                <a:ea typeface="微软雅黑" panose="020B0503020204020204" pitchFamily="34" charset="-122"/>
              </a:rPr>
              <a:t>6-8</a:t>
            </a:r>
            <a:r>
              <a:rPr lang="zh-CN" altLang="en-US" sz="1500" dirty="0">
                <a:solidFill>
                  <a:schemeClr val="bg1"/>
                </a:solidFill>
                <a:latin typeface="微软雅黑" panose="020B0503020204020204" pitchFamily="34" charset="-122"/>
                <a:ea typeface="微软雅黑" panose="020B0503020204020204" pitchFamily="34" charset="-122"/>
              </a:rPr>
              <a:t>名</a:t>
            </a:r>
            <a:endParaRPr lang="en-US" altLang="zh-CN" sz="1500" dirty="0">
              <a:solidFill>
                <a:schemeClr val="bg1"/>
              </a:solidFill>
              <a:latin typeface="微软雅黑" panose="020B0503020204020204" pitchFamily="34" charset="-122"/>
              <a:ea typeface="微软雅黑" panose="020B0503020204020204" pitchFamily="34" charset="-122"/>
            </a:endParaRPr>
          </a:p>
        </p:txBody>
      </p:sp>
      <p:sp>
        <p:nvSpPr>
          <p:cNvPr id="38" name="TextBox 45"/>
          <p:cNvSpPr txBox="1">
            <a:spLocks noChangeArrowheads="1"/>
          </p:cNvSpPr>
          <p:nvPr/>
        </p:nvSpPr>
        <p:spPr bwMode="auto">
          <a:xfrm>
            <a:off x="4194389" y="3768995"/>
            <a:ext cx="5299357"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eaLnBrk="1" hangingPunct="1">
              <a:lnSpc>
                <a:spcPct val="100000"/>
              </a:lnSpc>
              <a:spcBef>
                <a:spcPct val="0"/>
              </a:spcBef>
              <a:buClr>
                <a:srgbClr val="2D97C8"/>
              </a:buClr>
            </a:pPr>
            <a:r>
              <a:rPr lang="zh-CN" altLang="en-US" sz="1400" dirty="0">
                <a:latin typeface="微软雅黑" panose="020B0503020204020204" pitchFamily="34" charset="-122"/>
                <a:ea typeface="微软雅黑" panose="020B0503020204020204" pitchFamily="34" charset="-122"/>
              </a:rPr>
              <a:t>咨询</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公益背景匹配</a:t>
            </a:r>
            <a:endParaRPr lang="en-US" altLang="zh-CN" sz="1400" dirty="0">
              <a:latin typeface="微软雅黑" panose="020B0503020204020204" pitchFamily="34" charset="-122"/>
              <a:ea typeface="微软雅黑" panose="020B0503020204020204" pitchFamily="34" charset="-122"/>
            </a:endParaRPr>
          </a:p>
          <a:p>
            <a:pPr eaLnBrk="1" hangingPunct="1">
              <a:lnSpc>
                <a:spcPct val="100000"/>
              </a:lnSpc>
              <a:spcBef>
                <a:spcPct val="0"/>
              </a:spcBef>
              <a:buClr>
                <a:srgbClr val="2D97C8"/>
              </a:buClr>
            </a:pPr>
            <a:r>
              <a:rPr lang="zh-CN" altLang="en-US" sz="1400" dirty="0">
                <a:latin typeface="微软雅黑" panose="020B0503020204020204" pitchFamily="34" charset="-122"/>
                <a:ea typeface="微软雅黑" panose="020B0503020204020204" pitchFamily="34" charset="-122"/>
              </a:rPr>
              <a:t>目标</a:t>
            </a:r>
            <a:r>
              <a:rPr lang="zh-CN" altLang="en-US" sz="1400">
                <a:latin typeface="微软雅黑" panose="020B0503020204020204" pitchFamily="34" charset="-122"/>
                <a:ea typeface="微软雅黑" panose="020B0503020204020204" pitchFamily="34" charset="-122"/>
              </a:rPr>
              <a:t>是</a:t>
            </a:r>
            <a:r>
              <a:rPr lang="en-US" altLang="zh-CN" sz="1400">
                <a:latin typeface="微软雅黑" panose="020B0503020204020204" pitchFamily="34" charset="-122"/>
                <a:ea typeface="微软雅黑" panose="020B0503020204020204" pitchFamily="34" charset="-122"/>
              </a:rPr>
              <a:t>【</a:t>
            </a:r>
            <a:r>
              <a:rPr lang="zh-CN" altLang="en-US" sz="1400">
                <a:latin typeface="微软雅黑" panose="020B0503020204020204" pitchFamily="34" charset="-122"/>
                <a:ea typeface="微软雅黑" panose="020B0503020204020204" pitchFamily="34" charset="-122"/>
              </a:rPr>
              <a:t>战略品牌、</a:t>
            </a:r>
            <a:r>
              <a:rPr lang="zh-CN" altLang="en-US" sz="1400" dirty="0">
                <a:latin typeface="微软雅黑" panose="020B0503020204020204" pitchFamily="34" charset="-122"/>
                <a:ea typeface="微软雅黑" panose="020B0503020204020204" pitchFamily="34" charset="-122"/>
              </a:rPr>
              <a:t>公益、调研等专业背景</a:t>
            </a:r>
            <a:r>
              <a:rPr lang="en-US" altLang="zh-CN" sz="1400" dirty="0">
                <a:latin typeface="微软雅黑" panose="020B0503020204020204" pitchFamily="34" charset="-122"/>
                <a:ea typeface="微软雅黑" panose="020B0503020204020204" pitchFamily="34" charset="-122"/>
              </a:rPr>
              <a:t>】</a:t>
            </a:r>
          </a:p>
          <a:p>
            <a:pPr eaLnBrk="1" hangingPunct="1">
              <a:lnSpc>
                <a:spcPct val="100000"/>
              </a:lnSpc>
              <a:spcBef>
                <a:spcPct val="0"/>
              </a:spcBef>
              <a:buClr>
                <a:srgbClr val="2D97C8"/>
              </a:buClr>
            </a:pPr>
            <a:r>
              <a:rPr lang="zh-CN" altLang="en-US" sz="1400" dirty="0">
                <a:latin typeface="微软雅黑" panose="020B0503020204020204" pitchFamily="34" charset="-122"/>
                <a:ea typeface="微软雅黑" panose="020B0503020204020204" pitchFamily="34" charset="-122"/>
              </a:rPr>
              <a:t>超过</a:t>
            </a:r>
            <a:r>
              <a:rPr lang="en-US" altLang="zh-CN" sz="1400" dirty="0">
                <a:latin typeface="微软雅黑" panose="020B0503020204020204" pitchFamily="34" charset="-122"/>
                <a:ea typeface="微软雅黑" panose="020B0503020204020204" pitchFamily="34" charset="-122"/>
              </a:rPr>
              <a:t>3</a:t>
            </a:r>
            <a:r>
              <a:rPr lang="zh-CN" altLang="en-US" sz="1400" dirty="0">
                <a:latin typeface="微软雅黑" panose="020B0503020204020204" pitchFamily="34" charset="-122"/>
                <a:ea typeface="微软雅黑" panose="020B0503020204020204" pitchFamily="34" charset="-122"/>
              </a:rPr>
              <a:t>年以上相关工作经验，有大量服务公益组织的经验</a:t>
            </a:r>
            <a:endParaRPr lang="en-US" altLang="zh-CN" sz="1400" dirty="0">
              <a:latin typeface="微软雅黑" panose="020B0503020204020204" pitchFamily="34" charset="-122"/>
              <a:ea typeface="微软雅黑" panose="020B0503020204020204" pitchFamily="34" charset="-122"/>
            </a:endParaRPr>
          </a:p>
          <a:p>
            <a:pPr eaLnBrk="1" hangingPunct="1">
              <a:lnSpc>
                <a:spcPct val="100000"/>
              </a:lnSpc>
              <a:spcBef>
                <a:spcPct val="0"/>
              </a:spcBef>
              <a:buClr>
                <a:srgbClr val="2D97C8"/>
              </a:buClr>
            </a:pPr>
            <a:r>
              <a:rPr lang="zh-CN" altLang="en-US" sz="1400" dirty="0">
                <a:latin typeface="微软雅黑" panose="020B0503020204020204" pitchFamily="34" charset="-122"/>
                <a:ea typeface="微软雅黑" panose="020B0503020204020204" pitchFamily="34" charset="-122"/>
              </a:rPr>
              <a:t>负责项目内容交付，并与客户团队积极沟通</a:t>
            </a:r>
            <a:endParaRPr lang="en-US" altLang="zh-CN" sz="1400" dirty="0">
              <a:latin typeface="微软雅黑" panose="020B0503020204020204" pitchFamily="34" charset="-122"/>
              <a:ea typeface="微软雅黑" panose="020B0503020204020204" pitchFamily="34" charset="-122"/>
            </a:endParaRPr>
          </a:p>
        </p:txBody>
      </p:sp>
      <p:sp>
        <p:nvSpPr>
          <p:cNvPr id="39" name="TextBox 54"/>
          <p:cNvSpPr txBox="1">
            <a:spLocks noChangeArrowheads="1"/>
          </p:cNvSpPr>
          <p:nvPr/>
        </p:nvSpPr>
        <p:spPr bwMode="auto">
          <a:xfrm>
            <a:off x="4194389" y="5053814"/>
            <a:ext cx="5299357"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eaLnBrk="1" hangingPunct="1">
              <a:lnSpc>
                <a:spcPct val="100000"/>
              </a:lnSpc>
              <a:spcBef>
                <a:spcPct val="0"/>
              </a:spcBef>
              <a:buClr>
                <a:srgbClr val="2D97C8"/>
              </a:buClr>
            </a:pPr>
            <a:r>
              <a:rPr lang="en-US" altLang="zh-CN" sz="1400" dirty="0">
                <a:latin typeface="微软雅黑" panose="020B0503020204020204" pitchFamily="34" charset="-122"/>
                <a:ea typeface="微软雅黑" panose="020B0503020204020204" pitchFamily="34" charset="-122"/>
              </a:rPr>
              <a:t>4-6</a:t>
            </a:r>
            <a:r>
              <a:rPr lang="zh-CN" altLang="en-US" sz="1400" dirty="0">
                <a:latin typeface="微软雅黑" panose="020B0503020204020204" pitchFamily="34" charset="-122"/>
                <a:ea typeface="微软雅黑" panose="020B0503020204020204" pitchFamily="34" charset="-122"/>
              </a:rPr>
              <a:t>名有</a:t>
            </a:r>
            <a:r>
              <a:rPr lang="en-US" altLang="zh-CN" sz="1400" dirty="0">
                <a:latin typeface="微软雅黑" panose="020B0503020204020204" pitchFamily="34" charset="-122"/>
                <a:ea typeface="微软雅黑" panose="020B0503020204020204" pitchFamily="34" charset="-122"/>
              </a:rPr>
              <a:t>0-3</a:t>
            </a:r>
            <a:r>
              <a:rPr lang="zh-CN" altLang="en-US" sz="1400" dirty="0">
                <a:latin typeface="微软雅黑" panose="020B0503020204020204" pitchFamily="34" charset="-122"/>
                <a:ea typeface="微软雅黑" panose="020B0503020204020204" pitchFamily="34" charset="-122"/>
              </a:rPr>
              <a:t>年工作经验的分析师 </a:t>
            </a:r>
            <a:r>
              <a:rPr lang="en-US" altLang="zh-CN" sz="1400" dirty="0">
                <a:latin typeface="微软雅黑" panose="020B0503020204020204" pitchFamily="34" charset="-122"/>
                <a:ea typeface="微软雅黑" panose="020B0503020204020204" pitchFamily="34" charset="-122"/>
              </a:rPr>
              <a:t>+ 2</a:t>
            </a:r>
            <a:r>
              <a:rPr lang="zh-CN" altLang="en-US" sz="1400" dirty="0">
                <a:latin typeface="微软雅黑" panose="020B0503020204020204" pitchFamily="34" charset="-122"/>
                <a:ea typeface="微软雅黑" panose="020B0503020204020204" pitchFamily="34" charset="-122"/>
              </a:rPr>
              <a:t>名左右的大三以上优秀在校大学生，经过</a:t>
            </a:r>
            <a:r>
              <a:rPr lang="en-US" altLang="zh-CN" sz="1400" dirty="0">
                <a:latin typeface="微软雅黑" panose="020B0503020204020204" pitchFamily="34" charset="-122"/>
                <a:ea typeface="微软雅黑" panose="020B0503020204020204" pitchFamily="34" charset="-122"/>
              </a:rPr>
              <a:t>ABC</a:t>
            </a:r>
            <a:r>
              <a:rPr lang="zh-CN" altLang="en-US" sz="1400" dirty="0">
                <a:latin typeface="微软雅黑" panose="020B0503020204020204" pitchFamily="34" charset="-122"/>
                <a:ea typeface="微软雅黑" panose="020B0503020204020204" pitchFamily="34" charset="-122"/>
              </a:rPr>
              <a:t>严格筛选考核</a:t>
            </a:r>
            <a:endParaRPr lang="en-US" altLang="zh-CN" sz="1400" dirty="0">
              <a:latin typeface="微软雅黑" panose="020B0503020204020204" pitchFamily="34" charset="-122"/>
              <a:ea typeface="微软雅黑" panose="020B0503020204020204" pitchFamily="34" charset="-122"/>
            </a:endParaRPr>
          </a:p>
          <a:p>
            <a:pPr eaLnBrk="1" hangingPunct="1">
              <a:lnSpc>
                <a:spcPct val="100000"/>
              </a:lnSpc>
              <a:spcBef>
                <a:spcPct val="0"/>
              </a:spcBef>
              <a:buClr>
                <a:srgbClr val="2D97C8"/>
              </a:buClr>
            </a:pPr>
            <a:r>
              <a:rPr lang="zh-CN" altLang="en-US" sz="1400" dirty="0">
                <a:latin typeface="微软雅黑" panose="020B0503020204020204" pitchFamily="34" charset="-122"/>
                <a:ea typeface="微软雅黑" panose="020B0503020204020204" pitchFamily="34" charset="-122"/>
              </a:rPr>
              <a:t>对公益事业热衷，有比较强的定性、定量分析能力及较好的沟通能力，对公益咨询有浓厚兴趣</a:t>
            </a:r>
            <a:endParaRPr lang="en-US" altLang="zh-CN" sz="1400" dirty="0">
              <a:latin typeface="微软雅黑" panose="020B0503020204020204" pitchFamily="34" charset="-122"/>
              <a:ea typeface="微软雅黑" panose="020B0503020204020204" pitchFamily="34" charset="-122"/>
            </a:endParaRPr>
          </a:p>
        </p:txBody>
      </p:sp>
      <p:grpSp>
        <p:nvGrpSpPr>
          <p:cNvPr id="40" name="Group 63"/>
          <p:cNvGrpSpPr/>
          <p:nvPr/>
        </p:nvGrpSpPr>
        <p:grpSpPr bwMode="auto">
          <a:xfrm>
            <a:off x="9414876" y="3599319"/>
            <a:ext cx="1114425" cy="1252537"/>
            <a:chOff x="5063475" y="2644966"/>
            <a:chExt cx="1377597" cy="1549577"/>
          </a:xfrm>
          <a:solidFill>
            <a:srgbClr val="31368D"/>
          </a:solidFill>
        </p:grpSpPr>
        <p:sp>
          <p:nvSpPr>
            <p:cNvPr id="41" name="Text Box 64"/>
            <p:cNvSpPr txBox="1">
              <a:spLocks noChangeArrowheads="1"/>
            </p:cNvSpPr>
            <p:nvPr/>
          </p:nvSpPr>
          <p:spPr bwMode="auto">
            <a:xfrm>
              <a:off x="5063475" y="3048517"/>
              <a:ext cx="1377597" cy="7424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algn="ctr" eaLnBrk="1" hangingPunct="1">
                <a:lnSpc>
                  <a:spcPct val="100000"/>
                </a:lnSpc>
                <a:spcBef>
                  <a:spcPct val="0"/>
                </a:spcBef>
                <a:buClrTx/>
                <a:buFont typeface="Arial" panose="020B0604020202020204" pitchFamily="34" charset="0"/>
                <a:buNone/>
              </a:pPr>
              <a:r>
                <a:rPr lang="zh-CN" altLang="en-US" sz="1100" b="1" dirty="0">
                  <a:latin typeface="微软雅黑" panose="020B0503020204020204" pitchFamily="34" charset="-122"/>
                  <a:ea typeface="微软雅黑" panose="020B0503020204020204" pitchFamily="34" charset="-122"/>
                </a:rPr>
                <a:t>在为期三个月的项目中保持密切沟通</a:t>
              </a:r>
              <a:endParaRPr lang="en-US" altLang="zh-CN" sz="900" b="1" dirty="0">
                <a:latin typeface="微软雅黑" panose="020B0503020204020204" pitchFamily="34" charset="-122"/>
                <a:ea typeface="微软雅黑" panose="020B0503020204020204" pitchFamily="34" charset="-122"/>
              </a:endParaRPr>
            </a:p>
          </p:txBody>
        </p:sp>
        <p:sp>
          <p:nvSpPr>
            <p:cNvPr id="42" name="Freeform 66"/>
            <p:cNvSpPr/>
            <p:nvPr/>
          </p:nvSpPr>
          <p:spPr>
            <a:xfrm rot="2610373">
              <a:off x="5530524" y="2644966"/>
              <a:ext cx="604416" cy="746311"/>
            </a:xfrm>
            <a:custGeom>
              <a:avLst/>
              <a:gdLst>
                <a:gd name="connsiteX0" fmla="*/ 486709 w 1006466"/>
                <a:gd name="connsiteY0" fmla="*/ 0 h 1246301"/>
                <a:gd name="connsiteX1" fmla="*/ 1006466 w 1006466"/>
                <a:gd name="connsiteY1" fmla="*/ 75455 h 1246301"/>
                <a:gd name="connsiteX2" fmla="*/ 669981 w 1006466"/>
                <a:gd name="connsiteY2" fmla="*/ 478713 h 1246301"/>
                <a:gd name="connsiteX3" fmla="*/ 621516 w 1006466"/>
                <a:gd name="connsiteY3" fmla="*/ 352122 h 1246301"/>
                <a:gd name="connsiteX4" fmla="*/ 615163 w 1006466"/>
                <a:gd name="connsiteY4" fmla="*/ 355068 h 1246301"/>
                <a:gd name="connsiteX5" fmla="*/ 50439 w 1006466"/>
                <a:gd name="connsiteY5" fmla="*/ 1246300 h 1246301"/>
                <a:gd name="connsiteX6" fmla="*/ 50437 w 1006466"/>
                <a:gd name="connsiteY6" fmla="*/ 1246301 h 1246301"/>
                <a:gd name="connsiteX7" fmla="*/ 429369 w 1006466"/>
                <a:gd name="connsiteY7" fmla="*/ 201673 h 1246301"/>
                <a:gd name="connsiteX8" fmla="*/ 539111 w 1006466"/>
                <a:gd name="connsiteY8" fmla="*/ 136874 h 1246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6466" h="1246301">
                  <a:moveTo>
                    <a:pt x="486709" y="0"/>
                  </a:moveTo>
                  <a:lnTo>
                    <a:pt x="1006466" y="75455"/>
                  </a:lnTo>
                  <a:lnTo>
                    <a:pt x="669981" y="478713"/>
                  </a:lnTo>
                  <a:lnTo>
                    <a:pt x="621516" y="352122"/>
                  </a:lnTo>
                  <a:lnTo>
                    <a:pt x="615163" y="355068"/>
                  </a:lnTo>
                  <a:cubicBezTo>
                    <a:pt x="268096" y="546499"/>
                    <a:pt x="45358" y="889694"/>
                    <a:pt x="50439" y="1246300"/>
                  </a:cubicBezTo>
                  <a:lnTo>
                    <a:pt x="50437" y="1246301"/>
                  </a:lnTo>
                  <a:cubicBezTo>
                    <a:pt x="-91279" y="875074"/>
                    <a:pt x="75273" y="452227"/>
                    <a:pt x="429369" y="201673"/>
                  </a:cubicBezTo>
                  <a:lnTo>
                    <a:pt x="539111" y="13687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en-US" sz="1200" noProof="1">
                <a:solidFill>
                  <a:srgbClr val="000000"/>
                </a:solidFill>
                <a:latin typeface="微软雅黑" panose="020B0503020204020204" pitchFamily="34" charset="-122"/>
                <a:ea typeface="微软雅黑" panose="020B0503020204020204" pitchFamily="34" charset="-122"/>
              </a:endParaRPr>
            </a:p>
          </p:txBody>
        </p:sp>
        <p:sp>
          <p:nvSpPr>
            <p:cNvPr id="43" name="Freeform 67"/>
            <p:cNvSpPr/>
            <p:nvPr/>
          </p:nvSpPr>
          <p:spPr>
            <a:xfrm rot="2610373" flipH="1" flipV="1">
              <a:off x="5493238" y="3448232"/>
              <a:ext cx="604416" cy="746311"/>
            </a:xfrm>
            <a:custGeom>
              <a:avLst/>
              <a:gdLst>
                <a:gd name="connsiteX0" fmla="*/ 486709 w 1006466"/>
                <a:gd name="connsiteY0" fmla="*/ 0 h 1246301"/>
                <a:gd name="connsiteX1" fmla="*/ 1006466 w 1006466"/>
                <a:gd name="connsiteY1" fmla="*/ 75455 h 1246301"/>
                <a:gd name="connsiteX2" fmla="*/ 669981 w 1006466"/>
                <a:gd name="connsiteY2" fmla="*/ 478713 h 1246301"/>
                <a:gd name="connsiteX3" fmla="*/ 621516 w 1006466"/>
                <a:gd name="connsiteY3" fmla="*/ 352122 h 1246301"/>
                <a:gd name="connsiteX4" fmla="*/ 615163 w 1006466"/>
                <a:gd name="connsiteY4" fmla="*/ 355068 h 1246301"/>
                <a:gd name="connsiteX5" fmla="*/ 50439 w 1006466"/>
                <a:gd name="connsiteY5" fmla="*/ 1246300 h 1246301"/>
                <a:gd name="connsiteX6" fmla="*/ 50437 w 1006466"/>
                <a:gd name="connsiteY6" fmla="*/ 1246301 h 1246301"/>
                <a:gd name="connsiteX7" fmla="*/ 429369 w 1006466"/>
                <a:gd name="connsiteY7" fmla="*/ 201673 h 1246301"/>
                <a:gd name="connsiteX8" fmla="*/ 539111 w 1006466"/>
                <a:gd name="connsiteY8" fmla="*/ 136874 h 1246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6466" h="1246301">
                  <a:moveTo>
                    <a:pt x="486709" y="0"/>
                  </a:moveTo>
                  <a:lnTo>
                    <a:pt x="1006466" y="75455"/>
                  </a:lnTo>
                  <a:lnTo>
                    <a:pt x="669981" y="478713"/>
                  </a:lnTo>
                  <a:lnTo>
                    <a:pt x="621516" y="352122"/>
                  </a:lnTo>
                  <a:lnTo>
                    <a:pt x="615163" y="355068"/>
                  </a:lnTo>
                  <a:cubicBezTo>
                    <a:pt x="268096" y="546499"/>
                    <a:pt x="45358" y="889694"/>
                    <a:pt x="50439" y="1246300"/>
                  </a:cubicBezTo>
                  <a:lnTo>
                    <a:pt x="50437" y="1246301"/>
                  </a:lnTo>
                  <a:cubicBezTo>
                    <a:pt x="-91279" y="875074"/>
                    <a:pt x="75273" y="452227"/>
                    <a:pt x="429369" y="201673"/>
                  </a:cubicBezTo>
                  <a:lnTo>
                    <a:pt x="539111" y="13687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en-US" sz="1200" noProof="1">
                <a:solidFill>
                  <a:srgbClr val="000000"/>
                </a:solidFill>
                <a:latin typeface="微软雅黑" panose="020B0503020204020204" pitchFamily="34" charset="-122"/>
                <a:ea typeface="微软雅黑" panose="020B0503020204020204" pitchFamily="34" charset="-122"/>
              </a:endParaRPr>
            </a:p>
          </p:txBody>
        </p:sp>
      </p:grpSp>
      <p:sp>
        <p:nvSpPr>
          <p:cNvPr id="44" name="TextBox 68"/>
          <p:cNvSpPr txBox="1">
            <a:spLocks noChangeArrowheads="1"/>
          </p:cNvSpPr>
          <p:nvPr/>
        </p:nvSpPr>
        <p:spPr bwMode="auto">
          <a:xfrm>
            <a:off x="6622356" y="1774177"/>
            <a:ext cx="132636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algn="ctr" eaLnBrk="1" hangingPunct="1">
              <a:lnSpc>
                <a:spcPct val="100000"/>
              </a:lnSpc>
              <a:spcBef>
                <a:spcPct val="0"/>
              </a:spcBef>
              <a:buClrTx/>
              <a:buFont typeface="Arial" panose="020B0604020202020204" pitchFamily="34" charset="0"/>
              <a:buNone/>
            </a:pPr>
            <a:r>
              <a:rPr lang="zh-CN" altLang="en-US" sz="1600" b="1" dirty="0">
                <a:latin typeface="微软雅黑" panose="020B0503020204020204" pitchFamily="34" charset="-122"/>
                <a:ea typeface="微软雅黑" panose="020B0503020204020204" pitchFamily="34" charset="-122"/>
                <a:sym typeface="Segoe UI Light" panose="020B0502040204020203" pitchFamily="34" charset="0"/>
              </a:rPr>
              <a:t>项目交付团队</a:t>
            </a:r>
            <a:endParaRPr lang="en-US" altLang="zh-CN" sz="1600" b="1" dirty="0">
              <a:latin typeface="微软雅黑" panose="020B0503020204020204" pitchFamily="34" charset="-122"/>
              <a:ea typeface="微软雅黑" panose="020B0503020204020204" pitchFamily="34" charset="-122"/>
              <a:sym typeface="Segoe UI Light" panose="020B0502040204020203" pitchFamily="34" charset="0"/>
            </a:endParaRPr>
          </a:p>
        </p:txBody>
      </p:sp>
      <p:sp>
        <p:nvSpPr>
          <p:cNvPr id="45" name="Pentagon 69"/>
          <p:cNvSpPr/>
          <p:nvPr/>
        </p:nvSpPr>
        <p:spPr>
          <a:xfrm flipH="1">
            <a:off x="10503792" y="2492552"/>
            <a:ext cx="1484753" cy="850900"/>
          </a:xfrm>
          <a:prstGeom prst="homePlate">
            <a:avLst>
              <a:gd name="adj" fmla="val 25808"/>
            </a:avLst>
          </a:prstGeom>
          <a:solidFill>
            <a:srgbClr val="31368D"/>
          </a:solidFill>
          <a:ln w="1270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algn="ctr" eaLnBrk="1" hangingPunct="1">
              <a:lnSpc>
                <a:spcPct val="100000"/>
              </a:lnSpc>
              <a:spcBef>
                <a:spcPct val="0"/>
              </a:spcBef>
              <a:buClrTx/>
              <a:buFont typeface="Arial" panose="020B0604020202020204" pitchFamily="34" charset="0"/>
              <a:buNone/>
              <a:defRPr/>
            </a:pPr>
            <a:r>
              <a:rPr lang="zh-CN" altLang="en-US" sz="1400" b="1">
                <a:solidFill>
                  <a:schemeClr val="bg1"/>
                </a:solidFill>
                <a:latin typeface="微软雅黑" panose="020B0503020204020204" pitchFamily="34" charset="-122"/>
                <a:ea typeface="微软雅黑" panose="020B0503020204020204" pitchFamily="34" charset="-122"/>
                <a:sym typeface="Segoe UI Light" panose="020B0502040204020203" pitchFamily="34" charset="0"/>
              </a:rPr>
              <a:t>项目指导团队</a:t>
            </a:r>
            <a:endParaRPr lang="en-US" altLang="zh-CN" sz="1400" b="1">
              <a:solidFill>
                <a:schemeClr val="bg1"/>
              </a:solidFill>
              <a:latin typeface="微软雅黑" panose="020B0503020204020204" pitchFamily="34" charset="-122"/>
              <a:ea typeface="微软雅黑" panose="020B0503020204020204" pitchFamily="34" charset="-122"/>
              <a:sym typeface="Segoe UI Light" panose="020B0502040204020203" pitchFamily="34" charset="0"/>
            </a:endParaRPr>
          </a:p>
        </p:txBody>
      </p:sp>
      <p:sp>
        <p:nvSpPr>
          <p:cNvPr id="46" name="Pentagon 70"/>
          <p:cNvSpPr/>
          <p:nvPr/>
        </p:nvSpPr>
        <p:spPr>
          <a:xfrm flipH="1">
            <a:off x="10496840" y="3855557"/>
            <a:ext cx="1484753" cy="2211388"/>
          </a:xfrm>
          <a:prstGeom prst="homePlate">
            <a:avLst>
              <a:gd name="adj" fmla="val 11053"/>
            </a:avLst>
          </a:prstGeom>
          <a:solidFill>
            <a:schemeClr val="accent2">
              <a:lumMod val="60000"/>
              <a:lumOff val="40000"/>
            </a:schemeClr>
          </a:solidFill>
          <a:ln w="1270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rIns="45720" anchor="ct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algn="ctr" eaLnBrk="1" hangingPunct="1">
              <a:lnSpc>
                <a:spcPct val="100000"/>
              </a:lnSpc>
              <a:spcBef>
                <a:spcPct val="0"/>
              </a:spcBef>
              <a:buClrTx/>
              <a:buFont typeface="Arial" panose="020B0604020202020204" pitchFamily="34" charset="0"/>
              <a:buNone/>
              <a:defRPr/>
            </a:pPr>
            <a:r>
              <a:rPr lang="zh-CN" altLang="en-US" sz="1400" b="1" dirty="0">
                <a:solidFill>
                  <a:schemeClr val="bg1"/>
                </a:solidFill>
                <a:latin typeface="微软雅黑" panose="020B0503020204020204" pitchFamily="34" charset="-122"/>
                <a:ea typeface="微软雅黑" panose="020B0503020204020204" pitchFamily="34" charset="-122"/>
                <a:sym typeface="Segoe UI Light" panose="020B0502040204020203" pitchFamily="34" charset="0"/>
              </a:rPr>
              <a:t>项目工作团队</a:t>
            </a:r>
            <a:endParaRPr lang="en-US" altLang="zh-CN" sz="1400" b="1" dirty="0">
              <a:solidFill>
                <a:schemeClr val="bg1"/>
              </a:solidFill>
              <a:latin typeface="微软雅黑" panose="020B0503020204020204" pitchFamily="34" charset="-122"/>
              <a:ea typeface="微软雅黑" panose="020B0503020204020204" pitchFamily="34" charset="-122"/>
              <a:sym typeface="Segoe UI Light" panose="020B0502040204020203" pitchFamily="34" charset="0"/>
            </a:endParaRPr>
          </a:p>
          <a:p>
            <a:pPr algn="ctr" eaLnBrk="1" hangingPunct="1">
              <a:lnSpc>
                <a:spcPct val="100000"/>
              </a:lnSpc>
              <a:spcBef>
                <a:spcPct val="0"/>
              </a:spcBef>
              <a:buClrTx/>
              <a:buFont typeface="Arial" panose="020B0604020202020204" pitchFamily="34" charset="0"/>
              <a:buNone/>
              <a:defRPr/>
            </a:pPr>
            <a:r>
              <a:rPr lang="zh-CN" altLang="en-US" sz="1200" b="1" dirty="0">
                <a:solidFill>
                  <a:schemeClr val="bg1"/>
                </a:solidFill>
                <a:latin typeface="微软雅黑" panose="020B0503020204020204" pitchFamily="34" charset="-122"/>
                <a:ea typeface="微软雅黑" panose="020B0503020204020204" pitchFamily="34" charset="-122"/>
                <a:sym typeface="Segoe UI Light" panose="020B0502040204020203" pitchFamily="34" charset="0"/>
              </a:rPr>
              <a:t>（具体项目成员数以实际情况为准）</a:t>
            </a:r>
            <a:endParaRPr lang="en-US" altLang="zh-CN" sz="1200" b="1" dirty="0">
              <a:solidFill>
                <a:schemeClr val="bg1"/>
              </a:solidFill>
              <a:latin typeface="微软雅黑" panose="020B0503020204020204" pitchFamily="34" charset="-122"/>
              <a:ea typeface="微软雅黑" panose="020B0503020204020204" pitchFamily="34" charset="-122"/>
              <a:sym typeface="Segoe UI Light" panose="020B0502040204020203" pitchFamily="34" charset="0"/>
            </a:endParaRPr>
          </a:p>
        </p:txBody>
      </p:sp>
      <p:sp>
        <p:nvSpPr>
          <p:cNvPr id="47" name="Freeform 62"/>
          <p:cNvSpPr/>
          <p:nvPr/>
        </p:nvSpPr>
        <p:spPr>
          <a:xfrm>
            <a:off x="825639" y="2670082"/>
            <a:ext cx="819150" cy="546100"/>
          </a:xfrm>
          <a:custGeom>
            <a:avLst/>
            <a:gdLst>
              <a:gd name="connsiteX0" fmla="*/ 50122 w 887762"/>
              <a:gd name="connsiteY0" fmla="*/ 519495 h 592404"/>
              <a:gd name="connsiteX1" fmla="*/ 80509 w 887762"/>
              <a:gd name="connsiteY1" fmla="*/ 531653 h 592404"/>
              <a:gd name="connsiteX2" fmla="*/ 80509 w 887762"/>
              <a:gd name="connsiteY2" fmla="*/ 592404 h 592404"/>
              <a:gd name="connsiteX3" fmla="*/ 50122 w 887762"/>
              <a:gd name="connsiteY3" fmla="*/ 580246 h 592404"/>
              <a:gd name="connsiteX4" fmla="*/ 50123 w 887762"/>
              <a:gd name="connsiteY4" fmla="*/ 449662 h 592404"/>
              <a:gd name="connsiteX5" fmla="*/ 80510 w 887762"/>
              <a:gd name="connsiteY5" fmla="*/ 461820 h 592404"/>
              <a:gd name="connsiteX6" fmla="*/ 80510 w 887762"/>
              <a:gd name="connsiteY6" fmla="*/ 522571 h 592404"/>
              <a:gd name="connsiteX7" fmla="*/ 50123 w 887762"/>
              <a:gd name="connsiteY7" fmla="*/ 510414 h 592404"/>
              <a:gd name="connsiteX8" fmla="*/ 149218 w 887762"/>
              <a:gd name="connsiteY8" fmla="*/ 253813 h 592404"/>
              <a:gd name="connsiteX9" fmla="*/ 443882 w 887762"/>
              <a:gd name="connsiteY9" fmla="*/ 371678 h 592404"/>
              <a:gd name="connsiteX10" fmla="*/ 738545 w 887762"/>
              <a:gd name="connsiteY10" fmla="*/ 253813 h 592404"/>
              <a:gd name="connsiteX11" fmla="*/ 738545 w 887762"/>
              <a:gd name="connsiteY11" fmla="*/ 471463 h 592404"/>
              <a:gd name="connsiteX12" fmla="*/ 443882 w 887762"/>
              <a:gd name="connsiteY12" fmla="*/ 589329 h 592404"/>
              <a:gd name="connsiteX13" fmla="*/ 149218 w 887762"/>
              <a:gd name="connsiteY13" fmla="*/ 471463 h 592404"/>
              <a:gd name="connsiteX14" fmla="*/ 50122 w 887762"/>
              <a:gd name="connsiteY14" fmla="*/ 214717 h 592404"/>
              <a:gd name="connsiteX15" fmla="*/ 80510 w 887762"/>
              <a:gd name="connsiteY15" fmla="*/ 228309 h 592404"/>
              <a:gd name="connsiteX16" fmla="*/ 80510 w 887762"/>
              <a:gd name="connsiteY16" fmla="*/ 449662 h 592404"/>
              <a:gd name="connsiteX17" fmla="*/ 51389 w 887762"/>
              <a:gd name="connsiteY17" fmla="*/ 438267 h 592404"/>
              <a:gd name="connsiteX18" fmla="*/ 50122 w 887762"/>
              <a:gd name="connsiteY18" fmla="*/ 214717 h 592404"/>
              <a:gd name="connsiteX19" fmla="*/ 443882 w 887762"/>
              <a:gd name="connsiteY19" fmla="*/ 141904 h 592404"/>
              <a:gd name="connsiteX20" fmla="*/ 401689 w 887762"/>
              <a:gd name="connsiteY20" fmla="*/ 167140 h 592404"/>
              <a:gd name="connsiteX21" fmla="*/ 443882 w 887762"/>
              <a:gd name="connsiteY21" fmla="*/ 192375 h 592404"/>
              <a:gd name="connsiteX22" fmla="*/ 486074 w 887762"/>
              <a:gd name="connsiteY22" fmla="*/ 167140 h 592404"/>
              <a:gd name="connsiteX23" fmla="*/ 443882 w 887762"/>
              <a:gd name="connsiteY23" fmla="*/ 141904 h 592404"/>
              <a:gd name="connsiteX24" fmla="*/ 443882 w 887762"/>
              <a:gd name="connsiteY24" fmla="*/ 0 h 592404"/>
              <a:gd name="connsiteX25" fmla="*/ 887762 w 887762"/>
              <a:gd name="connsiteY25" fmla="*/ 167139 h 592404"/>
              <a:gd name="connsiteX26" fmla="*/ 443882 w 887762"/>
              <a:gd name="connsiteY26" fmla="*/ 334277 h 592404"/>
              <a:gd name="connsiteX27" fmla="*/ 0 w 887762"/>
              <a:gd name="connsiteY27" fmla="*/ 167139 h 592404"/>
              <a:gd name="connsiteX28" fmla="*/ 151818 w 887762"/>
              <a:gd name="connsiteY28" fmla="*/ 109974 h 592404"/>
              <a:gd name="connsiteX29" fmla="*/ 402269 w 887762"/>
              <a:gd name="connsiteY29" fmla="*/ 176292 h 592404"/>
              <a:gd name="connsiteX30" fmla="*/ 212578 w 887762"/>
              <a:gd name="connsiteY30" fmla="*/ 87095 h 592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87762" h="592404">
                <a:moveTo>
                  <a:pt x="50122" y="519495"/>
                </a:moveTo>
                <a:lnTo>
                  <a:pt x="80509" y="531653"/>
                </a:lnTo>
                <a:lnTo>
                  <a:pt x="80509" y="592404"/>
                </a:lnTo>
                <a:lnTo>
                  <a:pt x="50122" y="580246"/>
                </a:lnTo>
                <a:close/>
                <a:moveTo>
                  <a:pt x="50123" y="449662"/>
                </a:moveTo>
                <a:lnTo>
                  <a:pt x="80510" y="461820"/>
                </a:lnTo>
                <a:lnTo>
                  <a:pt x="80510" y="522571"/>
                </a:lnTo>
                <a:lnTo>
                  <a:pt x="50123" y="510414"/>
                </a:lnTo>
                <a:close/>
                <a:moveTo>
                  <a:pt x="149218" y="253813"/>
                </a:moveTo>
                <a:lnTo>
                  <a:pt x="443882" y="371678"/>
                </a:lnTo>
                <a:lnTo>
                  <a:pt x="738545" y="253813"/>
                </a:lnTo>
                <a:lnTo>
                  <a:pt x="738545" y="471463"/>
                </a:lnTo>
                <a:lnTo>
                  <a:pt x="443882" y="589329"/>
                </a:lnTo>
                <a:lnTo>
                  <a:pt x="149218" y="471463"/>
                </a:lnTo>
                <a:close/>
                <a:moveTo>
                  <a:pt x="50122" y="214717"/>
                </a:moveTo>
                <a:lnTo>
                  <a:pt x="80510" y="228309"/>
                </a:lnTo>
                <a:lnTo>
                  <a:pt x="80510" y="449662"/>
                </a:lnTo>
                <a:lnTo>
                  <a:pt x="51389" y="438267"/>
                </a:lnTo>
                <a:cubicBezTo>
                  <a:pt x="50967" y="365016"/>
                  <a:pt x="50545" y="287968"/>
                  <a:pt x="50122" y="214717"/>
                </a:cubicBezTo>
                <a:close/>
                <a:moveTo>
                  <a:pt x="443882" y="141904"/>
                </a:moveTo>
                <a:cubicBezTo>
                  <a:pt x="420578" y="141904"/>
                  <a:pt x="401689" y="153203"/>
                  <a:pt x="401689" y="167140"/>
                </a:cubicBezTo>
                <a:cubicBezTo>
                  <a:pt x="401689" y="181077"/>
                  <a:pt x="420578" y="192375"/>
                  <a:pt x="443882" y="192375"/>
                </a:cubicBezTo>
                <a:cubicBezTo>
                  <a:pt x="467184" y="192375"/>
                  <a:pt x="486074" y="181077"/>
                  <a:pt x="486074" y="167140"/>
                </a:cubicBezTo>
                <a:cubicBezTo>
                  <a:pt x="486074" y="153203"/>
                  <a:pt x="467184" y="141904"/>
                  <a:pt x="443882" y="141904"/>
                </a:cubicBezTo>
                <a:close/>
                <a:moveTo>
                  <a:pt x="443882" y="0"/>
                </a:moveTo>
                <a:lnTo>
                  <a:pt x="887762" y="167139"/>
                </a:lnTo>
                <a:lnTo>
                  <a:pt x="443882" y="334277"/>
                </a:lnTo>
                <a:lnTo>
                  <a:pt x="0" y="167139"/>
                </a:lnTo>
                <a:lnTo>
                  <a:pt x="151818" y="109974"/>
                </a:lnTo>
                <a:lnTo>
                  <a:pt x="402269" y="176292"/>
                </a:lnTo>
                <a:lnTo>
                  <a:pt x="212578" y="8709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en-US" sz="1200" noProof="1">
              <a:solidFill>
                <a:srgbClr val="000000"/>
              </a:solidFill>
              <a:latin typeface="微软雅黑" panose="020B0503020204020204" pitchFamily="34" charset="-122"/>
              <a:ea typeface="微软雅黑" panose="020B0503020204020204" pitchFamily="34" charset="-122"/>
            </a:endParaRPr>
          </a:p>
        </p:txBody>
      </p:sp>
      <p:sp>
        <p:nvSpPr>
          <p:cNvPr id="48" name="TextBox 5"/>
          <p:cNvSpPr txBox="1"/>
          <p:nvPr/>
        </p:nvSpPr>
        <p:spPr>
          <a:xfrm>
            <a:off x="4215409" y="2582403"/>
            <a:ext cx="5299357" cy="738664"/>
          </a:xfrm>
          <a:prstGeom prst="rect">
            <a:avLst/>
          </a:prstGeom>
          <a:noFill/>
          <a:ln w="12700" cap="flat">
            <a:noFill/>
            <a:miter lim="400000"/>
          </a:ln>
          <a:effectLst/>
        </p:spPr>
        <p:style>
          <a:lnRef idx="0">
            <a:srgbClr val="FFFFFF"/>
          </a:lnRef>
          <a:fillRef idx="0">
            <a:srgbClr val="FFFFFF"/>
          </a:fillRef>
          <a:effectRef idx="0">
            <a:srgbClr val="FFFFFF"/>
          </a:effectRef>
          <a:fontRef idx="none"/>
        </p:style>
        <p:txBody>
          <a:bodyPr wrap="square">
            <a:spAutoFit/>
          </a:bodyPr>
          <a:lstStyle/>
          <a:p>
            <a:pPr marL="285750" indent="-285750">
              <a:spcBef>
                <a:spcPct val="0"/>
              </a:spcBef>
              <a:buClr>
                <a:srgbClr val="2D97C8"/>
              </a:buClr>
              <a:buFont typeface="Arial" panose="020B0604020202020204" pitchFamily="34" charset="0"/>
              <a:buChar char="•"/>
            </a:pPr>
            <a:r>
              <a:rPr lang="zh-CN" altLang="en-US" sz="1400" dirty="0">
                <a:latin typeface="微软雅黑" panose="020B0503020204020204" pitchFamily="34" charset="-122"/>
                <a:ea typeface="微软雅黑" panose="020B0503020204020204" pitchFamily="34" charset="-122"/>
              </a:rPr>
              <a:t>超过</a:t>
            </a:r>
            <a:r>
              <a:rPr lang="en-US" altLang="zh-CN" sz="1400" dirty="0">
                <a:latin typeface="微软雅黑" panose="020B0503020204020204" pitchFamily="34" charset="-122"/>
                <a:ea typeface="微软雅黑" panose="020B0503020204020204" pitchFamily="34" charset="-122"/>
              </a:rPr>
              <a:t>10</a:t>
            </a:r>
            <a:r>
              <a:rPr lang="zh-CN" altLang="en-US" sz="1400" dirty="0">
                <a:latin typeface="微软雅黑" panose="020B0503020204020204" pitchFamily="34" charset="-122"/>
                <a:ea typeface="微软雅黑" panose="020B0503020204020204" pitchFamily="34" charset="-122"/>
              </a:rPr>
              <a:t>年以上工作经验及</a:t>
            </a:r>
            <a:r>
              <a:rPr lang="en-US" altLang="zh-CN" sz="1400" dirty="0">
                <a:latin typeface="微软雅黑" panose="020B0503020204020204" pitchFamily="34" charset="-122"/>
                <a:ea typeface="微软雅黑" panose="020B0503020204020204" pitchFamily="34" charset="-122"/>
              </a:rPr>
              <a:t>3</a:t>
            </a:r>
            <a:r>
              <a:rPr lang="zh-CN" altLang="en-US" sz="1400" dirty="0">
                <a:latin typeface="微软雅黑" panose="020B0503020204020204" pitchFamily="34" charset="-122"/>
                <a:ea typeface="微软雅黑" panose="020B0503020204020204" pitchFamily="34" charset="-122"/>
              </a:rPr>
              <a:t>年以上公益咨询经验，对公益行业有深入</a:t>
            </a:r>
            <a:r>
              <a:rPr lang="zh-CN" altLang="en-US" sz="1400">
                <a:latin typeface="微软雅黑" panose="020B0503020204020204" pitchFamily="34" charset="-122"/>
                <a:ea typeface="微软雅黑" panose="020B0503020204020204" pitchFamily="34" charset="-122"/>
              </a:rPr>
              <a:t>洞察，对公益机构战略，品牌设计有深入的了解和实践</a:t>
            </a:r>
            <a:endParaRPr lang="en-US" altLang="zh-CN" sz="1400" dirty="0">
              <a:latin typeface="微软雅黑" panose="020B0503020204020204" pitchFamily="34" charset="-122"/>
              <a:ea typeface="微软雅黑" panose="020B0503020204020204" pitchFamily="34" charset="-122"/>
            </a:endParaRPr>
          </a:p>
          <a:p>
            <a:pPr marL="285750" indent="-285750">
              <a:spcBef>
                <a:spcPct val="0"/>
              </a:spcBef>
              <a:buClr>
                <a:srgbClr val="2D97C8"/>
              </a:buClr>
              <a:buFont typeface="Arial" panose="020B0604020202020204" pitchFamily="34" charset="0"/>
              <a:buChar char="•"/>
            </a:pPr>
            <a:r>
              <a:rPr lang="zh-CN" altLang="en-US" sz="1400" dirty="0">
                <a:latin typeface="微软雅黑" panose="020B0503020204020204" pitchFamily="34" charset="-122"/>
                <a:ea typeface="微软雅黑" panose="020B0503020204020204" pitchFamily="34" charset="-122"/>
              </a:rPr>
              <a:t>负责项目方向把控，并与客户团队积极沟通 </a:t>
            </a:r>
            <a:endParaRPr lang="en-US" sz="1400" dirty="0">
              <a:latin typeface="微软雅黑" panose="020B0503020204020204" pitchFamily="34" charset="-122"/>
              <a:ea typeface="微软雅黑" panose="020B0503020204020204" pitchFamily="34" charset="-122"/>
            </a:endParaRPr>
          </a:p>
        </p:txBody>
      </p:sp>
      <p:sp>
        <p:nvSpPr>
          <p:cNvPr id="49" name="Rectangle 43"/>
          <p:cNvSpPr/>
          <p:nvPr/>
        </p:nvSpPr>
        <p:spPr>
          <a:xfrm>
            <a:off x="3065392" y="2610304"/>
            <a:ext cx="1055141" cy="746235"/>
          </a:xfrm>
          <a:prstGeom prst="rect">
            <a:avLst/>
          </a:prstGeom>
          <a:solidFill>
            <a:srgbClr val="31368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algn="ctr" eaLnBrk="1" hangingPunct="1">
              <a:lnSpc>
                <a:spcPct val="100000"/>
              </a:lnSpc>
              <a:spcBef>
                <a:spcPct val="0"/>
              </a:spcBef>
              <a:buClrTx/>
              <a:buFont typeface="Arial" panose="020B0604020202020204" pitchFamily="34" charset="0"/>
              <a:buNone/>
              <a:defRPr/>
            </a:pPr>
            <a:r>
              <a:rPr lang="zh-CN" altLang="en-US" sz="1500" dirty="0">
                <a:solidFill>
                  <a:srgbClr val="FFFFFF"/>
                </a:solidFill>
                <a:latin typeface="微软雅黑" panose="020B0503020204020204" pitchFamily="34" charset="-122"/>
                <a:ea typeface="微软雅黑" panose="020B0503020204020204" pitchFamily="34" charset="-122"/>
              </a:rPr>
              <a:t>专家顾问与</a:t>
            </a:r>
            <a:endParaRPr lang="en-US" altLang="zh-CN" sz="1500" dirty="0">
              <a:solidFill>
                <a:srgbClr val="FFFFFF"/>
              </a:solidFill>
              <a:latin typeface="微软雅黑" panose="020B0503020204020204" pitchFamily="34" charset="-122"/>
              <a:ea typeface="微软雅黑" panose="020B0503020204020204" pitchFamily="34" charset="-122"/>
            </a:endParaRPr>
          </a:p>
          <a:p>
            <a:pPr algn="ctr" eaLnBrk="1" hangingPunct="1">
              <a:lnSpc>
                <a:spcPct val="100000"/>
              </a:lnSpc>
              <a:spcBef>
                <a:spcPct val="0"/>
              </a:spcBef>
              <a:buClrTx/>
              <a:buFont typeface="Arial" panose="020B0604020202020204" pitchFamily="34" charset="0"/>
              <a:buNone/>
              <a:defRPr/>
            </a:pPr>
            <a:r>
              <a:rPr lang="zh-CN" altLang="en-US" sz="1500" dirty="0">
                <a:solidFill>
                  <a:srgbClr val="FFFFFF"/>
                </a:solidFill>
                <a:latin typeface="微软雅黑" panose="020B0503020204020204" pitchFamily="34" charset="-122"/>
                <a:ea typeface="微软雅黑" panose="020B0503020204020204" pitchFamily="34" charset="-122"/>
              </a:rPr>
              <a:t>项目总监</a:t>
            </a:r>
            <a:endParaRPr lang="en-US" altLang="zh-CN" sz="1500" dirty="0">
              <a:solidFill>
                <a:srgbClr val="FFFFFF"/>
              </a:solidFill>
              <a:latin typeface="微软雅黑" panose="020B0503020204020204" pitchFamily="34" charset="-122"/>
              <a:ea typeface="微软雅黑" panose="020B0503020204020204" pitchFamily="34" charset="-122"/>
            </a:endParaRPr>
          </a:p>
        </p:txBody>
      </p:sp>
      <p:cxnSp>
        <p:nvCxnSpPr>
          <p:cNvPr id="50" name="Straight Connector 43"/>
          <p:cNvCxnSpPr/>
          <p:nvPr/>
        </p:nvCxnSpPr>
        <p:spPr>
          <a:xfrm>
            <a:off x="3082435" y="2158360"/>
            <a:ext cx="8849710" cy="0"/>
          </a:xfrm>
          <a:prstGeom prst="line">
            <a:avLst/>
          </a:prstGeom>
          <a:noFill/>
          <a:ln w="19050" cap="flat">
            <a:solidFill>
              <a:schemeClr val="accent1"/>
            </a:solidFill>
            <a:prstDash val="solid"/>
            <a:miter lim="800000"/>
          </a:ln>
        </p:spPr>
        <p:style>
          <a:lnRef idx="0">
            <a:srgbClr val="FFFFFF"/>
          </a:lnRef>
          <a:fillRef idx="0">
            <a:srgbClr val="FFFFFF"/>
          </a:fillRef>
          <a:effectRef idx="0">
            <a:srgbClr val="FFFFFF"/>
          </a:effectRef>
          <a:fontRef idx="none"/>
        </p:style>
      </p:cxn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3"/>
          <p:cNvSpPr txBox="1"/>
          <p:nvPr/>
        </p:nvSpPr>
        <p:spPr>
          <a:xfrm>
            <a:off x="611027" y="217176"/>
            <a:ext cx="10191085" cy="664797"/>
          </a:xfrm>
          <a:prstGeom prst="rect">
            <a:avLst/>
          </a:prstGeom>
        </p:spPr>
        <p:txBody>
          <a:bodyPr vert="horz" wrap="square" lIns="0" tIns="0" rIns="0" bIns="0" rtlCol="0">
            <a:spAutoFit/>
          </a:bodyPr>
          <a:lstStyle>
            <a:lvl1pPr marL="0" algn="l" defTabSz="914400" rtl="0" eaLnBrk="0" latinLnBrk="0" hangingPunct="0">
              <a:defRPr sz="1800" kern="1200">
                <a:solidFill>
                  <a:schemeClr val="phClr"/>
                </a:solidFill>
                <a:latin typeface="Arial" panose="020B0604020202020204"/>
                <a:ea typeface="Arial" panose="020B0604020202020204"/>
                <a:cs typeface="Arial" panose="020B0604020202020204"/>
              </a:defRPr>
            </a:lvl1pPr>
            <a:lvl2pPr marL="0" algn="l" defTabSz="914400" rtl="0" eaLnBrk="0" latinLnBrk="0" hangingPunct="0">
              <a:defRPr sz="1800" kern="1200">
                <a:solidFill>
                  <a:schemeClr val="phClr"/>
                </a:solidFill>
                <a:latin typeface="Arial" panose="020B0604020202020204"/>
                <a:ea typeface="Arial" panose="020B0604020202020204"/>
                <a:cs typeface="Arial" panose="020B0604020202020204"/>
              </a:defRPr>
            </a:lvl2pPr>
            <a:lvl3pPr marL="0" algn="l" defTabSz="914400" rtl="0" eaLnBrk="0" latinLnBrk="0" hangingPunct="0">
              <a:defRPr sz="1800" kern="1200">
                <a:solidFill>
                  <a:schemeClr val="phClr"/>
                </a:solidFill>
                <a:latin typeface="Arial" panose="020B0604020202020204"/>
                <a:ea typeface="Arial" panose="020B0604020202020204"/>
                <a:cs typeface="Arial" panose="020B0604020202020204"/>
              </a:defRPr>
            </a:lvl3pPr>
            <a:lvl4pPr marL="0" algn="l" defTabSz="914400" rtl="0" eaLnBrk="0" latinLnBrk="0" hangingPunct="0">
              <a:defRPr sz="1800" kern="1200">
                <a:solidFill>
                  <a:schemeClr val="phClr"/>
                </a:solidFill>
                <a:latin typeface="Arial" panose="020B0604020202020204"/>
                <a:ea typeface="Arial" panose="020B0604020202020204"/>
                <a:cs typeface="Arial" panose="020B0604020202020204"/>
              </a:defRPr>
            </a:lvl4pPr>
            <a:lvl5pPr marL="0" algn="l" defTabSz="914400" rtl="0" eaLnBrk="0" latinLnBrk="0" hangingPunct="0">
              <a:defRPr sz="1800" kern="1200">
                <a:solidFill>
                  <a:schemeClr val="phClr"/>
                </a:solidFill>
                <a:latin typeface="Arial" panose="020B0604020202020204"/>
                <a:ea typeface="Arial" panose="020B0604020202020204"/>
                <a:cs typeface="Arial" panose="020B0604020202020204"/>
              </a:defRPr>
            </a:lvl5pPr>
            <a:lvl6pPr marL="0" algn="l" defTabSz="914400" rtl="0" eaLnBrk="0" latinLnBrk="0" hangingPunct="0">
              <a:defRPr sz="1800" kern="1200">
                <a:solidFill>
                  <a:schemeClr val="phClr"/>
                </a:solidFill>
                <a:latin typeface="Arial" panose="020B0604020202020204"/>
                <a:ea typeface="Arial" panose="020B0604020202020204"/>
                <a:cs typeface="Arial" panose="020B0604020202020204"/>
              </a:defRPr>
            </a:lvl6pPr>
            <a:lvl7pPr marL="0" algn="l" defTabSz="914400" rtl="0" eaLnBrk="0" latinLnBrk="0" hangingPunct="0">
              <a:defRPr sz="1800" kern="1200">
                <a:solidFill>
                  <a:schemeClr val="phClr"/>
                </a:solidFill>
                <a:latin typeface="Arial" panose="020B0604020202020204"/>
                <a:ea typeface="Arial" panose="020B0604020202020204"/>
                <a:cs typeface="Arial" panose="020B0604020202020204"/>
              </a:defRPr>
            </a:lvl7pPr>
            <a:lvl8pPr marL="0" algn="l" defTabSz="914400" rtl="0" eaLnBrk="0" latinLnBrk="0" hangingPunct="0">
              <a:defRPr sz="1800" kern="1200">
                <a:solidFill>
                  <a:schemeClr val="phClr"/>
                </a:solidFill>
                <a:latin typeface="Arial" panose="020B0604020202020204"/>
                <a:ea typeface="Arial" panose="020B0604020202020204"/>
                <a:cs typeface="Arial" panose="020B0604020202020204"/>
              </a:defRPr>
            </a:lvl8pPr>
          </a:lstStyle>
          <a:p>
            <a:pPr fontAlgn="base">
              <a:lnSpc>
                <a:spcPct val="90000"/>
              </a:lnSpc>
              <a:defRPr/>
            </a:pPr>
            <a:r>
              <a:rPr lang="zh-CN" altLang="en-US" sz="2400" b="1" dirty="0">
                <a:solidFill>
                  <a:schemeClr val="bg1"/>
                </a:solidFill>
                <a:latin typeface="微软雅黑" panose="020B0503020204020204" pitchFamily="34" charset="-122"/>
                <a:ea typeface="微软雅黑" panose="020B0503020204020204" pitchFamily="34" charset="-122"/>
                <a:cs typeface="+mj-cs"/>
              </a:rPr>
              <a:t>项目管理保障： </a:t>
            </a:r>
            <a:r>
              <a:rPr lang="en-GB" altLang="zh-CN" sz="2400" b="1" dirty="0">
                <a:solidFill>
                  <a:schemeClr val="bg1"/>
                </a:solidFill>
                <a:latin typeface="微软雅黑" panose="020B0503020204020204" pitchFamily="34" charset="-122"/>
                <a:ea typeface="微软雅黑" panose="020B0503020204020204" pitchFamily="34" charset="-122"/>
                <a:cs typeface="+mj-cs"/>
              </a:rPr>
              <a:t>ABC</a:t>
            </a:r>
            <a:r>
              <a:rPr lang="zh-CN" altLang="en-US" sz="2400" b="1" dirty="0">
                <a:solidFill>
                  <a:schemeClr val="bg1"/>
                </a:solidFill>
                <a:latin typeface="微软雅黑" panose="020B0503020204020204" pitchFamily="34" charset="-122"/>
                <a:ea typeface="微软雅黑" panose="020B0503020204020204" pitchFamily="34" charset="-122"/>
                <a:cs typeface="+mj-cs"/>
              </a:rPr>
              <a:t>独创标准化项目跟踪及项目质量管控模型，分阶段形成标准管控模版</a:t>
            </a:r>
            <a:endParaRPr sz="2400" b="1" dirty="0">
              <a:solidFill>
                <a:schemeClr val="bg1"/>
              </a:solidFill>
              <a:latin typeface="微软雅黑" panose="020B0503020204020204" pitchFamily="34" charset="-122"/>
              <a:ea typeface="微软雅黑" panose="020B0503020204020204" pitchFamily="34" charset="-122"/>
              <a:cs typeface="+mj-cs"/>
              <a:sym typeface="微软雅黑" panose="020B0503020204020204" pitchFamily="34" charset="-122"/>
            </a:endParaRPr>
          </a:p>
        </p:txBody>
      </p:sp>
      <p:grpSp>
        <p:nvGrpSpPr>
          <p:cNvPr id="2" name="组合 4"/>
          <p:cNvGrpSpPr/>
          <p:nvPr/>
        </p:nvGrpSpPr>
        <p:grpSpPr>
          <a:xfrm>
            <a:off x="390970" y="1810847"/>
            <a:ext cx="6621839" cy="3433422"/>
            <a:chOff x="11043" y="-248514"/>
            <a:chExt cx="6621837" cy="3433421"/>
          </a:xfrm>
        </p:grpSpPr>
        <p:sp>
          <p:nvSpPr>
            <p:cNvPr id="10" name="TextBox 6"/>
            <p:cNvSpPr txBox="1"/>
            <p:nvPr/>
          </p:nvSpPr>
          <p:spPr>
            <a:xfrm>
              <a:off x="2732106" y="-248514"/>
              <a:ext cx="2665024" cy="1583185"/>
            </a:xfrm>
            <a:prstGeom prst="rect">
              <a:avLst/>
            </a:prstGeom>
            <a:noFill/>
            <a:ln w="12700" cap="flat">
              <a:noFill/>
              <a:miter lim="400000"/>
            </a:ln>
            <a:effectLst/>
          </p:spPr>
          <p:txBody>
            <a:bodyPr wrap="square" lIns="45718" tIns="45718" rIns="45718" bIns="45718" numCol="1" anchor="t">
              <a:spAutoFit/>
            </a:bodyPr>
            <a:lstStyle/>
            <a:p>
              <a:pPr marL="0" marR="0" lvl="0" indent="0" algn="l" defTabSz="914400" rtl="0" eaLnBrk="1" fontAlgn="auto" latinLnBrk="0" hangingPunct="0">
                <a:lnSpc>
                  <a:spcPct val="150000"/>
                </a:lnSpc>
                <a:spcBef>
                  <a:spcPts val="0"/>
                </a:spcBef>
                <a:spcAft>
                  <a:spcPts val="0"/>
                </a:spcAft>
                <a:buClrTx/>
                <a:buSzTx/>
                <a:buFontTx/>
                <a:buNone/>
                <a:defRPr b="1">
                  <a:solidFill>
                    <a:srgbClr val="00B05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pPr>
              <a:r>
                <a:rPr kumimoji="0" sz="1800" b="1" i="0" u="none" strike="noStrike" kern="0" cap="none" spc="0" normalizeH="0" baseline="0" noProof="0" dirty="0" err="1">
                  <a:ln>
                    <a:noFill/>
                  </a:ln>
                  <a:solidFill>
                    <a:srgbClr val="00B050"/>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第二阶段：服务</a:t>
              </a:r>
              <a:endParaRPr kumimoji="0" sz="1800" b="1" i="0" u="none" strike="noStrike" kern="0" cap="none" spc="0" normalizeH="0" baseline="0" noProof="0" dirty="0">
                <a:ln>
                  <a:noFill/>
                </a:ln>
                <a:solidFill>
                  <a:srgbClr val="00B050"/>
                </a:solidFill>
                <a:effectLst/>
                <a:uLnTx/>
                <a:uFillTx/>
                <a:latin typeface="微软雅黑" panose="020B0503020204020204" pitchFamily="34" charset="-122"/>
                <a:ea typeface="微软雅黑" panose="020B0503020204020204" pitchFamily="34" charset="-122"/>
                <a:sym typeface="微软雅黑" panose="020B0503020204020204" pitchFamily="34" charset="-122"/>
              </a:endParaRPr>
            </a:p>
            <a:p>
              <a:pPr marL="0" marR="0" lvl="0" indent="0" algn="l" defTabSz="914400" rtl="0" eaLnBrk="1" fontAlgn="auto" latinLnBrk="0" hangingPunct="0">
                <a:lnSpc>
                  <a:spcPct val="150000"/>
                </a:lnSpc>
                <a:spcBef>
                  <a:spcPts val="0"/>
                </a:spcBef>
                <a:spcAft>
                  <a:spcPts val="0"/>
                </a:spcAft>
                <a:buClrTx/>
                <a:buSzTx/>
                <a:buFontTx/>
                <a:buNone/>
                <a:defRPr sz="1200">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pPr>
              <a:r>
                <a:rPr kumimoji="0" sz="1200" b="0" i="0" u="none" strike="noStrike" kern="0" cap="none" spc="0" normalizeH="0" baseline="0" noProof="0" dirty="0" err="1">
                  <a:ln>
                    <a:noFill/>
                  </a:ln>
                  <a:solidFill>
                    <a:srgbClr val="1E1E1E"/>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根据</a:t>
              </a:r>
              <a:r>
                <a:rPr kumimoji="0" lang="zh-CN" altLang="en-US" sz="1200" b="0" i="0" u="none" strike="noStrike" kern="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合作伙伴</a:t>
              </a:r>
              <a:r>
                <a:rPr kumimoji="0" sz="1200" b="0" i="0" u="none" strike="noStrike" kern="0" cap="none" spc="0" normalizeH="0" baseline="0" noProof="0" dirty="0" err="1">
                  <a:ln>
                    <a:noFill/>
                  </a:ln>
                  <a:solidFill>
                    <a:srgbClr val="1E1E1E"/>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的咨询需求</a:t>
              </a:r>
              <a:r>
                <a:rPr kumimoji="0" lang="zh-CN" altLang="en-US" sz="1200" b="0" i="0" u="none" strike="noStrike" kern="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匹配项目成员</a:t>
              </a:r>
              <a:r>
                <a:rPr kumimoji="0" sz="1200" b="0" i="0" u="none" strike="noStrike" kern="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a:t>
              </a:r>
              <a:r>
                <a:rPr kumimoji="0" sz="1200" b="0" i="0" u="none" strike="noStrike" kern="0" cap="none" spc="0" normalizeH="0" baseline="0" noProof="0" dirty="0" err="1">
                  <a:ln>
                    <a:noFill/>
                  </a:ln>
                  <a:solidFill>
                    <a:srgbClr val="1E1E1E"/>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组成项目组并按计划书、中期汇报、后期汇报三个阶段向客户提供咨询服务</a:t>
              </a:r>
              <a:endParaRPr kumimoji="0" sz="1200" b="0" i="0" u="none" strike="noStrike" kern="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TextBox 7"/>
            <p:cNvSpPr txBox="1"/>
            <p:nvPr/>
          </p:nvSpPr>
          <p:spPr>
            <a:xfrm>
              <a:off x="11043" y="923566"/>
              <a:ext cx="2665024" cy="752190"/>
            </a:xfrm>
            <a:prstGeom prst="rect">
              <a:avLst/>
            </a:prstGeom>
            <a:noFill/>
            <a:ln w="12700" cap="flat">
              <a:noFill/>
              <a:miter lim="400000"/>
            </a:ln>
            <a:effectLst/>
          </p:spPr>
          <p:txBody>
            <a:bodyPr wrap="square" lIns="45718" tIns="45718" rIns="45718" bIns="45718" numCol="1" anchor="t">
              <a:spAutoFit/>
            </a:bodyPr>
            <a:lstStyle/>
            <a:p>
              <a:pPr marL="0" marR="0" lvl="0" indent="0" algn="l" defTabSz="914400" rtl="0" eaLnBrk="1" fontAlgn="auto" latinLnBrk="0" hangingPunct="0">
                <a:lnSpc>
                  <a:spcPct val="150000"/>
                </a:lnSpc>
                <a:spcBef>
                  <a:spcPts val="0"/>
                </a:spcBef>
                <a:spcAft>
                  <a:spcPts val="0"/>
                </a:spcAft>
                <a:buClrTx/>
                <a:buSzTx/>
                <a:buFontTx/>
                <a:buNone/>
                <a:defRPr b="1">
                  <a:solidFill>
                    <a:srgbClr val="394DA1"/>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pPr>
              <a:r>
                <a:rPr kumimoji="0" sz="1800" b="1" i="0" u="none" strike="noStrike" kern="0" cap="none" spc="0" normalizeH="0" baseline="0" noProof="0" dirty="0" err="1">
                  <a:ln>
                    <a:noFill/>
                  </a:ln>
                  <a:solidFill>
                    <a:srgbClr val="394DA1"/>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第一阶段：立项</a:t>
              </a:r>
              <a:endParaRPr kumimoji="0" sz="1800" b="1" i="0" u="none" strike="noStrike" kern="0" cap="none" spc="0" normalizeH="0" baseline="0" noProof="0" dirty="0">
                <a:ln>
                  <a:noFill/>
                </a:ln>
                <a:solidFill>
                  <a:srgbClr val="394DA1"/>
                </a:solidFill>
                <a:effectLst/>
                <a:uLnTx/>
                <a:uFillTx/>
                <a:latin typeface="微软雅黑" panose="020B0503020204020204" pitchFamily="34" charset="-122"/>
                <a:ea typeface="微软雅黑" panose="020B0503020204020204" pitchFamily="34" charset="-122"/>
                <a:sym typeface="微软雅黑" panose="020B0503020204020204" pitchFamily="34" charset="-122"/>
              </a:endParaRPr>
            </a:p>
            <a:p>
              <a:pPr marL="0" marR="0" lvl="0" indent="0" algn="l" defTabSz="914400" rtl="0" eaLnBrk="1" fontAlgn="auto" latinLnBrk="0" hangingPunct="0">
                <a:lnSpc>
                  <a:spcPct val="150000"/>
                </a:lnSpc>
                <a:spcBef>
                  <a:spcPts val="0"/>
                </a:spcBef>
                <a:spcAft>
                  <a:spcPts val="0"/>
                </a:spcAft>
                <a:buClrTx/>
                <a:buSzTx/>
                <a:buFontTx/>
                <a:buNone/>
                <a:defRPr sz="1200">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pPr>
              <a:r>
                <a:rPr kumimoji="0" sz="1200" b="0" i="0" u="none" strike="noStrike" kern="0" cap="none" spc="0" normalizeH="0" baseline="0" noProof="0" dirty="0" err="1">
                  <a:ln>
                    <a:noFill/>
                  </a:ln>
                  <a:solidFill>
                    <a:srgbClr val="1E1E1E"/>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项目审核通过后立项</a:t>
              </a:r>
              <a:endParaRPr kumimoji="0" sz="1200" b="0" i="0" u="none" strike="noStrike" kern="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TextBox 8"/>
            <p:cNvSpPr txBox="1"/>
            <p:nvPr/>
          </p:nvSpPr>
          <p:spPr>
            <a:xfrm>
              <a:off x="4304633" y="1606798"/>
              <a:ext cx="2328247" cy="1029188"/>
            </a:xfrm>
            <a:prstGeom prst="rect">
              <a:avLst/>
            </a:prstGeom>
            <a:noFill/>
            <a:ln w="12700" cap="flat">
              <a:noFill/>
              <a:miter lim="400000"/>
            </a:ln>
            <a:effectLst/>
          </p:spPr>
          <p:txBody>
            <a:bodyPr wrap="square" lIns="45718" tIns="45718" rIns="45718" bIns="45718" numCol="1" anchor="t">
              <a:spAutoFit/>
            </a:bodyPr>
            <a:lstStyle/>
            <a:p>
              <a:pPr marL="0" marR="0" lvl="0" indent="0" algn="l" defTabSz="914400" rtl="0" eaLnBrk="1" fontAlgn="auto" latinLnBrk="0" hangingPunct="0">
                <a:lnSpc>
                  <a:spcPct val="150000"/>
                </a:lnSpc>
                <a:spcBef>
                  <a:spcPts val="0"/>
                </a:spcBef>
                <a:spcAft>
                  <a:spcPts val="0"/>
                </a:spcAft>
                <a:buClrTx/>
                <a:buSzTx/>
                <a:buFontTx/>
                <a:buNone/>
                <a:defRPr b="1">
                  <a:solidFill>
                    <a:srgbClr val="394DA1"/>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pPr>
              <a:r>
                <a:rPr kumimoji="0" sz="1800" b="1" i="0" u="none" strike="noStrike" kern="0" cap="none" spc="0" normalizeH="0" baseline="0" noProof="0" dirty="0" err="1">
                  <a:ln>
                    <a:noFill/>
                  </a:ln>
                  <a:solidFill>
                    <a:srgbClr val="394DA1"/>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第三阶段：评估</a:t>
              </a:r>
              <a:endParaRPr kumimoji="0" sz="1800" b="1" i="0" u="none" strike="noStrike" kern="0" cap="none" spc="0" normalizeH="0" baseline="0" noProof="0" dirty="0">
                <a:ln>
                  <a:noFill/>
                </a:ln>
                <a:solidFill>
                  <a:srgbClr val="394DA1"/>
                </a:solidFill>
                <a:effectLst/>
                <a:uLnTx/>
                <a:uFillTx/>
                <a:latin typeface="微软雅黑" panose="020B0503020204020204" pitchFamily="34" charset="-122"/>
                <a:ea typeface="微软雅黑" panose="020B0503020204020204" pitchFamily="34" charset="-122"/>
                <a:sym typeface="微软雅黑" panose="020B0503020204020204" pitchFamily="34" charset="-122"/>
              </a:endParaRPr>
            </a:p>
            <a:p>
              <a:pPr marL="0" marR="0" lvl="0" indent="0" algn="l" defTabSz="914400" rtl="0" eaLnBrk="1" fontAlgn="auto" latinLnBrk="0" hangingPunct="0">
                <a:lnSpc>
                  <a:spcPct val="150000"/>
                </a:lnSpc>
                <a:spcBef>
                  <a:spcPts val="0"/>
                </a:spcBef>
                <a:spcAft>
                  <a:spcPts val="0"/>
                </a:spcAft>
                <a:buClrTx/>
                <a:buSzTx/>
                <a:buFontTx/>
                <a:buNone/>
                <a:defRPr sz="1200">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pPr>
              <a:r>
                <a:rPr kumimoji="0" sz="1200" b="0" i="0" u="none" strike="noStrike" kern="0" cap="none" spc="0" normalizeH="0" baseline="0" noProof="0" dirty="0" err="1">
                  <a:ln>
                    <a:noFill/>
                  </a:ln>
                  <a:solidFill>
                    <a:srgbClr val="1E1E1E"/>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ABC将咨询报告提交给</a:t>
              </a:r>
              <a:r>
                <a:rPr kumimoji="0" lang="zh-CN" altLang="en-US" sz="1200" b="0" i="0" u="none" strike="noStrike" kern="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合作伙伴，</a:t>
              </a:r>
              <a:r>
                <a:rPr kumimoji="0" sz="1200" b="0" i="0" u="none" strike="noStrike" kern="0" cap="none" spc="0" normalizeH="0" baseline="0" noProof="0" dirty="0" err="1">
                  <a:ln>
                    <a:noFill/>
                  </a:ln>
                  <a:solidFill>
                    <a:srgbClr val="1E1E1E"/>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共同完成项目质量评估</a:t>
              </a:r>
              <a:endParaRPr kumimoji="0" sz="1200" b="0" i="0" u="none" strike="noStrike" kern="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直接连接符 125"/>
            <p:cNvSpPr/>
            <p:nvPr/>
          </p:nvSpPr>
          <p:spPr>
            <a:xfrm>
              <a:off x="15539" y="1923274"/>
              <a:ext cx="2633941" cy="3"/>
            </a:xfrm>
            <a:prstGeom prst="line">
              <a:avLst/>
            </a:prstGeom>
            <a:noFill/>
            <a:ln w="25400" cap="flat">
              <a:solidFill>
                <a:srgbClr val="1E1E1E"/>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pPr marL="0" marR="0" lvl="0" indent="0" algn="l" defTabSz="914400" rtl="0" eaLnBrk="1" fontAlgn="auto" latinLnBrk="0" hangingPunct="0">
                <a:lnSpc>
                  <a:spcPct val="100000"/>
                </a:lnSpc>
                <a:spcBef>
                  <a:spcPts val="0"/>
                </a:spcBef>
                <a:spcAft>
                  <a:spcPts val="0"/>
                </a:spcAft>
                <a:buClrTx/>
                <a:buSzTx/>
                <a:buFontTx/>
                <a:buNone/>
                <a:defRPr/>
              </a:pPr>
              <a:endParaRPr kumimoji="0" sz="1800" b="0" i="0" u="none" strike="noStrike" kern="0" cap="none" spc="0" normalizeH="0" baseline="0" noProof="0">
                <a:ln>
                  <a:noFill/>
                </a:ln>
                <a:solidFill>
                  <a:srgbClr val="1E1E1E"/>
                </a:solidFill>
                <a:effectLst/>
                <a:uLnTx/>
                <a:uFillTx/>
                <a:latin typeface="Helvetica"/>
                <a:cs typeface="Helvetica"/>
                <a:sym typeface="Helvetica"/>
              </a:endParaRPr>
            </a:p>
          </p:txBody>
        </p:sp>
        <p:sp>
          <p:nvSpPr>
            <p:cNvPr id="14" name="直接连接符 126"/>
            <p:cNvSpPr/>
            <p:nvPr/>
          </p:nvSpPr>
          <p:spPr>
            <a:xfrm flipH="1">
              <a:off x="1118248" y="1923274"/>
              <a:ext cx="3" cy="492611"/>
            </a:xfrm>
            <a:prstGeom prst="line">
              <a:avLst/>
            </a:prstGeom>
            <a:noFill/>
            <a:ln w="25400" cap="flat">
              <a:solidFill>
                <a:srgbClr val="1E1E1E"/>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pPr marL="0" marR="0" lvl="0" indent="0" algn="l" defTabSz="914400" rtl="0" eaLnBrk="1" fontAlgn="auto" latinLnBrk="0" hangingPunct="0">
                <a:lnSpc>
                  <a:spcPct val="100000"/>
                </a:lnSpc>
                <a:spcBef>
                  <a:spcPts val="0"/>
                </a:spcBef>
                <a:spcAft>
                  <a:spcPts val="0"/>
                </a:spcAft>
                <a:buClrTx/>
                <a:buSzTx/>
                <a:buFontTx/>
                <a:buNone/>
                <a:defRPr/>
              </a:pPr>
              <a:endParaRPr kumimoji="0" sz="1800" b="0" i="0" u="none" strike="noStrike" kern="0" cap="none" spc="0" normalizeH="0" baseline="0" noProof="0">
                <a:ln>
                  <a:noFill/>
                </a:ln>
                <a:solidFill>
                  <a:srgbClr val="1E1E1E"/>
                </a:solidFill>
                <a:effectLst/>
                <a:uLnTx/>
                <a:uFillTx/>
                <a:latin typeface="Helvetica"/>
                <a:cs typeface="Helvetica"/>
                <a:sym typeface="Helvetica"/>
              </a:endParaRPr>
            </a:p>
          </p:txBody>
        </p:sp>
        <p:sp>
          <p:nvSpPr>
            <p:cNvPr id="15" name="直接连接符 127"/>
            <p:cNvSpPr/>
            <p:nvPr/>
          </p:nvSpPr>
          <p:spPr>
            <a:xfrm>
              <a:off x="2723249" y="1404605"/>
              <a:ext cx="2664725" cy="3"/>
            </a:xfrm>
            <a:prstGeom prst="line">
              <a:avLst/>
            </a:prstGeom>
            <a:noFill/>
            <a:ln w="25400" cap="flat">
              <a:solidFill>
                <a:srgbClr val="1E1E1E"/>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pPr marL="0" marR="0" lvl="0" indent="0" algn="l" defTabSz="914400" rtl="0" eaLnBrk="1" fontAlgn="auto" latinLnBrk="0" hangingPunct="0">
                <a:lnSpc>
                  <a:spcPct val="100000"/>
                </a:lnSpc>
                <a:spcBef>
                  <a:spcPts val="0"/>
                </a:spcBef>
                <a:spcAft>
                  <a:spcPts val="0"/>
                </a:spcAft>
                <a:buClrTx/>
                <a:buSzTx/>
                <a:buFontTx/>
                <a:buNone/>
                <a:defRPr/>
              </a:pPr>
              <a:endParaRPr kumimoji="0" sz="1800" b="0" i="0" u="none" strike="noStrike" kern="0" cap="none" spc="0" normalizeH="0" baseline="0" noProof="0">
                <a:ln>
                  <a:noFill/>
                </a:ln>
                <a:solidFill>
                  <a:srgbClr val="1E1E1E"/>
                </a:solidFill>
                <a:effectLst/>
                <a:uLnTx/>
                <a:uFillTx/>
                <a:latin typeface="Helvetica"/>
                <a:cs typeface="Helvetica"/>
                <a:sym typeface="Helvetica"/>
              </a:endParaRPr>
            </a:p>
          </p:txBody>
        </p:sp>
        <p:sp>
          <p:nvSpPr>
            <p:cNvPr id="16" name="直接连接符 128"/>
            <p:cNvSpPr/>
            <p:nvPr/>
          </p:nvSpPr>
          <p:spPr>
            <a:xfrm>
              <a:off x="3429444" y="1404605"/>
              <a:ext cx="3" cy="604558"/>
            </a:xfrm>
            <a:prstGeom prst="line">
              <a:avLst/>
            </a:prstGeom>
            <a:noFill/>
            <a:ln w="25400" cap="flat">
              <a:solidFill>
                <a:srgbClr val="1E1E1E"/>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pPr marL="0" marR="0" lvl="0" indent="0" algn="l" defTabSz="914400" rtl="0" eaLnBrk="1" fontAlgn="auto" latinLnBrk="0" hangingPunct="0">
                <a:lnSpc>
                  <a:spcPct val="100000"/>
                </a:lnSpc>
                <a:spcBef>
                  <a:spcPts val="0"/>
                </a:spcBef>
                <a:spcAft>
                  <a:spcPts val="0"/>
                </a:spcAft>
                <a:buClrTx/>
                <a:buSzTx/>
                <a:buFontTx/>
                <a:buNone/>
                <a:defRPr/>
              </a:pPr>
              <a:endParaRPr kumimoji="0" sz="1800" b="0" i="0" u="none" strike="noStrike" kern="0" cap="none" spc="0" normalizeH="0" baseline="0" noProof="0">
                <a:ln>
                  <a:noFill/>
                </a:ln>
                <a:solidFill>
                  <a:srgbClr val="1E1E1E"/>
                </a:solidFill>
                <a:effectLst/>
                <a:uLnTx/>
                <a:uFillTx/>
                <a:latin typeface="Helvetica"/>
                <a:cs typeface="Helvetica"/>
                <a:sym typeface="Helvetica"/>
              </a:endParaRPr>
            </a:p>
          </p:txBody>
        </p:sp>
        <p:sp>
          <p:nvSpPr>
            <p:cNvPr id="17" name="直接连接符 129"/>
            <p:cNvSpPr/>
            <p:nvPr/>
          </p:nvSpPr>
          <p:spPr>
            <a:xfrm>
              <a:off x="4377310" y="2738089"/>
              <a:ext cx="1960349" cy="1258"/>
            </a:xfrm>
            <a:prstGeom prst="line">
              <a:avLst/>
            </a:prstGeom>
            <a:noFill/>
            <a:ln w="25400" cap="flat">
              <a:solidFill>
                <a:srgbClr val="1E1E1E"/>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pPr marL="0" marR="0" lvl="0" indent="0" algn="l" defTabSz="914400" rtl="0" eaLnBrk="1" fontAlgn="auto" latinLnBrk="0" hangingPunct="0">
                <a:lnSpc>
                  <a:spcPct val="100000"/>
                </a:lnSpc>
                <a:spcBef>
                  <a:spcPts val="0"/>
                </a:spcBef>
                <a:spcAft>
                  <a:spcPts val="0"/>
                </a:spcAft>
                <a:buClrTx/>
                <a:buSzTx/>
                <a:buFontTx/>
                <a:buNone/>
                <a:defRPr/>
              </a:pPr>
              <a:endParaRPr kumimoji="0" sz="1800" b="0" i="0" u="none" strike="noStrike" kern="0" cap="none" spc="0" normalizeH="0" baseline="0" noProof="0">
                <a:ln>
                  <a:noFill/>
                </a:ln>
                <a:solidFill>
                  <a:srgbClr val="1E1E1E"/>
                </a:solidFill>
                <a:effectLst/>
                <a:uLnTx/>
                <a:uFillTx/>
                <a:latin typeface="Helvetica"/>
                <a:cs typeface="Helvetica"/>
                <a:sym typeface="Helvetica"/>
              </a:endParaRPr>
            </a:p>
          </p:txBody>
        </p:sp>
        <p:sp>
          <p:nvSpPr>
            <p:cNvPr id="18" name="直接连接符 130"/>
            <p:cNvSpPr/>
            <p:nvPr/>
          </p:nvSpPr>
          <p:spPr>
            <a:xfrm>
              <a:off x="5774123" y="2738088"/>
              <a:ext cx="3" cy="446819"/>
            </a:xfrm>
            <a:prstGeom prst="line">
              <a:avLst/>
            </a:prstGeom>
            <a:noFill/>
            <a:ln w="25400" cap="flat">
              <a:solidFill>
                <a:srgbClr val="1E1E1E"/>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pPr marL="0" marR="0" lvl="0" indent="0" algn="l" defTabSz="914400" rtl="0" eaLnBrk="1" fontAlgn="auto" latinLnBrk="0" hangingPunct="0">
                <a:lnSpc>
                  <a:spcPct val="100000"/>
                </a:lnSpc>
                <a:spcBef>
                  <a:spcPts val="0"/>
                </a:spcBef>
                <a:spcAft>
                  <a:spcPts val="0"/>
                </a:spcAft>
                <a:buClrTx/>
                <a:buSzTx/>
                <a:buFontTx/>
                <a:buNone/>
                <a:defRPr/>
              </a:pPr>
              <a:endParaRPr kumimoji="0" sz="1800" b="0" i="0" u="none" strike="noStrike" kern="0" cap="none" spc="0" normalizeH="0" baseline="0" noProof="0">
                <a:ln>
                  <a:noFill/>
                </a:ln>
                <a:solidFill>
                  <a:srgbClr val="1E1E1E"/>
                </a:solidFill>
                <a:effectLst/>
                <a:uLnTx/>
                <a:uFillTx/>
                <a:latin typeface="Helvetica"/>
                <a:cs typeface="Helvetica"/>
                <a:sym typeface="Helvetica"/>
              </a:endParaRPr>
            </a:p>
          </p:txBody>
        </p:sp>
      </p:grpSp>
      <p:grpSp>
        <p:nvGrpSpPr>
          <p:cNvPr id="19" name="Group 71"/>
          <p:cNvGrpSpPr/>
          <p:nvPr/>
        </p:nvGrpSpPr>
        <p:grpSpPr>
          <a:xfrm>
            <a:off x="7113904" y="2566731"/>
            <a:ext cx="4596851" cy="3100907"/>
            <a:chOff x="0" y="-1"/>
            <a:chExt cx="4596849" cy="3100906"/>
          </a:xfrm>
        </p:grpSpPr>
        <p:sp>
          <p:nvSpPr>
            <p:cNvPr id="20" name="Straight Connector 72"/>
            <p:cNvSpPr/>
            <p:nvPr/>
          </p:nvSpPr>
          <p:spPr>
            <a:xfrm>
              <a:off x="0" y="2111840"/>
              <a:ext cx="4596849" cy="57586"/>
            </a:xfrm>
            <a:prstGeom prst="line">
              <a:avLst/>
            </a:prstGeom>
            <a:noFill/>
            <a:ln w="9525" cap="flat">
              <a:solidFill>
                <a:srgbClr val="7F7F7F"/>
              </a:solidFill>
              <a:prstDash val="dash"/>
              <a:round/>
            </a:ln>
            <a:effectLst/>
          </p:spPr>
          <p:txBody>
            <a:bodyPr wrap="square" lIns="45718" tIns="45718" rIns="45718" bIns="45718" numCol="1" anchor="t">
              <a:noAutofit/>
            </a:bodyPr>
            <a:lstStyle/>
            <a:p>
              <a:pPr marL="0" marR="0" lvl="0" indent="0" algn="l" defTabSz="914400" rtl="0" eaLnBrk="1" fontAlgn="auto" latinLnBrk="0" hangingPunct="0">
                <a:lnSpc>
                  <a:spcPct val="100000"/>
                </a:lnSpc>
                <a:spcBef>
                  <a:spcPts val="0"/>
                </a:spcBef>
                <a:spcAft>
                  <a:spcPts val="0"/>
                </a:spcAft>
                <a:buClrTx/>
                <a:buSzTx/>
                <a:buFontTx/>
                <a:buNone/>
                <a:defRPr/>
              </a:pPr>
              <a:endParaRPr kumimoji="0" sz="1800" b="0" i="0" u="none" strike="noStrike" kern="0" cap="none" spc="0" normalizeH="0" baseline="0" noProof="0">
                <a:ln>
                  <a:noFill/>
                </a:ln>
                <a:solidFill>
                  <a:srgbClr val="1E1E1E"/>
                </a:solidFill>
                <a:effectLst/>
                <a:uLnTx/>
                <a:uFillTx/>
                <a:latin typeface="Helvetica"/>
                <a:cs typeface="Helvetica"/>
                <a:sym typeface="Helvetica"/>
              </a:endParaRPr>
            </a:p>
          </p:txBody>
        </p:sp>
        <p:sp>
          <p:nvSpPr>
            <p:cNvPr id="21" name="Straight Connector 73"/>
            <p:cNvSpPr/>
            <p:nvPr/>
          </p:nvSpPr>
          <p:spPr>
            <a:xfrm>
              <a:off x="-1" y="977792"/>
              <a:ext cx="4596849" cy="3"/>
            </a:xfrm>
            <a:prstGeom prst="line">
              <a:avLst/>
            </a:prstGeom>
            <a:noFill/>
            <a:ln w="9525" cap="flat">
              <a:solidFill>
                <a:srgbClr val="7F7F7F"/>
              </a:solidFill>
              <a:prstDash val="dash"/>
              <a:round/>
            </a:ln>
            <a:effectLst/>
          </p:spPr>
          <p:txBody>
            <a:bodyPr wrap="square" lIns="45718" tIns="45718" rIns="45718" bIns="45718" numCol="1" anchor="t">
              <a:noAutofit/>
            </a:bodyPr>
            <a:lstStyle/>
            <a:p>
              <a:pPr marL="0" marR="0" lvl="0" indent="0" algn="l" defTabSz="914400" rtl="0" eaLnBrk="1" fontAlgn="auto" latinLnBrk="0" hangingPunct="0">
                <a:lnSpc>
                  <a:spcPct val="100000"/>
                </a:lnSpc>
                <a:spcBef>
                  <a:spcPts val="0"/>
                </a:spcBef>
                <a:spcAft>
                  <a:spcPts val="0"/>
                </a:spcAft>
                <a:buClrTx/>
                <a:buSzTx/>
                <a:buFontTx/>
                <a:buNone/>
                <a:defRPr/>
              </a:pPr>
              <a:endParaRPr kumimoji="0" sz="1800" b="0" i="0" u="none" strike="noStrike" kern="0" cap="none" spc="0" normalizeH="0" baseline="0" noProof="0">
                <a:ln>
                  <a:noFill/>
                </a:ln>
                <a:solidFill>
                  <a:srgbClr val="1E1E1E"/>
                </a:solidFill>
                <a:effectLst/>
                <a:uLnTx/>
                <a:uFillTx/>
                <a:latin typeface="Helvetica"/>
                <a:cs typeface="Helvetica"/>
                <a:sym typeface="Helvetica"/>
              </a:endParaRPr>
            </a:p>
          </p:txBody>
        </p:sp>
        <p:grpSp>
          <p:nvGrpSpPr>
            <p:cNvPr id="22" name="Rectangle: Rounded Corners 2"/>
            <p:cNvGrpSpPr/>
            <p:nvPr/>
          </p:nvGrpSpPr>
          <p:grpSpPr>
            <a:xfrm>
              <a:off x="297693" y="-2"/>
              <a:ext cx="1106147" cy="760865"/>
              <a:chOff x="0" y="-1"/>
              <a:chExt cx="1106146" cy="760864"/>
            </a:xfrm>
          </p:grpSpPr>
          <p:sp>
            <p:nvSpPr>
              <p:cNvPr id="50" name="圆角矩形"/>
              <p:cNvSpPr/>
              <p:nvPr/>
            </p:nvSpPr>
            <p:spPr>
              <a:xfrm>
                <a:off x="0" y="-2"/>
                <a:ext cx="1106147" cy="760866"/>
              </a:xfrm>
              <a:prstGeom prst="roundRect">
                <a:avLst>
                  <a:gd name="adj" fmla="val 5310"/>
                </a:avLst>
              </a:prstGeom>
              <a:solidFill>
                <a:srgbClr val="3C4193"/>
              </a:solidFill>
              <a:ln w="25400" cap="flat">
                <a:solidFill>
                  <a:srgbClr val="3C4193"/>
                </a:solidFill>
                <a:prstDash val="solid"/>
                <a:round/>
              </a:ln>
              <a:effectLst/>
            </p:spPr>
            <p:txBody>
              <a:bodyPr wrap="square" lIns="45718" tIns="45718" rIns="45718" bIns="45718" numCol="1" anchor="ctr">
                <a:noAutofit/>
              </a:bodyPr>
              <a:lstStyle/>
              <a:p>
                <a:pPr marL="0" marR="0" lvl="0" indent="0" algn="ctr" defTabSz="914400" rtl="0" eaLnBrk="1" fontAlgn="auto" latinLnBrk="0" hangingPunct="0">
                  <a:lnSpc>
                    <a:spcPct val="100000"/>
                  </a:lnSpc>
                  <a:spcBef>
                    <a:spcPts val="0"/>
                  </a:spcBef>
                  <a:spcAft>
                    <a:spcPts val="0"/>
                  </a:spcAft>
                  <a:buClrTx/>
                  <a:buSzTx/>
                  <a:buFontTx/>
                  <a:buNone/>
                  <a:defRPr>
                    <a:solidFill>
                      <a:srgbClr val="FFFFFF"/>
                    </a:solidFill>
                    <a:latin typeface="Segoe UI Light" panose="020B0502040204020203"/>
                    <a:ea typeface="Segoe UI Light" panose="020B0502040204020203"/>
                    <a:cs typeface="Segoe UI Light" panose="020B0502040204020203"/>
                    <a:sym typeface="Segoe UI Light" panose="020B0502040204020203"/>
                  </a:defRPr>
                </a:pPr>
                <a:endParaRPr kumimoji="0" sz="1800" b="0" i="0" u="none" strike="noStrike" kern="0" cap="none" spc="0" normalizeH="0" baseline="0" noProof="0">
                  <a:ln>
                    <a:noFill/>
                  </a:ln>
                  <a:solidFill>
                    <a:srgbClr val="FFFFFF"/>
                  </a:solidFill>
                  <a:effectLst/>
                  <a:uLnTx/>
                  <a:uFillTx/>
                  <a:latin typeface="Segoe UI Light" panose="020B0502040204020203"/>
                  <a:cs typeface="Segoe UI Light" panose="020B0502040204020203"/>
                  <a:sym typeface="Segoe UI Light" panose="020B0502040204020203"/>
                </a:endParaRPr>
              </a:p>
            </p:txBody>
          </p:sp>
          <p:sp>
            <p:nvSpPr>
              <p:cNvPr id="51" name="明确的客户需求与项目范围"/>
              <p:cNvSpPr txBox="1"/>
              <p:nvPr/>
            </p:nvSpPr>
            <p:spPr>
              <a:xfrm>
                <a:off x="70253" y="156909"/>
                <a:ext cx="965640" cy="447037"/>
              </a:xfrm>
              <a:prstGeom prst="rect">
                <a:avLst/>
              </a:prstGeom>
              <a:noFill/>
              <a:ln w="12700" cap="flat">
                <a:noFill/>
                <a:miter lim="400000"/>
              </a:ln>
              <a:effectLst/>
            </p:spPr>
            <p:txBody>
              <a:bodyPr wrap="square" lIns="45718" tIns="45718" rIns="45718" bIns="45718" numCol="1" anchor="ctr">
                <a:spAutoFit/>
              </a:bodyPr>
              <a:lstStyle>
                <a:lvl1pPr algn="ctr">
                  <a:defRPr sz="10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lvl1pPr>
              </a:lstStyle>
              <a:p>
                <a:pPr marL="0" marR="0" lvl="0" indent="0" algn="ctr" defTabSz="914400" rtl="0" eaLnBrk="1" fontAlgn="auto" latinLnBrk="0" hangingPunct="0">
                  <a:lnSpc>
                    <a:spcPct val="100000"/>
                  </a:lnSpc>
                  <a:spcBef>
                    <a:spcPts val="0"/>
                  </a:spcBef>
                  <a:spcAft>
                    <a:spcPts val="0"/>
                  </a:spcAft>
                  <a:buClrTx/>
                  <a:buSzTx/>
                  <a:buFontTx/>
                  <a:buNone/>
                  <a:defRPr/>
                </a:pPr>
                <a:r>
                  <a:rPr kumimoji="0" sz="1000" b="1"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明确的客户需求与项目范围</a:t>
                </a:r>
              </a:p>
            </p:txBody>
          </p:sp>
        </p:grpSp>
        <p:grpSp>
          <p:nvGrpSpPr>
            <p:cNvPr id="23" name="Rectangle: Rounded Corners 4"/>
            <p:cNvGrpSpPr/>
            <p:nvPr/>
          </p:nvGrpSpPr>
          <p:grpSpPr>
            <a:xfrm>
              <a:off x="2622314" y="-2"/>
              <a:ext cx="1106147" cy="760865"/>
              <a:chOff x="0" y="-1"/>
              <a:chExt cx="1106146" cy="760864"/>
            </a:xfrm>
          </p:grpSpPr>
          <p:sp>
            <p:nvSpPr>
              <p:cNvPr id="48" name="圆角矩形"/>
              <p:cNvSpPr/>
              <p:nvPr/>
            </p:nvSpPr>
            <p:spPr>
              <a:xfrm>
                <a:off x="0" y="-2"/>
                <a:ext cx="1106147" cy="760866"/>
              </a:xfrm>
              <a:prstGeom prst="roundRect">
                <a:avLst>
                  <a:gd name="adj" fmla="val 5310"/>
                </a:avLst>
              </a:prstGeom>
              <a:solidFill>
                <a:srgbClr val="3C4193"/>
              </a:solidFill>
              <a:ln w="25400" cap="flat">
                <a:solidFill>
                  <a:srgbClr val="3C4193"/>
                </a:solidFill>
                <a:prstDash val="solid"/>
                <a:round/>
              </a:ln>
              <a:effectLst/>
            </p:spPr>
            <p:txBody>
              <a:bodyPr wrap="square" lIns="45718" tIns="45718" rIns="45718" bIns="45718" numCol="1" anchor="ctr">
                <a:noAutofit/>
              </a:bodyPr>
              <a:lstStyle/>
              <a:p>
                <a:pPr marL="0" marR="0" lvl="0" indent="0" algn="ctr" defTabSz="914400" rtl="0" eaLnBrk="1" fontAlgn="auto" latinLnBrk="0" hangingPunct="0">
                  <a:lnSpc>
                    <a:spcPct val="100000"/>
                  </a:lnSpc>
                  <a:spcBef>
                    <a:spcPts val="0"/>
                  </a:spcBef>
                  <a:spcAft>
                    <a:spcPts val="0"/>
                  </a:spcAft>
                  <a:buClrTx/>
                  <a:buSzTx/>
                  <a:buFontTx/>
                  <a:buNone/>
                  <a:defRPr>
                    <a:solidFill>
                      <a:srgbClr val="FFFFFF"/>
                    </a:solidFill>
                    <a:latin typeface="Segoe UI Light" panose="020B0502040204020203"/>
                    <a:ea typeface="Segoe UI Light" panose="020B0502040204020203"/>
                    <a:cs typeface="Segoe UI Light" panose="020B0502040204020203"/>
                    <a:sym typeface="Segoe UI Light" panose="020B0502040204020203"/>
                  </a:defRPr>
                </a:pPr>
                <a:endParaRPr kumimoji="0" sz="1800" b="0" i="0" u="none" strike="noStrike" kern="0" cap="none" spc="0" normalizeH="0" baseline="0" noProof="0">
                  <a:ln>
                    <a:noFill/>
                  </a:ln>
                  <a:solidFill>
                    <a:srgbClr val="FFFFFF"/>
                  </a:solidFill>
                  <a:effectLst/>
                  <a:uLnTx/>
                  <a:uFillTx/>
                  <a:latin typeface="Segoe UI Light" panose="020B0502040204020203"/>
                  <a:cs typeface="Segoe UI Light" panose="020B0502040204020203"/>
                  <a:sym typeface="Segoe UI Light" panose="020B0502040204020203"/>
                </a:endParaRPr>
              </a:p>
            </p:txBody>
          </p:sp>
          <p:sp>
            <p:nvSpPr>
              <p:cNvPr id="49" name="充分的知识与专业资源支持"/>
              <p:cNvSpPr txBox="1"/>
              <p:nvPr/>
            </p:nvSpPr>
            <p:spPr>
              <a:xfrm>
                <a:off x="70253" y="156909"/>
                <a:ext cx="965640" cy="447037"/>
              </a:xfrm>
              <a:prstGeom prst="rect">
                <a:avLst/>
              </a:prstGeom>
              <a:noFill/>
              <a:ln w="12700" cap="flat">
                <a:noFill/>
                <a:miter lim="400000"/>
              </a:ln>
              <a:effectLst/>
            </p:spPr>
            <p:txBody>
              <a:bodyPr wrap="square" lIns="45718" tIns="45718" rIns="45718" bIns="45718" numCol="1" anchor="ctr">
                <a:spAutoFit/>
              </a:bodyPr>
              <a:lstStyle>
                <a:lvl1pPr algn="ctr">
                  <a:defRPr sz="10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lvl1pPr>
              </a:lstStyle>
              <a:p>
                <a:pPr marL="0" marR="0" lvl="0" indent="0" algn="ctr" defTabSz="914400" rtl="0" eaLnBrk="1" fontAlgn="auto" latinLnBrk="0" hangingPunct="0">
                  <a:lnSpc>
                    <a:spcPct val="100000"/>
                  </a:lnSpc>
                  <a:spcBef>
                    <a:spcPts val="0"/>
                  </a:spcBef>
                  <a:spcAft>
                    <a:spcPts val="0"/>
                  </a:spcAft>
                  <a:buClrTx/>
                  <a:buSzTx/>
                  <a:buFontTx/>
                  <a:buNone/>
                  <a:defRPr/>
                </a:pPr>
                <a:r>
                  <a:rPr kumimoji="0" sz="1000" b="1"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充分的知识与专业资源支持</a:t>
                </a:r>
              </a:p>
            </p:txBody>
          </p:sp>
        </p:grpSp>
        <p:grpSp>
          <p:nvGrpSpPr>
            <p:cNvPr id="24" name="Rectangle: Rounded Corners 5"/>
            <p:cNvGrpSpPr/>
            <p:nvPr/>
          </p:nvGrpSpPr>
          <p:grpSpPr>
            <a:xfrm>
              <a:off x="2036248" y="1161055"/>
              <a:ext cx="1106147" cy="760864"/>
              <a:chOff x="0" y="0"/>
              <a:chExt cx="1106146" cy="760863"/>
            </a:xfrm>
          </p:grpSpPr>
          <p:sp>
            <p:nvSpPr>
              <p:cNvPr id="46" name="圆角矩形"/>
              <p:cNvSpPr/>
              <p:nvPr/>
            </p:nvSpPr>
            <p:spPr>
              <a:xfrm>
                <a:off x="0" y="-1"/>
                <a:ext cx="1106147" cy="760864"/>
              </a:xfrm>
              <a:prstGeom prst="roundRect">
                <a:avLst>
                  <a:gd name="adj" fmla="val 5310"/>
                </a:avLst>
              </a:prstGeom>
              <a:solidFill>
                <a:srgbClr val="8FC0F3"/>
              </a:solidFill>
              <a:ln w="25400" cap="flat">
                <a:solidFill>
                  <a:srgbClr val="8FC0F3"/>
                </a:solidFill>
                <a:prstDash val="solid"/>
                <a:round/>
              </a:ln>
              <a:effectLst/>
            </p:spPr>
            <p:txBody>
              <a:bodyPr wrap="square" lIns="45718" tIns="45718" rIns="45718" bIns="45718" numCol="1" anchor="ctr">
                <a:noAutofit/>
              </a:bodyPr>
              <a:lstStyle/>
              <a:p>
                <a:pPr marL="0" marR="0" lvl="0" indent="0" algn="ctr" defTabSz="914400" rtl="0" eaLnBrk="1" fontAlgn="auto" latinLnBrk="0" hangingPunct="0">
                  <a:lnSpc>
                    <a:spcPct val="100000"/>
                  </a:lnSpc>
                  <a:spcBef>
                    <a:spcPts val="0"/>
                  </a:spcBef>
                  <a:spcAft>
                    <a:spcPts val="0"/>
                  </a:spcAft>
                  <a:buClrTx/>
                  <a:buSzTx/>
                  <a:buFontTx/>
                  <a:buNone/>
                  <a:defRPr>
                    <a:solidFill>
                      <a:srgbClr val="FFFFFF"/>
                    </a:solidFill>
                    <a:latin typeface="Segoe UI Light" panose="020B0502040204020203"/>
                    <a:ea typeface="Segoe UI Light" panose="020B0502040204020203"/>
                    <a:cs typeface="Segoe UI Light" panose="020B0502040204020203"/>
                    <a:sym typeface="Segoe UI Light" panose="020B0502040204020203"/>
                  </a:defRPr>
                </a:pPr>
                <a:endParaRPr kumimoji="0" sz="1800" b="0" i="0" u="none" strike="noStrike" kern="0" cap="none" spc="0" normalizeH="0" baseline="0" noProof="0">
                  <a:ln>
                    <a:noFill/>
                  </a:ln>
                  <a:solidFill>
                    <a:srgbClr val="FFFFFF"/>
                  </a:solidFill>
                  <a:effectLst/>
                  <a:uLnTx/>
                  <a:uFillTx/>
                  <a:latin typeface="Segoe UI Light" panose="020B0502040204020203"/>
                  <a:cs typeface="Segoe UI Light" panose="020B0502040204020203"/>
                  <a:sym typeface="Segoe UI Light" panose="020B0502040204020203"/>
                </a:endParaRPr>
              </a:p>
            </p:txBody>
          </p:sp>
          <p:sp>
            <p:nvSpPr>
              <p:cNvPr id="47" name="按计划高效执行与推进"/>
              <p:cNvSpPr txBox="1"/>
              <p:nvPr/>
            </p:nvSpPr>
            <p:spPr>
              <a:xfrm>
                <a:off x="70253" y="156909"/>
                <a:ext cx="965640" cy="447037"/>
              </a:xfrm>
              <a:prstGeom prst="rect">
                <a:avLst/>
              </a:prstGeom>
              <a:noFill/>
              <a:ln w="12700" cap="flat">
                <a:noFill/>
                <a:miter lim="400000"/>
              </a:ln>
              <a:effectLst/>
            </p:spPr>
            <p:txBody>
              <a:bodyPr wrap="square" lIns="45718" tIns="45718" rIns="45718" bIns="45718" numCol="1" anchor="ctr">
                <a:spAutoFit/>
              </a:bodyPr>
              <a:lstStyle>
                <a:lvl1pPr algn="ctr">
                  <a:defRPr sz="10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lvl1pPr>
              </a:lstStyle>
              <a:p>
                <a:pPr marL="0" marR="0" lvl="0" indent="0" algn="ctr" defTabSz="914400" rtl="0" eaLnBrk="1" fontAlgn="auto" latinLnBrk="0" hangingPunct="0">
                  <a:lnSpc>
                    <a:spcPct val="100000"/>
                  </a:lnSpc>
                  <a:spcBef>
                    <a:spcPts val="0"/>
                  </a:spcBef>
                  <a:spcAft>
                    <a:spcPts val="0"/>
                  </a:spcAft>
                  <a:buClrTx/>
                  <a:buSzTx/>
                  <a:buFontTx/>
                  <a:buNone/>
                  <a:defRPr/>
                </a:pPr>
                <a:r>
                  <a:rPr kumimoji="0" sz="1000" b="1"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按计划高效执行与推进</a:t>
                </a:r>
              </a:p>
            </p:txBody>
          </p:sp>
        </p:grpSp>
        <p:grpSp>
          <p:nvGrpSpPr>
            <p:cNvPr id="25" name="Rectangle: Rounded Corners 6"/>
            <p:cNvGrpSpPr/>
            <p:nvPr/>
          </p:nvGrpSpPr>
          <p:grpSpPr>
            <a:xfrm>
              <a:off x="1458580" y="-2"/>
              <a:ext cx="1106148" cy="760865"/>
              <a:chOff x="0" y="-1"/>
              <a:chExt cx="1106146" cy="760864"/>
            </a:xfrm>
          </p:grpSpPr>
          <p:sp>
            <p:nvSpPr>
              <p:cNvPr id="44" name="圆角矩形"/>
              <p:cNvSpPr/>
              <p:nvPr/>
            </p:nvSpPr>
            <p:spPr>
              <a:xfrm>
                <a:off x="0" y="-2"/>
                <a:ext cx="1106147" cy="760866"/>
              </a:xfrm>
              <a:prstGeom prst="roundRect">
                <a:avLst>
                  <a:gd name="adj" fmla="val 5310"/>
                </a:avLst>
              </a:prstGeom>
              <a:solidFill>
                <a:srgbClr val="3C4193"/>
              </a:solidFill>
              <a:ln w="25400" cap="flat">
                <a:solidFill>
                  <a:srgbClr val="3C4193"/>
                </a:solidFill>
                <a:prstDash val="solid"/>
                <a:round/>
              </a:ln>
              <a:effectLst/>
            </p:spPr>
            <p:txBody>
              <a:bodyPr wrap="square" lIns="45718" tIns="45718" rIns="45718" bIns="45718" numCol="1" anchor="ctr">
                <a:noAutofit/>
              </a:bodyPr>
              <a:lstStyle/>
              <a:p>
                <a:pPr marL="0" marR="0" lvl="0" indent="0" algn="ctr" defTabSz="914400" rtl="0" eaLnBrk="1" fontAlgn="auto" latinLnBrk="0" hangingPunct="0">
                  <a:lnSpc>
                    <a:spcPct val="100000"/>
                  </a:lnSpc>
                  <a:spcBef>
                    <a:spcPts val="0"/>
                  </a:spcBef>
                  <a:spcAft>
                    <a:spcPts val="0"/>
                  </a:spcAft>
                  <a:buClrTx/>
                  <a:buSzTx/>
                  <a:buFontTx/>
                  <a:buNone/>
                  <a:defRPr>
                    <a:solidFill>
                      <a:srgbClr val="FFFFFF"/>
                    </a:solidFill>
                    <a:latin typeface="Segoe UI Light" panose="020B0502040204020203"/>
                    <a:ea typeface="Segoe UI Light" panose="020B0502040204020203"/>
                    <a:cs typeface="Segoe UI Light" panose="020B0502040204020203"/>
                    <a:sym typeface="Segoe UI Light" panose="020B0502040204020203"/>
                  </a:defRPr>
                </a:pPr>
                <a:endParaRPr kumimoji="0" sz="1800" b="0" i="0" u="none" strike="noStrike" kern="0" cap="none" spc="0" normalizeH="0" baseline="0" noProof="0">
                  <a:ln>
                    <a:noFill/>
                  </a:ln>
                  <a:solidFill>
                    <a:srgbClr val="FFFFFF"/>
                  </a:solidFill>
                  <a:effectLst/>
                  <a:uLnTx/>
                  <a:uFillTx/>
                  <a:latin typeface="Segoe UI Light" panose="020B0502040204020203"/>
                  <a:cs typeface="Segoe UI Light" panose="020B0502040204020203"/>
                  <a:sym typeface="Segoe UI Light" panose="020B0502040204020203"/>
                </a:endParaRPr>
              </a:p>
            </p:txBody>
          </p:sp>
          <p:sp>
            <p:nvSpPr>
              <p:cNvPr id="45" name="有专业性和凝聚力的项目团队"/>
              <p:cNvSpPr txBox="1"/>
              <p:nvPr/>
            </p:nvSpPr>
            <p:spPr>
              <a:xfrm>
                <a:off x="70253" y="68009"/>
                <a:ext cx="965640" cy="624837"/>
              </a:xfrm>
              <a:prstGeom prst="rect">
                <a:avLst/>
              </a:prstGeom>
              <a:noFill/>
              <a:ln w="12700" cap="flat">
                <a:noFill/>
                <a:miter lim="400000"/>
              </a:ln>
              <a:effectLst/>
            </p:spPr>
            <p:txBody>
              <a:bodyPr wrap="square" lIns="45718" tIns="45718" rIns="45718" bIns="45718" numCol="1" anchor="ctr">
                <a:spAutoFit/>
              </a:bodyPr>
              <a:lstStyle>
                <a:lvl1pPr algn="ctr">
                  <a:defRPr sz="10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lvl1pPr>
              </a:lstStyle>
              <a:p>
                <a:pPr marL="0" marR="0" lvl="0" indent="0" algn="ctr" defTabSz="914400" rtl="0" eaLnBrk="1" fontAlgn="auto" latinLnBrk="0" hangingPunct="0">
                  <a:lnSpc>
                    <a:spcPct val="100000"/>
                  </a:lnSpc>
                  <a:spcBef>
                    <a:spcPts val="0"/>
                  </a:spcBef>
                  <a:spcAft>
                    <a:spcPts val="0"/>
                  </a:spcAft>
                  <a:buClrTx/>
                  <a:buSzTx/>
                  <a:buFontTx/>
                  <a:buNone/>
                  <a:defRPr/>
                </a:pPr>
                <a:r>
                  <a:rPr kumimoji="0" sz="1000" b="1" i="0" u="none" strike="noStrike" kern="0" cap="none" spc="0" normalizeH="0" baseline="0" noProof="0" dirty="0" err="1">
                    <a:ln>
                      <a:noFill/>
                    </a:ln>
                    <a:solidFill>
                      <a:srgbClr val="FFFFFF"/>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有专业性和凝聚力的项目团队</a:t>
                </a:r>
                <a:endParaRPr kumimoji="0" sz="10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6" name="Rectangle: Rounded Corners 7"/>
            <p:cNvGrpSpPr/>
            <p:nvPr/>
          </p:nvGrpSpPr>
          <p:grpSpPr>
            <a:xfrm>
              <a:off x="877884" y="1158792"/>
              <a:ext cx="1106147" cy="760864"/>
              <a:chOff x="0" y="0"/>
              <a:chExt cx="1106146" cy="760863"/>
            </a:xfrm>
          </p:grpSpPr>
          <p:sp>
            <p:nvSpPr>
              <p:cNvPr id="42" name="圆角矩形"/>
              <p:cNvSpPr/>
              <p:nvPr/>
            </p:nvSpPr>
            <p:spPr>
              <a:xfrm>
                <a:off x="0" y="0"/>
                <a:ext cx="1106147" cy="760864"/>
              </a:xfrm>
              <a:prstGeom prst="roundRect">
                <a:avLst>
                  <a:gd name="adj" fmla="val 5310"/>
                </a:avLst>
              </a:prstGeom>
              <a:solidFill>
                <a:srgbClr val="8FC0F3"/>
              </a:solidFill>
              <a:ln w="25400" cap="flat">
                <a:solidFill>
                  <a:srgbClr val="8FC0F3"/>
                </a:solidFill>
                <a:prstDash val="solid"/>
                <a:round/>
              </a:ln>
              <a:effectLst/>
            </p:spPr>
            <p:txBody>
              <a:bodyPr wrap="square" lIns="45718" tIns="45718" rIns="45718" bIns="45718" numCol="1" anchor="ctr">
                <a:noAutofit/>
              </a:bodyPr>
              <a:lstStyle/>
              <a:p>
                <a:pPr marL="0" marR="0" lvl="0" indent="0" algn="ctr" defTabSz="914400" rtl="0" eaLnBrk="1" fontAlgn="auto" latinLnBrk="0" hangingPunct="0">
                  <a:lnSpc>
                    <a:spcPct val="100000"/>
                  </a:lnSpc>
                  <a:spcBef>
                    <a:spcPts val="0"/>
                  </a:spcBef>
                  <a:spcAft>
                    <a:spcPts val="0"/>
                  </a:spcAft>
                  <a:buClrTx/>
                  <a:buSzTx/>
                  <a:buFontTx/>
                  <a:buNone/>
                  <a:defRPr>
                    <a:solidFill>
                      <a:srgbClr val="FFFFFF"/>
                    </a:solidFill>
                    <a:latin typeface="Segoe UI Light" panose="020B0502040204020203"/>
                    <a:ea typeface="Segoe UI Light" panose="020B0502040204020203"/>
                    <a:cs typeface="Segoe UI Light" panose="020B0502040204020203"/>
                    <a:sym typeface="Segoe UI Light" panose="020B0502040204020203"/>
                  </a:defRPr>
                </a:pPr>
                <a:endParaRPr kumimoji="0" sz="1800" b="0" i="0" u="none" strike="noStrike" kern="0" cap="none" spc="0" normalizeH="0" baseline="0" noProof="0">
                  <a:ln>
                    <a:noFill/>
                  </a:ln>
                  <a:solidFill>
                    <a:srgbClr val="FFFFFF"/>
                  </a:solidFill>
                  <a:effectLst/>
                  <a:uLnTx/>
                  <a:uFillTx/>
                  <a:latin typeface="Segoe UI Light" panose="020B0502040204020203"/>
                  <a:cs typeface="Segoe UI Light" panose="020B0502040204020203"/>
                  <a:sym typeface="Segoe UI Light" panose="020B0502040204020203"/>
                </a:endParaRPr>
              </a:p>
            </p:txBody>
          </p:sp>
          <p:sp>
            <p:nvSpPr>
              <p:cNvPr id="43" name="与客户互信沟通并紧密互动"/>
              <p:cNvSpPr txBox="1"/>
              <p:nvPr/>
            </p:nvSpPr>
            <p:spPr>
              <a:xfrm>
                <a:off x="70253" y="156909"/>
                <a:ext cx="965640" cy="447037"/>
              </a:xfrm>
              <a:prstGeom prst="rect">
                <a:avLst/>
              </a:prstGeom>
              <a:noFill/>
              <a:ln w="12700" cap="flat">
                <a:noFill/>
                <a:miter lim="400000"/>
              </a:ln>
              <a:effectLst/>
            </p:spPr>
            <p:txBody>
              <a:bodyPr wrap="square" lIns="45718" tIns="45718" rIns="45718" bIns="45718" numCol="1" anchor="ctr">
                <a:spAutoFit/>
              </a:bodyPr>
              <a:lstStyle>
                <a:lvl1pPr algn="ctr">
                  <a:defRPr sz="10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lvl1pPr>
              </a:lstStyle>
              <a:p>
                <a:pPr marL="0" marR="0" lvl="0" indent="0" algn="ctr" defTabSz="914400" rtl="0" eaLnBrk="1" fontAlgn="auto" latinLnBrk="0" hangingPunct="0">
                  <a:lnSpc>
                    <a:spcPct val="100000"/>
                  </a:lnSpc>
                  <a:spcBef>
                    <a:spcPts val="0"/>
                  </a:spcBef>
                  <a:spcAft>
                    <a:spcPts val="0"/>
                  </a:spcAft>
                  <a:buClrTx/>
                  <a:buSzTx/>
                  <a:buFontTx/>
                  <a:buNone/>
                  <a:defRPr/>
                </a:pPr>
                <a:r>
                  <a:rPr kumimoji="0" sz="1000" b="1"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与客户互信沟通并紧密互动</a:t>
                </a:r>
              </a:p>
            </p:txBody>
          </p:sp>
        </p:grpSp>
        <p:grpSp>
          <p:nvGrpSpPr>
            <p:cNvPr id="27" name="Rectangle: Rounded Corners 8"/>
            <p:cNvGrpSpPr/>
            <p:nvPr/>
          </p:nvGrpSpPr>
          <p:grpSpPr>
            <a:xfrm>
              <a:off x="1461872" y="2340039"/>
              <a:ext cx="1106148" cy="760865"/>
              <a:chOff x="0" y="0"/>
              <a:chExt cx="1106146" cy="760864"/>
            </a:xfrm>
          </p:grpSpPr>
          <p:sp>
            <p:nvSpPr>
              <p:cNvPr id="40" name="圆角矩形"/>
              <p:cNvSpPr/>
              <p:nvPr/>
            </p:nvSpPr>
            <p:spPr>
              <a:xfrm>
                <a:off x="0" y="0"/>
                <a:ext cx="1106147" cy="760865"/>
              </a:xfrm>
              <a:prstGeom prst="roundRect">
                <a:avLst>
                  <a:gd name="adj" fmla="val 5310"/>
                </a:avLst>
              </a:prstGeom>
              <a:solidFill>
                <a:schemeClr val="accent3"/>
              </a:solidFill>
              <a:ln w="25400" cap="flat">
                <a:solidFill>
                  <a:schemeClr val="accent3"/>
                </a:solidFill>
                <a:prstDash val="solid"/>
                <a:round/>
              </a:ln>
              <a:effectLst/>
            </p:spPr>
            <p:txBody>
              <a:bodyPr wrap="square" lIns="45718" tIns="45718" rIns="45718" bIns="45718" numCol="1" anchor="ctr">
                <a:noAutofit/>
              </a:bodyPr>
              <a:lstStyle/>
              <a:p>
                <a:pPr marL="0" marR="0" lvl="0" indent="0" algn="ctr" defTabSz="914400" rtl="0" eaLnBrk="1" fontAlgn="auto" latinLnBrk="0" hangingPunct="0">
                  <a:lnSpc>
                    <a:spcPct val="100000"/>
                  </a:lnSpc>
                  <a:spcBef>
                    <a:spcPts val="0"/>
                  </a:spcBef>
                  <a:spcAft>
                    <a:spcPts val="0"/>
                  </a:spcAft>
                  <a:buClrTx/>
                  <a:buSzTx/>
                  <a:buFontTx/>
                  <a:buNone/>
                  <a:defRPr>
                    <a:solidFill>
                      <a:srgbClr val="FFFFFF"/>
                    </a:solidFill>
                    <a:latin typeface="Segoe UI Light" panose="020B0502040204020203"/>
                    <a:ea typeface="Segoe UI Light" panose="020B0502040204020203"/>
                    <a:cs typeface="Segoe UI Light" panose="020B0502040204020203"/>
                    <a:sym typeface="Segoe UI Light" panose="020B0502040204020203"/>
                  </a:defRPr>
                </a:pPr>
                <a:endParaRPr kumimoji="0" sz="1800" b="0" i="0" u="none" strike="noStrike" kern="0" cap="none" spc="0" normalizeH="0" baseline="0" noProof="0">
                  <a:ln>
                    <a:noFill/>
                  </a:ln>
                  <a:solidFill>
                    <a:srgbClr val="FFFFFF"/>
                  </a:solidFill>
                  <a:effectLst/>
                  <a:uLnTx/>
                  <a:uFillTx/>
                  <a:latin typeface="Segoe UI Light" panose="020B0502040204020203"/>
                  <a:cs typeface="Segoe UI Light" panose="020B0502040204020203"/>
                  <a:sym typeface="Segoe UI Light" panose="020B0502040204020203"/>
                </a:endParaRPr>
              </a:p>
            </p:txBody>
          </p:sp>
          <p:sp>
            <p:nvSpPr>
              <p:cNvPr id="41" name="有洞见并可落地的交付物"/>
              <p:cNvSpPr txBox="1"/>
              <p:nvPr/>
            </p:nvSpPr>
            <p:spPr>
              <a:xfrm>
                <a:off x="70253" y="156909"/>
                <a:ext cx="965640" cy="447037"/>
              </a:xfrm>
              <a:prstGeom prst="rect">
                <a:avLst/>
              </a:prstGeom>
              <a:noFill/>
              <a:ln w="12700" cap="flat">
                <a:noFill/>
                <a:miter lim="400000"/>
              </a:ln>
              <a:effectLst/>
            </p:spPr>
            <p:txBody>
              <a:bodyPr wrap="square" lIns="45718" tIns="45718" rIns="45718" bIns="45718" numCol="1" anchor="ctr">
                <a:spAutoFit/>
              </a:bodyPr>
              <a:lstStyle>
                <a:lvl1pPr algn="ctr">
                  <a:defRPr sz="10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lvl1pPr>
              </a:lstStyle>
              <a:p>
                <a:pPr marL="0" marR="0" lvl="0" indent="0" algn="ctr" defTabSz="914400" rtl="0" eaLnBrk="1" fontAlgn="auto" latinLnBrk="0" hangingPunct="0">
                  <a:lnSpc>
                    <a:spcPct val="100000"/>
                  </a:lnSpc>
                  <a:spcBef>
                    <a:spcPts val="0"/>
                  </a:spcBef>
                  <a:spcAft>
                    <a:spcPts val="0"/>
                  </a:spcAft>
                  <a:buClrTx/>
                  <a:buSzTx/>
                  <a:buFontTx/>
                  <a:buNone/>
                  <a:defRPr/>
                </a:pPr>
                <a:r>
                  <a:rPr kumimoji="0" sz="1000" b="1"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有洞见并可落地的交付物</a:t>
                </a:r>
              </a:p>
            </p:txBody>
          </p:sp>
        </p:grpSp>
        <p:sp>
          <p:nvSpPr>
            <p:cNvPr id="28" name="Isosceles Triangle 80"/>
            <p:cNvSpPr/>
            <p:nvPr/>
          </p:nvSpPr>
          <p:spPr>
            <a:xfrm rot="10800000">
              <a:off x="917021" y="879714"/>
              <a:ext cx="1027136" cy="196159"/>
            </a:xfrm>
            <a:prstGeom prst="triangle">
              <a:avLst/>
            </a:prstGeom>
            <a:solidFill>
              <a:srgbClr val="C1C1C1"/>
            </a:solidFill>
            <a:ln w="25400" cap="flat">
              <a:solidFill>
                <a:srgbClr val="C1C1C1"/>
              </a:solidFill>
              <a:prstDash val="solid"/>
              <a:round/>
            </a:ln>
            <a:effectLst/>
          </p:spPr>
          <p:txBody>
            <a:bodyPr wrap="square" lIns="45718" tIns="45718" rIns="45718" bIns="45718" numCol="1" anchor="ctr">
              <a:noAutofit/>
            </a:bodyPr>
            <a:lstStyle/>
            <a:p>
              <a:pPr marL="0" marR="0" lvl="0" indent="0" algn="ctr" defTabSz="914400" rtl="0" eaLnBrk="1" fontAlgn="auto" latinLnBrk="0" hangingPunct="0">
                <a:lnSpc>
                  <a:spcPct val="100000"/>
                </a:lnSpc>
                <a:spcBef>
                  <a:spcPts val="0"/>
                </a:spcBef>
                <a:spcAft>
                  <a:spcPts val="0"/>
                </a:spcAft>
                <a:buClrTx/>
                <a:buSzTx/>
                <a:buFontTx/>
                <a:buNone/>
                <a:defRPr sz="1000">
                  <a:solidFill>
                    <a:srgbClr val="FFFFFF"/>
                  </a:solidFill>
                  <a:latin typeface="Segoe UI Light" panose="020B0502040204020203"/>
                  <a:ea typeface="Segoe UI Light" panose="020B0502040204020203"/>
                  <a:cs typeface="Segoe UI Light" panose="020B0502040204020203"/>
                  <a:sym typeface="Segoe UI Light" panose="020B0502040204020203"/>
                </a:defRPr>
              </a:pPr>
              <a:endParaRPr kumimoji="0" sz="1000" b="0" i="0" u="none" strike="noStrike" kern="0" cap="none" spc="0" normalizeH="0" baseline="0" noProof="0">
                <a:ln>
                  <a:noFill/>
                </a:ln>
                <a:solidFill>
                  <a:srgbClr val="FFFFFF"/>
                </a:solidFill>
                <a:effectLst/>
                <a:uLnTx/>
                <a:uFillTx/>
                <a:latin typeface="Segoe UI Light" panose="020B0502040204020203"/>
                <a:cs typeface="Segoe UI Light" panose="020B0502040204020203"/>
                <a:sym typeface="Segoe UI Light" panose="020B0502040204020203"/>
              </a:endParaRPr>
            </a:p>
          </p:txBody>
        </p:sp>
        <p:sp>
          <p:nvSpPr>
            <p:cNvPr id="29" name="Isosceles Triangle 81"/>
            <p:cNvSpPr/>
            <p:nvPr/>
          </p:nvSpPr>
          <p:spPr>
            <a:xfrm rot="10800000">
              <a:off x="2082814" y="879714"/>
              <a:ext cx="1027137" cy="196159"/>
            </a:xfrm>
            <a:prstGeom prst="triangle">
              <a:avLst/>
            </a:prstGeom>
            <a:solidFill>
              <a:srgbClr val="C1C1C1"/>
            </a:solidFill>
            <a:ln w="25400" cap="flat">
              <a:solidFill>
                <a:srgbClr val="C1C1C1"/>
              </a:solidFill>
              <a:prstDash val="solid"/>
              <a:round/>
            </a:ln>
            <a:effectLst/>
          </p:spPr>
          <p:txBody>
            <a:bodyPr wrap="square" lIns="45718" tIns="45718" rIns="45718" bIns="45718" numCol="1" anchor="ctr">
              <a:noAutofit/>
            </a:bodyPr>
            <a:lstStyle/>
            <a:p>
              <a:pPr marL="0" marR="0" lvl="0" indent="0" algn="ctr" defTabSz="914400" rtl="0" eaLnBrk="1" fontAlgn="auto" latinLnBrk="0" hangingPunct="0">
                <a:lnSpc>
                  <a:spcPct val="100000"/>
                </a:lnSpc>
                <a:spcBef>
                  <a:spcPts val="0"/>
                </a:spcBef>
                <a:spcAft>
                  <a:spcPts val="0"/>
                </a:spcAft>
                <a:buClrTx/>
                <a:buSzTx/>
                <a:buFontTx/>
                <a:buNone/>
                <a:defRPr sz="1000">
                  <a:solidFill>
                    <a:srgbClr val="FFFFFF"/>
                  </a:solidFill>
                  <a:latin typeface="Segoe UI Light" panose="020B0502040204020203"/>
                  <a:ea typeface="Segoe UI Light" panose="020B0502040204020203"/>
                  <a:cs typeface="Segoe UI Light" panose="020B0502040204020203"/>
                  <a:sym typeface="Segoe UI Light" panose="020B0502040204020203"/>
                </a:defRPr>
              </a:pPr>
              <a:endParaRPr kumimoji="0" sz="1000" b="0" i="0" u="none" strike="noStrike" kern="0" cap="none" spc="0" normalizeH="0" baseline="0" noProof="0">
                <a:ln>
                  <a:noFill/>
                </a:ln>
                <a:solidFill>
                  <a:srgbClr val="FFFFFF"/>
                </a:solidFill>
                <a:effectLst/>
                <a:uLnTx/>
                <a:uFillTx/>
                <a:latin typeface="Segoe UI Light" panose="020B0502040204020203"/>
                <a:cs typeface="Segoe UI Light" panose="020B0502040204020203"/>
                <a:sym typeface="Segoe UI Light" panose="020B0502040204020203"/>
              </a:endParaRPr>
            </a:p>
          </p:txBody>
        </p:sp>
        <p:sp>
          <p:nvSpPr>
            <p:cNvPr id="30" name="Isosceles Triangle 82"/>
            <p:cNvSpPr/>
            <p:nvPr/>
          </p:nvSpPr>
          <p:spPr>
            <a:xfrm rot="10800000">
              <a:off x="1501377" y="2042554"/>
              <a:ext cx="1027136" cy="196159"/>
            </a:xfrm>
            <a:prstGeom prst="triangle">
              <a:avLst/>
            </a:prstGeom>
            <a:solidFill>
              <a:srgbClr val="C1C1C1"/>
            </a:solidFill>
            <a:ln w="25400" cap="flat">
              <a:solidFill>
                <a:srgbClr val="C1C1C1"/>
              </a:solidFill>
              <a:prstDash val="solid"/>
              <a:round/>
            </a:ln>
            <a:effectLst/>
          </p:spPr>
          <p:txBody>
            <a:bodyPr wrap="square" lIns="45718" tIns="45718" rIns="45718" bIns="45718" numCol="1" anchor="ctr">
              <a:noAutofit/>
            </a:bodyPr>
            <a:lstStyle/>
            <a:p>
              <a:pPr marL="0" marR="0" lvl="0" indent="0" algn="ctr" defTabSz="914400" rtl="0" eaLnBrk="1" fontAlgn="auto" latinLnBrk="0" hangingPunct="0">
                <a:lnSpc>
                  <a:spcPct val="100000"/>
                </a:lnSpc>
                <a:spcBef>
                  <a:spcPts val="0"/>
                </a:spcBef>
                <a:spcAft>
                  <a:spcPts val="0"/>
                </a:spcAft>
                <a:buClrTx/>
                <a:buSzTx/>
                <a:buFontTx/>
                <a:buNone/>
                <a:defRPr sz="1000">
                  <a:solidFill>
                    <a:srgbClr val="FFFFFF"/>
                  </a:solidFill>
                  <a:latin typeface="Segoe UI Light" panose="020B0502040204020203"/>
                  <a:ea typeface="Segoe UI Light" panose="020B0502040204020203"/>
                  <a:cs typeface="Segoe UI Light" panose="020B0502040204020203"/>
                  <a:sym typeface="Segoe UI Light" panose="020B0502040204020203"/>
                </a:defRPr>
              </a:pPr>
              <a:endParaRPr kumimoji="0" sz="1000" b="0" i="0" u="none" strike="noStrike" kern="0" cap="none" spc="0" normalizeH="0" baseline="0" noProof="0">
                <a:ln>
                  <a:noFill/>
                </a:ln>
                <a:solidFill>
                  <a:srgbClr val="FFFFFF"/>
                </a:solidFill>
                <a:effectLst/>
                <a:uLnTx/>
                <a:uFillTx/>
                <a:latin typeface="Segoe UI Light" panose="020B0502040204020203"/>
                <a:cs typeface="Segoe UI Light" panose="020B0502040204020203"/>
                <a:sym typeface="Segoe UI Light" panose="020B0502040204020203"/>
              </a:endParaRPr>
            </a:p>
          </p:txBody>
        </p:sp>
        <p:grpSp>
          <p:nvGrpSpPr>
            <p:cNvPr id="31" name="Rectangle: Rounded Corners 20"/>
            <p:cNvGrpSpPr/>
            <p:nvPr/>
          </p:nvGrpSpPr>
          <p:grpSpPr>
            <a:xfrm>
              <a:off x="3867935" y="-1"/>
              <a:ext cx="557020" cy="760865"/>
              <a:chOff x="0" y="0"/>
              <a:chExt cx="557018" cy="760864"/>
            </a:xfrm>
          </p:grpSpPr>
          <p:sp>
            <p:nvSpPr>
              <p:cNvPr id="38" name="圆角矩形"/>
              <p:cNvSpPr/>
              <p:nvPr/>
            </p:nvSpPr>
            <p:spPr>
              <a:xfrm>
                <a:off x="-1" y="0"/>
                <a:ext cx="557019" cy="760865"/>
              </a:xfrm>
              <a:prstGeom prst="roundRect">
                <a:avLst>
                  <a:gd name="adj" fmla="val 5310"/>
                </a:avLst>
              </a:prstGeom>
              <a:noFill/>
              <a:ln w="25400" cap="flat">
                <a:solidFill>
                  <a:srgbClr val="3C4193"/>
                </a:solidFill>
                <a:prstDash val="solid"/>
                <a:round/>
              </a:ln>
              <a:effectLst/>
            </p:spPr>
            <p:txBody>
              <a:bodyPr wrap="square" lIns="45718" tIns="45718" rIns="45718" bIns="45718" numCol="1" anchor="ctr">
                <a:noAutofit/>
              </a:bodyPr>
              <a:lstStyle/>
              <a:p>
                <a:pPr marL="0" marR="0" lvl="0" indent="0" algn="ctr" defTabSz="914400" rtl="0" eaLnBrk="1" fontAlgn="auto" latinLnBrk="0" hangingPunct="0">
                  <a:lnSpc>
                    <a:spcPct val="100000"/>
                  </a:lnSpc>
                  <a:spcBef>
                    <a:spcPts val="0"/>
                  </a:spcBef>
                  <a:spcAft>
                    <a:spcPts val="0"/>
                  </a:spcAft>
                  <a:buClrTx/>
                  <a:buSzTx/>
                  <a:buFontTx/>
                  <a:buNone/>
                  <a:defRPr sz="1000">
                    <a:solidFill>
                      <a:srgbClr val="000000"/>
                    </a:solidFill>
                    <a:latin typeface="Segoe UI Light" panose="020B0502040204020203"/>
                    <a:ea typeface="Segoe UI Light" panose="020B0502040204020203"/>
                    <a:cs typeface="Segoe UI Light" panose="020B0502040204020203"/>
                    <a:sym typeface="Segoe UI Light" panose="020B0502040204020203"/>
                  </a:defRPr>
                </a:pPr>
                <a:endParaRPr kumimoji="0" sz="1000" b="0" i="0" u="none" strike="noStrike" kern="0" cap="none" spc="0" normalizeH="0" baseline="0" noProof="0">
                  <a:ln>
                    <a:noFill/>
                  </a:ln>
                  <a:solidFill>
                    <a:srgbClr val="000000"/>
                  </a:solidFill>
                  <a:effectLst/>
                  <a:uLnTx/>
                  <a:uFillTx/>
                  <a:latin typeface="Segoe UI Light" panose="020B0502040204020203"/>
                  <a:cs typeface="Segoe UI Light" panose="020B0502040204020203"/>
                  <a:sym typeface="Segoe UI Light" panose="020B0502040204020203"/>
                </a:endParaRPr>
              </a:p>
            </p:txBody>
          </p:sp>
          <p:sp>
            <p:nvSpPr>
              <p:cNvPr id="39" name="流程机制保障"/>
              <p:cNvSpPr txBox="1"/>
              <p:nvPr/>
            </p:nvSpPr>
            <p:spPr>
              <a:xfrm>
                <a:off x="67083" y="68009"/>
                <a:ext cx="422849" cy="624837"/>
              </a:xfrm>
              <a:prstGeom prst="rect">
                <a:avLst/>
              </a:prstGeom>
              <a:noFill/>
              <a:ln w="12700" cap="flat">
                <a:noFill/>
                <a:miter lim="400000"/>
              </a:ln>
              <a:effectLst/>
            </p:spPr>
            <p:txBody>
              <a:bodyPr wrap="square" lIns="45718" tIns="45718" rIns="45718" bIns="45718" numCol="1" anchor="ctr">
                <a:spAutoFit/>
              </a:bodyPr>
              <a:lstStyle>
                <a:lvl1pPr algn="ctr">
                  <a:defRPr sz="10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lvl1pPr>
              </a:lstStyle>
              <a:p>
                <a:pPr marL="0" marR="0" lvl="0" indent="0" algn="ctr" defTabSz="914400" rtl="0" eaLnBrk="1" fontAlgn="auto" latinLnBrk="0" hangingPunct="0">
                  <a:lnSpc>
                    <a:spcPct val="100000"/>
                  </a:lnSpc>
                  <a:spcBef>
                    <a:spcPts val="0"/>
                  </a:spcBef>
                  <a:spcAft>
                    <a:spcPts val="0"/>
                  </a:spcAft>
                  <a:buClrTx/>
                  <a:buSzTx/>
                  <a:buFontTx/>
                  <a:buNone/>
                  <a:defRPr/>
                </a:pPr>
                <a:r>
                  <a:rPr kumimoji="0" sz="10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流程机制保障</a:t>
                </a:r>
              </a:p>
            </p:txBody>
          </p:sp>
        </p:grpSp>
        <p:grpSp>
          <p:nvGrpSpPr>
            <p:cNvPr id="32" name="Rectangle: Rounded Corners 21"/>
            <p:cNvGrpSpPr/>
            <p:nvPr/>
          </p:nvGrpSpPr>
          <p:grpSpPr>
            <a:xfrm>
              <a:off x="3867935" y="1153306"/>
              <a:ext cx="557020" cy="760864"/>
              <a:chOff x="0" y="0"/>
              <a:chExt cx="557018" cy="760863"/>
            </a:xfrm>
          </p:grpSpPr>
          <p:sp>
            <p:nvSpPr>
              <p:cNvPr id="36" name="圆角矩形"/>
              <p:cNvSpPr/>
              <p:nvPr/>
            </p:nvSpPr>
            <p:spPr>
              <a:xfrm>
                <a:off x="-1" y="0"/>
                <a:ext cx="557019" cy="760864"/>
              </a:xfrm>
              <a:prstGeom prst="roundRect">
                <a:avLst>
                  <a:gd name="adj" fmla="val 5310"/>
                </a:avLst>
              </a:prstGeom>
              <a:noFill/>
              <a:ln w="25400" cap="flat">
                <a:solidFill>
                  <a:srgbClr val="8FC0F3"/>
                </a:solidFill>
                <a:prstDash val="solid"/>
                <a:round/>
              </a:ln>
              <a:effectLst/>
            </p:spPr>
            <p:txBody>
              <a:bodyPr wrap="square" lIns="45718" tIns="45718" rIns="45718" bIns="45718" numCol="1" anchor="ctr">
                <a:noAutofit/>
              </a:bodyPr>
              <a:lstStyle/>
              <a:p>
                <a:pPr marL="0" marR="0" lvl="0" indent="0" algn="ctr" defTabSz="914400" rtl="0" eaLnBrk="1" fontAlgn="auto" latinLnBrk="0" hangingPunct="0">
                  <a:lnSpc>
                    <a:spcPct val="100000"/>
                  </a:lnSpc>
                  <a:spcBef>
                    <a:spcPts val="0"/>
                  </a:spcBef>
                  <a:spcAft>
                    <a:spcPts val="0"/>
                  </a:spcAft>
                  <a:buClrTx/>
                  <a:buSzTx/>
                  <a:buFontTx/>
                  <a:buNone/>
                  <a:defRPr sz="1000">
                    <a:solidFill>
                      <a:srgbClr val="000000"/>
                    </a:solidFill>
                    <a:latin typeface="Segoe UI Light" panose="020B0502040204020203"/>
                    <a:ea typeface="Segoe UI Light" panose="020B0502040204020203"/>
                    <a:cs typeface="Segoe UI Light" panose="020B0502040204020203"/>
                    <a:sym typeface="Segoe UI Light" panose="020B0502040204020203"/>
                  </a:defRPr>
                </a:pPr>
                <a:endParaRPr kumimoji="0" sz="1000" b="0" i="0" u="none" strike="noStrike" kern="0" cap="none" spc="0" normalizeH="0" baseline="0" noProof="0">
                  <a:ln>
                    <a:noFill/>
                  </a:ln>
                  <a:solidFill>
                    <a:srgbClr val="000000"/>
                  </a:solidFill>
                  <a:effectLst/>
                  <a:uLnTx/>
                  <a:uFillTx/>
                  <a:latin typeface="Segoe UI Light" panose="020B0502040204020203"/>
                  <a:cs typeface="Segoe UI Light" panose="020B0502040204020203"/>
                  <a:sym typeface="Segoe UI Light" panose="020B0502040204020203"/>
                </a:endParaRPr>
              </a:p>
            </p:txBody>
          </p:sp>
          <p:sp>
            <p:nvSpPr>
              <p:cNvPr id="37" name="持续跟踪支持"/>
              <p:cNvSpPr txBox="1"/>
              <p:nvPr/>
            </p:nvSpPr>
            <p:spPr>
              <a:xfrm>
                <a:off x="67083" y="68009"/>
                <a:ext cx="422849" cy="624837"/>
              </a:xfrm>
              <a:prstGeom prst="rect">
                <a:avLst/>
              </a:prstGeom>
              <a:noFill/>
              <a:ln w="12700" cap="flat">
                <a:noFill/>
                <a:miter lim="400000"/>
              </a:ln>
              <a:effectLst/>
            </p:spPr>
            <p:txBody>
              <a:bodyPr wrap="square" lIns="45718" tIns="45718" rIns="45718" bIns="45718" numCol="1" anchor="ctr">
                <a:spAutoFit/>
              </a:bodyPr>
              <a:lstStyle>
                <a:lvl1pPr algn="ctr">
                  <a:defRPr sz="10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lvl1pPr>
              </a:lstStyle>
              <a:p>
                <a:pPr marL="0" marR="0" lvl="0" indent="0" algn="ctr" defTabSz="914400" rtl="0" eaLnBrk="1" fontAlgn="auto" latinLnBrk="0" hangingPunct="0">
                  <a:lnSpc>
                    <a:spcPct val="100000"/>
                  </a:lnSpc>
                  <a:spcBef>
                    <a:spcPts val="0"/>
                  </a:spcBef>
                  <a:spcAft>
                    <a:spcPts val="0"/>
                  </a:spcAft>
                  <a:buClrTx/>
                  <a:buSzTx/>
                  <a:buFontTx/>
                  <a:buNone/>
                  <a:defRPr/>
                </a:pPr>
                <a:r>
                  <a:rPr kumimoji="0" sz="1000" b="0" i="0" u="none" strike="noStrike" kern="0" cap="none" spc="0" normalizeH="0" baseline="0" noProof="0" dirty="0" err="1">
                    <a:ln>
                      <a:noFill/>
                    </a:ln>
                    <a:solidFill>
                      <a:srgbClr val="000000"/>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持续跟踪支持</a:t>
                </a:r>
                <a:endParaRPr kumimoji="0" sz="1000" b="0" i="0" u="none" strike="noStrike" kern="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33" name="Rectangle: Rounded Corners 22"/>
            <p:cNvGrpSpPr/>
            <p:nvPr/>
          </p:nvGrpSpPr>
          <p:grpSpPr>
            <a:xfrm>
              <a:off x="3867935" y="2340038"/>
              <a:ext cx="543651" cy="760867"/>
              <a:chOff x="-1" y="0"/>
              <a:chExt cx="543649" cy="760866"/>
            </a:xfrm>
          </p:grpSpPr>
          <p:sp>
            <p:nvSpPr>
              <p:cNvPr id="34" name="圆角矩形"/>
              <p:cNvSpPr/>
              <p:nvPr/>
            </p:nvSpPr>
            <p:spPr>
              <a:xfrm>
                <a:off x="-2" y="-1"/>
                <a:ext cx="543651" cy="760867"/>
              </a:xfrm>
              <a:prstGeom prst="roundRect">
                <a:avLst>
                  <a:gd name="adj" fmla="val 5310"/>
                </a:avLst>
              </a:prstGeom>
              <a:noFill/>
              <a:ln w="25400" cap="flat">
                <a:solidFill>
                  <a:schemeClr val="accent3"/>
                </a:solidFill>
                <a:prstDash val="solid"/>
                <a:round/>
              </a:ln>
              <a:effectLst/>
            </p:spPr>
            <p:txBody>
              <a:bodyPr wrap="square" lIns="45718" tIns="45718" rIns="45718" bIns="45718" numCol="1" anchor="ctr">
                <a:noAutofit/>
              </a:bodyPr>
              <a:lstStyle/>
              <a:p>
                <a:pPr marL="0" marR="0" lvl="0" indent="0" algn="ctr" defTabSz="914400" rtl="0" eaLnBrk="1" fontAlgn="auto" latinLnBrk="0" hangingPunct="0">
                  <a:lnSpc>
                    <a:spcPct val="100000"/>
                  </a:lnSpc>
                  <a:spcBef>
                    <a:spcPts val="0"/>
                  </a:spcBef>
                  <a:spcAft>
                    <a:spcPts val="0"/>
                  </a:spcAft>
                  <a:buClrTx/>
                  <a:buSzTx/>
                  <a:buFontTx/>
                  <a:buNone/>
                  <a:defRPr sz="1000">
                    <a:solidFill>
                      <a:srgbClr val="000000"/>
                    </a:solidFill>
                    <a:latin typeface="Segoe UI Light" panose="020B0502040204020203"/>
                    <a:ea typeface="Segoe UI Light" panose="020B0502040204020203"/>
                    <a:cs typeface="Segoe UI Light" panose="020B0502040204020203"/>
                    <a:sym typeface="Segoe UI Light" panose="020B0502040204020203"/>
                  </a:defRPr>
                </a:pPr>
                <a:endParaRPr kumimoji="0" sz="1000" b="0" i="0" u="none" strike="noStrike" kern="0" cap="none" spc="0" normalizeH="0" baseline="0" noProof="0">
                  <a:ln>
                    <a:noFill/>
                  </a:ln>
                  <a:solidFill>
                    <a:srgbClr val="000000"/>
                  </a:solidFill>
                  <a:effectLst/>
                  <a:uLnTx/>
                  <a:uFillTx/>
                  <a:latin typeface="Segoe UI Light" panose="020B0502040204020203"/>
                  <a:cs typeface="Segoe UI Light" panose="020B0502040204020203"/>
                  <a:sym typeface="Segoe UI Light" panose="020B0502040204020203"/>
                </a:endParaRPr>
              </a:p>
            </p:txBody>
          </p:sp>
          <p:sp>
            <p:nvSpPr>
              <p:cNvPr id="35" name="汇报节点把控"/>
              <p:cNvSpPr txBox="1"/>
              <p:nvPr/>
            </p:nvSpPr>
            <p:spPr>
              <a:xfrm>
                <a:off x="66874" y="68009"/>
                <a:ext cx="409899" cy="624837"/>
              </a:xfrm>
              <a:prstGeom prst="rect">
                <a:avLst/>
              </a:prstGeom>
              <a:noFill/>
              <a:ln w="12700" cap="flat">
                <a:noFill/>
                <a:miter lim="400000"/>
              </a:ln>
              <a:effectLst/>
            </p:spPr>
            <p:txBody>
              <a:bodyPr wrap="square" lIns="45718" tIns="45718" rIns="45718" bIns="45718" numCol="1" anchor="ctr">
                <a:spAutoFit/>
              </a:bodyPr>
              <a:lstStyle>
                <a:lvl1pPr algn="ctr">
                  <a:defRPr sz="10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lvl1pPr>
              </a:lstStyle>
              <a:p>
                <a:pPr marL="0" marR="0" lvl="0" indent="0" algn="ctr" defTabSz="914400" rtl="0" eaLnBrk="1" fontAlgn="auto" latinLnBrk="0" hangingPunct="0">
                  <a:lnSpc>
                    <a:spcPct val="100000"/>
                  </a:lnSpc>
                  <a:spcBef>
                    <a:spcPts val="0"/>
                  </a:spcBef>
                  <a:spcAft>
                    <a:spcPts val="0"/>
                  </a:spcAft>
                  <a:buClrTx/>
                  <a:buSzTx/>
                  <a:buFontTx/>
                  <a:buNone/>
                  <a:defRPr/>
                </a:pPr>
                <a:r>
                  <a:rPr kumimoji="0" sz="10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汇报节点把控</a:t>
                </a:r>
              </a:p>
            </p:txBody>
          </p:sp>
        </p:grpSp>
      </p:grpSp>
      <p:sp>
        <p:nvSpPr>
          <p:cNvPr id="52" name="Text Placeholder 12"/>
          <p:cNvSpPr txBox="1"/>
          <p:nvPr/>
        </p:nvSpPr>
        <p:spPr>
          <a:xfrm>
            <a:off x="1912322" y="1485597"/>
            <a:ext cx="3100837" cy="317501"/>
          </a:xfrm>
          <a:prstGeom prst="rect">
            <a:avLst/>
          </a:prstGeom>
          <a:ln w="12700">
            <a:miter lim="400000"/>
          </a:ln>
        </p:spPr>
        <p:txBody>
          <a:bodyPr lIns="0" tIns="0" rIns="0" bIns="0">
            <a:spAutoFit/>
          </a:bodyPr>
          <a:lstStyle>
            <a:lvl1pPr algn="ctr">
              <a:defRPr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lvl1pPr>
          </a:lstStyle>
          <a:p>
            <a:pPr marL="0" marR="0" lvl="0" indent="0" algn="ctr" defTabSz="914400" rtl="0" eaLnBrk="1" fontAlgn="auto" latinLnBrk="0" hangingPunct="0">
              <a:lnSpc>
                <a:spcPct val="100000"/>
              </a:lnSpc>
              <a:spcBef>
                <a:spcPts val="0"/>
              </a:spcBef>
              <a:spcAft>
                <a:spcPts val="0"/>
              </a:spcAft>
              <a:buClrTx/>
              <a:buSzTx/>
              <a:buFontTx/>
              <a:buNone/>
              <a:defRPr/>
            </a:pPr>
            <a:r>
              <a:rPr kumimoji="0" sz="1800" b="1" i="0" u="none" strike="noStrike" kern="0" cap="none" spc="0" normalizeH="0" baseline="0" noProof="0" dirty="0" err="1">
                <a:ln>
                  <a:noFill/>
                </a:ln>
                <a:solidFill>
                  <a:srgbClr val="000000"/>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全程项目跟踪及客户服务机制</a:t>
            </a:r>
            <a:endParaRPr kumimoji="0" sz="1800" b="1" i="0" u="none" strike="noStrike" kern="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3" name="Text Placeholder 12"/>
          <p:cNvSpPr txBox="1"/>
          <p:nvPr/>
        </p:nvSpPr>
        <p:spPr>
          <a:xfrm>
            <a:off x="7879984" y="1485597"/>
            <a:ext cx="3100838" cy="317501"/>
          </a:xfrm>
          <a:prstGeom prst="rect">
            <a:avLst/>
          </a:prstGeom>
          <a:ln w="12700">
            <a:miter lim="400000"/>
          </a:ln>
        </p:spPr>
        <p:txBody>
          <a:bodyPr lIns="0" tIns="0" rIns="0" bIns="0">
            <a:spAutoFit/>
          </a:bodyPr>
          <a:lstStyle>
            <a:lvl1pPr algn="ctr">
              <a:defRPr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lvl1pPr>
          </a:lstStyle>
          <a:p>
            <a:pPr marL="0" marR="0" lvl="0" indent="0" algn="ctr" defTabSz="914400" rtl="0" eaLnBrk="1" fontAlgn="auto" latinLnBrk="0" hangingPunct="0">
              <a:lnSpc>
                <a:spcPct val="100000"/>
              </a:lnSpc>
              <a:spcBef>
                <a:spcPts val="0"/>
              </a:spcBef>
              <a:spcAft>
                <a:spcPts val="0"/>
              </a:spcAft>
              <a:buClrTx/>
              <a:buSzTx/>
              <a:buFontTx/>
              <a:buNone/>
              <a:defRPr/>
            </a:pPr>
            <a:r>
              <a:rPr kumimoji="0" sz="1800" b="1"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独创的志愿者项目管控模型</a:t>
            </a:r>
          </a:p>
        </p:txBody>
      </p:sp>
      <p:sp>
        <p:nvSpPr>
          <p:cNvPr id="4" name="矩形 3"/>
          <p:cNvSpPr/>
          <p:nvPr/>
        </p:nvSpPr>
        <p:spPr bwMode="auto">
          <a:xfrm>
            <a:off x="673221" y="4346393"/>
            <a:ext cx="2145972" cy="1372265"/>
          </a:xfrm>
          <a:prstGeom prst="rect">
            <a:avLst/>
          </a:prstGeom>
          <a:solidFill>
            <a:schemeClr val="accent2"/>
          </a:solidFill>
          <a:ln w="12700" cap="flat" cmpd="sng" algn="ctr">
            <a:noFill/>
            <a:prstDash val="solid"/>
            <a:round/>
            <a:headEnd type="none" w="med" len="med"/>
            <a:tailEnd type="none" w="med" len="med"/>
          </a:ln>
          <a:effectLst/>
          <a:scene3d>
            <a:camera prst="isometricOffAxis2Top"/>
            <a:lightRig rig="threePt" dir="t"/>
          </a:scene3d>
          <a:sp3d>
            <a:bevelT/>
          </a:sp3d>
        </p:spPr>
        <p:txBody>
          <a:bodyPr rot="0" spcFirstLastPara="0" vert="horz" wrap="none" lIns="90488" tIns="44450" rIns="90488" bIns="4445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92075" indent="-92075" algn="ctr" eaLnBrk="0" hangingPunct="0">
              <a:spcBef>
                <a:spcPct val="20000"/>
              </a:spcBef>
            </a:pPr>
            <a:endParaRPr lang="zh-CN" altLang="en-US" sz="1200" b="1" dirty="0">
              <a:solidFill>
                <a:schemeClr val="bg1"/>
              </a:solidFill>
              <a:latin typeface="+mj-ea"/>
              <a:ea typeface="+mj-ea"/>
              <a:cs typeface="Arial" panose="020B0604020202020204" pitchFamily="34" charset="0"/>
            </a:endParaRPr>
          </a:p>
        </p:txBody>
      </p:sp>
      <p:sp>
        <p:nvSpPr>
          <p:cNvPr id="5" name="矩形 4"/>
          <p:cNvSpPr/>
          <p:nvPr/>
        </p:nvSpPr>
        <p:spPr bwMode="auto">
          <a:xfrm>
            <a:off x="2446044" y="4217262"/>
            <a:ext cx="2144152" cy="1266706"/>
          </a:xfrm>
          <a:prstGeom prst="rect">
            <a:avLst/>
          </a:prstGeom>
          <a:solidFill>
            <a:srgbClr val="00B050"/>
          </a:solidFill>
          <a:ln w="12700" cap="flat" cmpd="sng" algn="ctr">
            <a:noFill/>
            <a:prstDash val="solid"/>
            <a:round/>
            <a:headEnd type="none" w="med" len="med"/>
            <a:tailEnd type="none" w="med" len="med"/>
          </a:ln>
          <a:effectLst/>
          <a:scene3d>
            <a:camera prst="isometricOffAxis2Top"/>
            <a:lightRig rig="threePt" dir="t"/>
          </a:scene3d>
          <a:sp3d>
            <a:bevelT/>
          </a:sp3d>
        </p:spPr>
        <p:txBody>
          <a:bodyPr rot="0" spcFirstLastPara="0" vert="horz" wrap="none" lIns="90488" tIns="44450" rIns="90488" bIns="4445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92075" indent="-92075" algn="ctr" eaLnBrk="0" hangingPunct="0">
              <a:spcBef>
                <a:spcPct val="20000"/>
              </a:spcBef>
            </a:pPr>
            <a:endParaRPr lang="zh-CN" altLang="en-US" sz="1200" b="1" dirty="0">
              <a:solidFill>
                <a:schemeClr val="bg1"/>
              </a:solidFill>
              <a:latin typeface="+mj-ea"/>
              <a:ea typeface="+mj-ea"/>
              <a:cs typeface="Arial" panose="020B0604020202020204" pitchFamily="34" charset="0"/>
            </a:endParaRPr>
          </a:p>
        </p:txBody>
      </p:sp>
      <p:sp>
        <p:nvSpPr>
          <p:cNvPr id="6" name="右箭头 121"/>
          <p:cNvSpPr/>
          <p:nvPr/>
        </p:nvSpPr>
        <p:spPr bwMode="auto">
          <a:xfrm>
            <a:off x="4176515" y="4626834"/>
            <a:ext cx="2389198" cy="1856843"/>
          </a:xfrm>
          <a:prstGeom prst="rightArrow">
            <a:avLst>
              <a:gd name="adj1" fmla="val 48748"/>
              <a:gd name="adj2" fmla="val 53131"/>
            </a:avLst>
          </a:prstGeom>
          <a:solidFill>
            <a:srgbClr val="394DA1"/>
          </a:solidFill>
          <a:ln w="12700" cap="flat" cmpd="sng" algn="ctr">
            <a:noFill/>
            <a:prstDash val="solid"/>
            <a:round/>
            <a:headEnd type="none" w="med" len="med"/>
            <a:tailEnd type="none" w="med" len="med"/>
          </a:ln>
          <a:effectLst/>
          <a:scene3d>
            <a:camera prst="isometricOffAxis2Top"/>
            <a:lightRig rig="threePt" dir="t"/>
          </a:scene3d>
          <a:sp3d>
            <a:bevelT/>
          </a:sp3d>
        </p:spPr>
        <p:txBody>
          <a:bodyPr rot="0" spcFirstLastPara="0" vert="horz" wrap="none" lIns="90488" tIns="44450" rIns="90488" bIns="4445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92075" indent="-92075" algn="ctr" eaLnBrk="0" hangingPunct="0">
              <a:spcBef>
                <a:spcPct val="20000"/>
              </a:spcBef>
            </a:pPr>
            <a:endParaRPr lang="zh-CN" altLang="en-US" sz="1200" b="1" dirty="0">
              <a:solidFill>
                <a:schemeClr val="bg1"/>
              </a:solidFill>
              <a:latin typeface="+mj-ea"/>
              <a:ea typeface="+mj-ea"/>
              <a:cs typeface="Arial" panose="020B0604020202020204" pitchFamily="34" charset="0"/>
            </a:endParaRP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5997" y="349089"/>
            <a:ext cx="11630278" cy="424732"/>
          </a:xfrm>
          <a:noFill/>
          <a:ln w="9525" algn="ctr">
            <a:noFill/>
            <a:miter lim="800000"/>
          </a:ln>
        </p:spPr>
        <p:txBody>
          <a:bodyPr vert="horz" wrap="square" lIns="90000" tIns="45720" rIns="91440" bIns="45720" numCol="1" anchor="ctr" anchorCtr="0" compatLnSpc="1">
            <a:spAutoFit/>
          </a:bodyPr>
          <a:lstStyle/>
          <a:p>
            <a:r>
              <a:rPr lang="zh-CN" altLang="en-US" sz="2400" b="1">
                <a:latin typeface="微软雅黑" panose="020B0503020204020204" pitchFamily="34" charset="-122"/>
                <a:ea typeface="微软雅黑" panose="020B0503020204020204" pitchFamily="34" charset="-122"/>
              </a:rPr>
              <a:t>项目管理保障</a:t>
            </a:r>
            <a:r>
              <a:rPr lang="en-US" altLang="zh-CN" sz="2400" b="1">
                <a:latin typeface="微软雅黑" panose="020B0503020204020204" pitchFamily="34" charset="-122"/>
                <a:ea typeface="微软雅黑" panose="020B0503020204020204" pitchFamily="34" charset="-122"/>
              </a:rPr>
              <a:t>:</a:t>
            </a:r>
            <a:r>
              <a:rPr lang="zh-CN" altLang="en-US" sz="2400" b="1">
                <a:latin typeface="微软雅黑" panose="020B0503020204020204" pitchFamily="34" charset="-122"/>
                <a:ea typeface="微软雅黑" panose="020B0503020204020204" pitchFamily="34" charset="-122"/>
              </a:rPr>
              <a:t>专业的项目管理团队及专家团队，提前识别各类风险，并提供解决方案</a:t>
            </a:r>
            <a:endParaRPr lang="zh-CN" altLang="en-US" sz="2400" b="1" dirty="0">
              <a:latin typeface="微软雅黑" panose="020B0503020204020204" pitchFamily="34" charset="-122"/>
              <a:ea typeface="微软雅黑" panose="020B0503020204020204" pitchFamily="34" charset="-122"/>
            </a:endParaRPr>
          </a:p>
        </p:txBody>
      </p:sp>
      <p:sp>
        <p:nvSpPr>
          <p:cNvPr id="20" name="矩形 19"/>
          <p:cNvSpPr/>
          <p:nvPr/>
        </p:nvSpPr>
        <p:spPr>
          <a:xfrm>
            <a:off x="4235160" y="1289563"/>
            <a:ext cx="7283740" cy="369332"/>
          </a:xfrm>
          <a:prstGeom prst="rect">
            <a:avLst/>
          </a:prstGeom>
          <a:solidFill>
            <a:srgbClr val="31368D"/>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1" lang="zh-CN" altLang="en-US" sz="1600" b="1" i="0" u="none" strike="noStrike" kern="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项目风险及应对</a:t>
            </a:r>
          </a:p>
        </p:txBody>
      </p:sp>
      <p:sp>
        <p:nvSpPr>
          <p:cNvPr id="29" name="矩形 28"/>
          <p:cNvSpPr/>
          <p:nvPr/>
        </p:nvSpPr>
        <p:spPr>
          <a:xfrm>
            <a:off x="4235160" y="1823951"/>
            <a:ext cx="7283740" cy="4734203"/>
          </a:xfrm>
          <a:prstGeom prst="rect">
            <a:avLst/>
          </a:prstGeom>
          <a:noFill/>
          <a:ln w="25400" cap="flat" cmpd="sng" algn="ctr">
            <a:solidFill>
              <a:srgbClr val="385D8A"/>
            </a:solidFill>
            <a:prstDash val="solid"/>
          </a:ln>
          <a:effectLst/>
        </p:spPr>
        <p:txBody>
          <a:bodyPr rtlCol="0" anchor="ctr"/>
          <a:lstStyle/>
          <a:p>
            <a:pPr>
              <a:lnSpc>
                <a:spcPct val="130000"/>
              </a:lnSpc>
              <a:spcAft>
                <a:spcPts val="500"/>
              </a:spcAft>
            </a:pPr>
            <a:r>
              <a:rPr kumimoji="1" lang="zh-CN" altLang="en-US" sz="1600" b="1" u="sng" dirty="0">
                <a:solidFill>
                  <a:prstClr val="black"/>
                </a:solidFill>
                <a:latin typeface="微软雅黑" panose="020B0503020204020204" pitchFamily="34" charset="-122"/>
                <a:ea typeface="微软雅黑" panose="020B0503020204020204" pitchFamily="34" charset="-122"/>
              </a:rPr>
              <a:t>外部风险：研究过程中的外部合作方的合作态度变化，或资金不足</a:t>
            </a:r>
            <a:endParaRPr kumimoji="1" lang="en-US" altLang="zh-CN" sz="1600" b="1" u="sng" dirty="0">
              <a:solidFill>
                <a:prstClr val="black"/>
              </a:solidFill>
              <a:latin typeface="微软雅黑" panose="020B0503020204020204" pitchFamily="34" charset="-122"/>
              <a:ea typeface="微软雅黑" panose="020B0503020204020204" pitchFamily="34" charset="-122"/>
            </a:endParaRPr>
          </a:p>
          <a:p>
            <a:pPr marL="342900" indent="-342900">
              <a:lnSpc>
                <a:spcPct val="130000"/>
              </a:lnSpc>
              <a:spcAft>
                <a:spcPts val="500"/>
              </a:spcAft>
              <a:buFont typeface="+mj-lt"/>
              <a:buAutoNum type="arabicPeriod"/>
            </a:pPr>
            <a:r>
              <a:rPr kumimoji="1" lang="zh-CN" altLang="en-US" sz="1600" dirty="0">
                <a:solidFill>
                  <a:prstClr val="black"/>
                </a:solidFill>
                <a:latin typeface="微软雅黑" panose="020B0503020204020204" pitchFamily="34" charset="-122"/>
                <a:ea typeface="微软雅黑" panose="020B0503020204020204" pitchFamily="34" charset="-122"/>
              </a:rPr>
              <a:t>项目初期因为机构决策层参与咨询目标和计划的审定；</a:t>
            </a:r>
          </a:p>
          <a:p>
            <a:pPr marL="342900" indent="-342900">
              <a:lnSpc>
                <a:spcPct val="130000"/>
              </a:lnSpc>
              <a:spcAft>
                <a:spcPts val="500"/>
              </a:spcAft>
              <a:buFont typeface="+mj-lt"/>
              <a:buAutoNum type="arabicPeriod"/>
            </a:pPr>
            <a:r>
              <a:rPr kumimoji="1" lang="zh-CN" altLang="en-US" sz="1600" dirty="0">
                <a:solidFill>
                  <a:prstClr val="black"/>
                </a:solidFill>
                <a:latin typeface="微软雅黑" panose="020B0503020204020204" pitchFamily="34" charset="-122"/>
                <a:ea typeface="微软雅黑" panose="020B0503020204020204" pitchFamily="34" charset="-122"/>
              </a:rPr>
              <a:t>项目专员负责与服务</a:t>
            </a:r>
            <a:r>
              <a:rPr kumimoji="1" lang="en-GB" altLang="zh-CN" sz="1600" dirty="0">
                <a:solidFill>
                  <a:prstClr val="black"/>
                </a:solidFill>
                <a:latin typeface="微软雅黑" panose="020B0503020204020204" pitchFamily="34" charset="-122"/>
                <a:ea typeface="微软雅黑" panose="020B0503020204020204" pitchFamily="34" charset="-122"/>
              </a:rPr>
              <a:t>NGO</a:t>
            </a:r>
            <a:r>
              <a:rPr kumimoji="1" lang="zh-CN" altLang="en-US" sz="1600" dirty="0">
                <a:solidFill>
                  <a:prstClr val="black"/>
                </a:solidFill>
                <a:latin typeface="微软雅黑" panose="020B0503020204020204" pitchFamily="34" charset="-122"/>
                <a:ea typeface="微软雅黑" panose="020B0503020204020204" pitchFamily="34" charset="-122"/>
              </a:rPr>
              <a:t>保持经常性了解，汇报项目进展，了解机构的变化情况；</a:t>
            </a:r>
            <a:endParaRPr kumimoji="1" lang="en-US" altLang="zh-CN" sz="1600" dirty="0">
              <a:solidFill>
                <a:prstClr val="black"/>
              </a:solidFill>
              <a:latin typeface="微软雅黑" panose="020B0503020204020204" pitchFamily="34" charset="-122"/>
              <a:ea typeface="微软雅黑" panose="020B0503020204020204" pitchFamily="34" charset="-122"/>
            </a:endParaRPr>
          </a:p>
          <a:p>
            <a:pPr marL="342900" indent="-342900">
              <a:lnSpc>
                <a:spcPct val="130000"/>
              </a:lnSpc>
              <a:spcAft>
                <a:spcPts val="500"/>
              </a:spcAft>
              <a:buFont typeface="+mj-lt"/>
              <a:buAutoNum type="arabicPeriod"/>
            </a:pPr>
            <a:r>
              <a:rPr kumimoji="1" lang="zh-CN" altLang="en-US" sz="1600" dirty="0">
                <a:solidFill>
                  <a:prstClr val="black"/>
                </a:solidFill>
                <a:latin typeface="微软雅黑" panose="020B0503020204020204" pitchFamily="34" charset="-122"/>
                <a:ea typeface="微软雅黑" panose="020B0503020204020204" pitchFamily="34" charset="-122"/>
              </a:rPr>
              <a:t>通过机制保证，项目如遇重大变化或调整与相关方进行充分沟通并达成一致；</a:t>
            </a:r>
          </a:p>
          <a:p>
            <a:pPr>
              <a:lnSpc>
                <a:spcPct val="130000"/>
              </a:lnSpc>
              <a:spcAft>
                <a:spcPts val="500"/>
              </a:spcAft>
            </a:pPr>
            <a:r>
              <a:rPr kumimoji="1" lang="zh-CN" altLang="en-US" sz="1600" b="1" u="sng" dirty="0">
                <a:solidFill>
                  <a:prstClr val="black"/>
                </a:solidFill>
                <a:latin typeface="微软雅黑" panose="020B0503020204020204" pitchFamily="34" charset="-122"/>
                <a:ea typeface="微软雅黑" panose="020B0503020204020204" pitchFamily="34" charset="-122"/>
              </a:rPr>
              <a:t>外部风险：研究资料缺乏及不完备，寻找研究资料及访谈对象有挑战</a:t>
            </a:r>
            <a:endParaRPr kumimoji="1" lang="en-US" altLang="zh-CN" sz="1600" b="1" u="sng" dirty="0">
              <a:solidFill>
                <a:prstClr val="black"/>
              </a:solidFill>
              <a:latin typeface="微软雅黑" panose="020B0503020204020204" pitchFamily="34" charset="-122"/>
              <a:ea typeface="微软雅黑" panose="020B0503020204020204" pitchFamily="34" charset="-122"/>
            </a:endParaRPr>
          </a:p>
          <a:p>
            <a:pPr marL="342900" indent="-342900">
              <a:lnSpc>
                <a:spcPct val="130000"/>
              </a:lnSpc>
              <a:spcAft>
                <a:spcPts val="500"/>
              </a:spcAft>
              <a:buFont typeface="+mj-lt"/>
              <a:buAutoNum type="arabicPeriod"/>
            </a:pPr>
            <a:r>
              <a:rPr kumimoji="1" lang="zh-CN" altLang="en-US" sz="1600" dirty="0">
                <a:solidFill>
                  <a:prstClr val="black"/>
                </a:solidFill>
                <a:latin typeface="微软雅黑" panose="020B0503020204020204" pitchFamily="34" charset="-122"/>
                <a:ea typeface="微软雅黑" panose="020B0503020204020204" pitchFamily="34" charset="-122"/>
              </a:rPr>
              <a:t>基于研究材料基础上，进行多方的信息搜集，并提供</a:t>
            </a:r>
            <a:r>
              <a:rPr kumimoji="1" lang="en-US" altLang="zh-CN" sz="1600" dirty="0">
                <a:solidFill>
                  <a:prstClr val="black"/>
                </a:solidFill>
                <a:latin typeface="微软雅黑" panose="020B0503020204020204" pitchFamily="34" charset="-122"/>
                <a:ea typeface="微软雅黑" panose="020B0503020204020204" pitchFamily="34" charset="-122"/>
              </a:rPr>
              <a:t>ABC</a:t>
            </a:r>
            <a:r>
              <a:rPr kumimoji="1" lang="zh-CN" altLang="en-US" sz="1600" dirty="0">
                <a:solidFill>
                  <a:prstClr val="black"/>
                </a:solidFill>
                <a:latin typeface="微软雅黑" panose="020B0503020204020204" pitchFamily="34" charset="-122"/>
                <a:ea typeface="微软雅黑" panose="020B0503020204020204" pitchFamily="34" charset="-122"/>
              </a:rPr>
              <a:t>内部资源保障；</a:t>
            </a:r>
            <a:endParaRPr kumimoji="1" lang="en-US" altLang="zh-CN" sz="1600" dirty="0">
              <a:solidFill>
                <a:prstClr val="black"/>
              </a:solidFill>
              <a:latin typeface="微软雅黑" panose="020B0503020204020204" pitchFamily="34" charset="-122"/>
              <a:ea typeface="微软雅黑" panose="020B0503020204020204" pitchFamily="34" charset="-122"/>
            </a:endParaRPr>
          </a:p>
          <a:p>
            <a:pPr marL="342900" indent="-342900">
              <a:lnSpc>
                <a:spcPct val="130000"/>
              </a:lnSpc>
              <a:spcAft>
                <a:spcPts val="500"/>
              </a:spcAft>
              <a:buFont typeface="+mj-lt"/>
              <a:buAutoNum type="arabicPeriod"/>
            </a:pPr>
            <a:r>
              <a:rPr kumimoji="1" lang="zh-CN" altLang="en-US" sz="1600" dirty="0">
                <a:solidFill>
                  <a:prstClr val="black"/>
                </a:solidFill>
                <a:latin typeface="微软雅黑" panose="020B0503020204020204" pitchFamily="34" charset="-122"/>
                <a:ea typeface="微软雅黑" panose="020B0503020204020204" pitchFamily="34" charset="-122"/>
              </a:rPr>
              <a:t>主动寻找与人等外部资源来支持研究材料及访谈嘉宾的支持；</a:t>
            </a:r>
            <a:endParaRPr kumimoji="1" lang="en-US" altLang="zh-CN" sz="1600" dirty="0">
              <a:solidFill>
                <a:prstClr val="black"/>
              </a:solidFill>
              <a:latin typeface="微软雅黑" panose="020B0503020204020204" pitchFamily="34" charset="-122"/>
              <a:ea typeface="微软雅黑" panose="020B0503020204020204" pitchFamily="34" charset="-122"/>
            </a:endParaRPr>
          </a:p>
          <a:p>
            <a:pPr>
              <a:lnSpc>
                <a:spcPct val="130000"/>
              </a:lnSpc>
              <a:spcAft>
                <a:spcPts val="500"/>
              </a:spcAft>
            </a:pPr>
            <a:r>
              <a:rPr kumimoji="1" lang="zh-CN" altLang="en-US" sz="1600" b="1" u="sng" dirty="0">
                <a:solidFill>
                  <a:prstClr val="black"/>
                </a:solidFill>
                <a:latin typeface="微软雅黑" panose="020B0503020204020204" pitchFamily="34" charset="-122"/>
                <a:ea typeface="微软雅黑" panose="020B0503020204020204" pitchFamily="34" charset="-122"/>
              </a:rPr>
              <a:t>内部风险：志愿者团队时间投入不稳定，研究可能性的延期</a:t>
            </a:r>
            <a:endParaRPr kumimoji="1" lang="en-US" altLang="zh-CN" sz="1600" b="1" u="sng" dirty="0">
              <a:solidFill>
                <a:prstClr val="black"/>
              </a:solidFill>
              <a:latin typeface="微软雅黑" panose="020B0503020204020204" pitchFamily="34" charset="-122"/>
              <a:ea typeface="微软雅黑" panose="020B0503020204020204" pitchFamily="34" charset="-122"/>
            </a:endParaRPr>
          </a:p>
          <a:p>
            <a:pPr marL="342900" indent="-342900">
              <a:lnSpc>
                <a:spcPct val="130000"/>
              </a:lnSpc>
              <a:spcAft>
                <a:spcPts val="500"/>
              </a:spcAft>
              <a:buFont typeface="+mj-lt"/>
              <a:buAutoNum type="arabicPeriod"/>
            </a:pPr>
            <a:r>
              <a:rPr kumimoji="1" lang="zh-CN" altLang="en-US" sz="1600" dirty="0">
                <a:solidFill>
                  <a:prstClr val="black"/>
                </a:solidFill>
                <a:latin typeface="微软雅黑" panose="020B0503020204020204" pitchFamily="34" charset="-122"/>
                <a:ea typeface="微软雅黑" panose="020B0503020204020204" pitchFamily="34" charset="-122"/>
              </a:rPr>
              <a:t>项目经理负责制，在前期筛选严格把控项目经理的选择；</a:t>
            </a:r>
          </a:p>
          <a:p>
            <a:pPr marL="342900" indent="-342900">
              <a:lnSpc>
                <a:spcPct val="130000"/>
              </a:lnSpc>
              <a:spcAft>
                <a:spcPts val="500"/>
              </a:spcAft>
              <a:buFont typeface="+mj-lt"/>
              <a:buAutoNum type="arabicPeriod"/>
            </a:pPr>
            <a:r>
              <a:rPr kumimoji="1" lang="zh-CN" altLang="en-US" sz="1600" dirty="0">
                <a:solidFill>
                  <a:prstClr val="black"/>
                </a:solidFill>
                <a:latin typeface="微软雅黑" panose="020B0503020204020204" pitchFamily="34" charset="-122"/>
                <a:ea typeface="微软雅黑" panose="020B0503020204020204" pitchFamily="34" charset="-122"/>
              </a:rPr>
              <a:t>每个咨询团队都配有经验丰富的管理团队人员作为后备人选。</a:t>
            </a:r>
            <a:endParaRPr kumimoji="1" lang="en-US" altLang="zh-CN" sz="1600" dirty="0">
              <a:solidFill>
                <a:prstClr val="black"/>
              </a:solidFill>
              <a:latin typeface="微软雅黑" panose="020B0503020204020204" pitchFamily="34" charset="-122"/>
              <a:ea typeface="微软雅黑" panose="020B0503020204020204" pitchFamily="34" charset="-122"/>
            </a:endParaRPr>
          </a:p>
        </p:txBody>
      </p:sp>
      <p:sp>
        <p:nvSpPr>
          <p:cNvPr id="32" name="矩形 31"/>
          <p:cNvSpPr/>
          <p:nvPr/>
        </p:nvSpPr>
        <p:spPr>
          <a:xfrm>
            <a:off x="475998" y="1289499"/>
            <a:ext cx="3373140" cy="369332"/>
          </a:xfrm>
          <a:prstGeom prst="rect">
            <a:avLst/>
          </a:prstGeom>
          <a:solidFill>
            <a:srgbClr val="31368D"/>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1" lang="zh-CN" altLang="en-US" sz="1600" b="1" i="0" u="none" strike="noStrike" kern="0" cap="none" spc="0" normalizeH="0" baseline="0" noProof="0" dirty="0">
                <a:ln>
                  <a:noFill/>
                </a:ln>
                <a:solidFill>
                  <a:prstClr val="white"/>
                </a:solidFill>
                <a:effectLst/>
                <a:uLnTx/>
                <a:uFillTx/>
                <a:latin typeface="Microsoft YaHei UI" panose="020B0503020204020204" pitchFamily="34" charset="-122"/>
                <a:ea typeface="Microsoft YaHei UI" panose="020B0503020204020204" pitchFamily="34" charset="-122"/>
                <a:cs typeface="+mn-cs"/>
              </a:rPr>
              <a:t>内部协作模式</a:t>
            </a:r>
          </a:p>
        </p:txBody>
      </p:sp>
      <p:sp>
        <p:nvSpPr>
          <p:cNvPr id="35" name="文本框 34"/>
          <p:cNvSpPr txBox="1"/>
          <p:nvPr/>
        </p:nvSpPr>
        <p:spPr>
          <a:xfrm>
            <a:off x="475998" y="1823954"/>
            <a:ext cx="3373140" cy="4734202"/>
          </a:xfrm>
          <a:prstGeom prst="rect">
            <a:avLst/>
          </a:prstGeom>
          <a:noFill/>
          <a:ln>
            <a:solidFill>
              <a:srgbClr val="385D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228600" indent="-228600">
              <a:lnSpc>
                <a:spcPct val="114000"/>
              </a:lnSpc>
              <a:spcAft>
                <a:spcPts val="300"/>
              </a:spcAft>
              <a:buFont typeface="+mj-ea"/>
              <a:buAutoNum type="circleNumDbPlain"/>
              <a:defRPr kumimoji="1" sz="1200" b="1">
                <a:solidFill>
                  <a:srgbClr val="31368D"/>
                </a:solidFill>
                <a:latin typeface="+mn-ea"/>
                <a:ea typeface="+mn-ea"/>
              </a:defRPr>
            </a:lvl1pPr>
            <a:lvl2pPr>
              <a:defRPr>
                <a:solidFill>
                  <a:schemeClr val="lt1"/>
                </a:solidFill>
                <a:latin typeface="+mn-lt"/>
                <a:ea typeface="+mn-ea"/>
              </a:defRPr>
            </a:lvl2pPr>
            <a:lvl3pPr>
              <a:defRPr>
                <a:solidFill>
                  <a:schemeClr val="lt1"/>
                </a:solidFill>
                <a:latin typeface="+mn-lt"/>
                <a:ea typeface="+mn-ea"/>
              </a:defRPr>
            </a:lvl3pPr>
            <a:lvl4pPr>
              <a:defRPr>
                <a:solidFill>
                  <a:schemeClr val="lt1"/>
                </a:solidFill>
                <a:latin typeface="+mn-lt"/>
                <a:ea typeface="+mn-ea"/>
              </a:defRPr>
            </a:lvl4pPr>
            <a:lvl5pPr>
              <a:defRPr>
                <a:solidFill>
                  <a:schemeClr val="lt1"/>
                </a:solidFill>
                <a:latin typeface="+mn-lt"/>
                <a:ea typeface="+mn-ea"/>
              </a:defRPr>
            </a:lvl5pPr>
            <a:lvl6pPr>
              <a:defRPr>
                <a:solidFill>
                  <a:schemeClr val="lt1"/>
                </a:solidFill>
                <a:latin typeface="+mn-lt"/>
                <a:ea typeface="+mn-ea"/>
              </a:defRPr>
            </a:lvl6pPr>
            <a:lvl7pPr>
              <a:defRPr>
                <a:solidFill>
                  <a:schemeClr val="lt1"/>
                </a:solidFill>
                <a:latin typeface="+mn-lt"/>
                <a:ea typeface="+mn-ea"/>
              </a:defRPr>
            </a:lvl7pPr>
            <a:lvl8pPr>
              <a:defRPr>
                <a:solidFill>
                  <a:schemeClr val="lt1"/>
                </a:solidFill>
                <a:latin typeface="+mn-lt"/>
                <a:ea typeface="+mn-ea"/>
              </a:defRPr>
            </a:lvl8pPr>
            <a:lvl9pPr>
              <a:defRPr>
                <a:solidFill>
                  <a:schemeClr val="lt1"/>
                </a:solidFill>
                <a:latin typeface="+mn-lt"/>
                <a:ea typeface="+mn-ea"/>
              </a:defRPr>
            </a:lvl9pPr>
          </a:lstStyle>
          <a:p>
            <a:pPr marL="0" indent="0">
              <a:lnSpc>
                <a:spcPct val="130000"/>
              </a:lnSpc>
              <a:spcAft>
                <a:spcPct val="0"/>
              </a:spcAft>
              <a:buNone/>
            </a:pPr>
            <a:r>
              <a:rPr lang="zh-CN" altLang="en-US" sz="2000" u="sng" dirty="0">
                <a:solidFill>
                  <a:prstClr val="black"/>
                </a:solidFill>
                <a:latin typeface="微软雅黑" panose="020B0503020204020204" pitchFamily="34" charset="-122"/>
                <a:ea typeface="微软雅黑" panose="020B0503020204020204" pitchFamily="34" charset="-122"/>
              </a:rPr>
              <a:t>项目管理</a:t>
            </a:r>
            <a:endParaRPr lang="en-US" altLang="zh-CN" sz="2000" u="sng" dirty="0">
              <a:solidFill>
                <a:prstClr val="black"/>
              </a:solidFill>
              <a:latin typeface="微软雅黑" panose="020B0503020204020204" pitchFamily="34" charset="-122"/>
              <a:ea typeface="微软雅黑" panose="020B0503020204020204" pitchFamily="34" charset="-122"/>
            </a:endParaRPr>
          </a:p>
          <a:p>
            <a:pPr marL="0" indent="0">
              <a:lnSpc>
                <a:spcPct val="130000"/>
              </a:lnSpc>
              <a:buNone/>
            </a:pPr>
            <a:r>
              <a:rPr lang="en-US" altLang="zh-CN" sz="1800" dirty="0">
                <a:solidFill>
                  <a:schemeClr val="tx1"/>
                </a:solidFill>
              </a:rPr>
              <a:t>ABC</a:t>
            </a:r>
            <a:r>
              <a:rPr lang="zh-CN" altLang="en-US" sz="1800" dirty="0">
                <a:solidFill>
                  <a:schemeClr val="tx1"/>
                </a:solidFill>
              </a:rPr>
              <a:t>总部：</a:t>
            </a:r>
            <a:r>
              <a:rPr lang="zh-CN" altLang="en-US" sz="1800" b="0" dirty="0">
                <a:solidFill>
                  <a:schemeClr val="tx1"/>
                </a:solidFill>
              </a:rPr>
              <a:t>资助项目管理、预算管理及资源传播支持</a:t>
            </a:r>
            <a:endParaRPr lang="en-US" altLang="zh-CN" sz="1800" b="0" dirty="0">
              <a:solidFill>
                <a:schemeClr val="tx1"/>
              </a:solidFill>
            </a:endParaRPr>
          </a:p>
          <a:p>
            <a:pPr marL="0" indent="0">
              <a:lnSpc>
                <a:spcPct val="130000"/>
              </a:lnSpc>
              <a:buNone/>
            </a:pPr>
            <a:endParaRPr lang="en-US" altLang="zh-CN" sz="2000" dirty="0">
              <a:solidFill>
                <a:schemeClr val="tx1"/>
              </a:solidFill>
            </a:endParaRPr>
          </a:p>
          <a:p>
            <a:pPr marL="0" indent="0">
              <a:lnSpc>
                <a:spcPct val="130000"/>
              </a:lnSpc>
              <a:spcAft>
                <a:spcPct val="0"/>
              </a:spcAft>
              <a:buNone/>
            </a:pPr>
            <a:r>
              <a:rPr lang="zh-CN" altLang="en-US" sz="2000" u="sng" dirty="0">
                <a:solidFill>
                  <a:prstClr val="black"/>
                </a:solidFill>
                <a:latin typeface="微软雅黑" panose="020B0503020204020204" pitchFamily="34" charset="-122"/>
                <a:ea typeface="微软雅黑" panose="020B0503020204020204" pitchFamily="34" charset="-122"/>
              </a:rPr>
              <a:t>项目实施</a:t>
            </a:r>
            <a:endParaRPr lang="en-US" altLang="zh-CN" sz="2000" u="sng" dirty="0">
              <a:solidFill>
                <a:prstClr val="black"/>
              </a:solidFill>
              <a:latin typeface="微软雅黑" panose="020B0503020204020204" pitchFamily="34" charset="-122"/>
              <a:ea typeface="微软雅黑" panose="020B0503020204020204" pitchFamily="34" charset="-122"/>
            </a:endParaRPr>
          </a:p>
          <a:p>
            <a:pPr marL="0" indent="0">
              <a:lnSpc>
                <a:spcPct val="130000"/>
              </a:lnSpc>
              <a:buNone/>
            </a:pPr>
            <a:r>
              <a:rPr lang="en-US" altLang="zh-CN" sz="1800" dirty="0">
                <a:solidFill>
                  <a:schemeClr val="tx1"/>
                </a:solidFill>
              </a:rPr>
              <a:t>ABC</a:t>
            </a:r>
            <a:r>
              <a:rPr lang="zh-CN" altLang="en-US" sz="1800" dirty="0">
                <a:solidFill>
                  <a:schemeClr val="tx1"/>
                </a:solidFill>
              </a:rPr>
              <a:t>杭州分社项目组：</a:t>
            </a:r>
            <a:r>
              <a:rPr lang="zh-CN" altLang="en-US" sz="1800" b="0" dirty="0">
                <a:solidFill>
                  <a:schemeClr val="tx1"/>
                </a:solidFill>
              </a:rPr>
              <a:t>项目实施、质量管理</a:t>
            </a: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2"/>
          <a:srcRect t="24801" b="20600"/>
          <a:stretch>
            <a:fillRect/>
          </a:stretch>
        </p:blipFill>
        <p:spPr>
          <a:xfrm>
            <a:off x="301809" y="3212976"/>
            <a:ext cx="11161240" cy="3427848"/>
          </a:xfrm>
          <a:prstGeom prst="rect">
            <a:avLst/>
          </a:prstGeom>
        </p:spPr>
      </p:pic>
      <p:sp>
        <p:nvSpPr>
          <p:cNvPr id="5" name="矩形 4"/>
          <p:cNvSpPr/>
          <p:nvPr/>
        </p:nvSpPr>
        <p:spPr>
          <a:xfrm>
            <a:off x="5754530" y="1549224"/>
            <a:ext cx="6135661" cy="1511952"/>
          </a:xfrm>
          <a:prstGeom prst="rect">
            <a:avLst/>
          </a:prstGeom>
        </p:spPr>
        <p:txBody>
          <a:bodyPr wrap="square">
            <a:spAutoFit/>
          </a:bodyPr>
          <a:lstStyle/>
          <a:p>
            <a:pPr marL="0" marR="0" lvl="0" indent="0" algn="l" defTabSz="914400" rtl="0" eaLnBrk="1" fontAlgn="base" latinLnBrk="0" hangingPunct="1">
              <a:lnSpc>
                <a:spcPct val="150000"/>
              </a:lnSpc>
              <a:spcBef>
                <a:spcPts val="0"/>
              </a:spcBef>
              <a:spcAft>
                <a:spcPts val="0"/>
              </a:spcAft>
              <a:buClrTx/>
              <a:buSzTx/>
              <a:buFontTx/>
              <a:buNone/>
              <a:defRPr/>
            </a:pPr>
            <a:r>
              <a:rPr kumimoji="0" lang="en-US" altLang="zh-CN" sz="1600" b="0" i="0" u="none" strike="noStrike" kern="120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cs typeface="Arial" panose="020B0604020202020204" pitchFamily="34" charset="0"/>
              </a:rPr>
              <a:t>ABC</a:t>
            </a:r>
            <a:r>
              <a:rPr kumimoji="0" lang="zh-CN" altLang="en-US" sz="1600" b="0" i="0" u="none" strike="noStrike" kern="120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cs typeface="+mn-cs"/>
              </a:rPr>
              <a:t>自主研发内部管理系统</a:t>
            </a:r>
            <a:r>
              <a:rPr kumimoji="0" lang="en-US" altLang="zh-CN" sz="1600" b="0" i="0" u="none" strike="noStrike" kern="120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cs typeface="+mn-cs"/>
              </a:rPr>
              <a:t>-</a:t>
            </a:r>
            <a:r>
              <a:rPr kumimoji="0" lang="en-US" altLang="zh-CN" sz="1600" b="0" i="0" u="none" strike="noStrike" kern="120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cs typeface="Arial" panose="020B0604020202020204" pitchFamily="34" charset="0"/>
              </a:rPr>
              <a:t>AIR</a:t>
            </a:r>
            <a:r>
              <a:rPr kumimoji="0" lang="zh-CN" altLang="en-US" sz="1600" b="0" i="0" u="none" strike="noStrike" kern="120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cs typeface="Arial" panose="020B0604020202020204" pitchFamily="34" charset="0"/>
              </a:rPr>
              <a:t>系统，包括三个产品</a:t>
            </a:r>
            <a:r>
              <a:rPr kumimoji="0" lang="zh-CN" altLang="en-US" sz="1600" b="1" i="0" u="none" strike="noStrike" kern="120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cs typeface="Arial" panose="020B0604020202020204" pitchFamily="34" charset="0"/>
              </a:rPr>
              <a:t>：</a:t>
            </a:r>
            <a:endParaRPr kumimoji="0" lang="en-US" altLang="zh-CN" sz="1600" b="1" i="0" u="none" strike="noStrike" kern="120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a:p>
            <a:pPr marL="0" marR="0" lvl="0" indent="0" algn="l" defTabSz="914400" rtl="0" eaLnBrk="1" fontAlgn="base" latinLnBrk="0" hangingPunct="1">
              <a:lnSpc>
                <a:spcPct val="150000"/>
              </a:lnSpc>
              <a:spcBef>
                <a:spcPts val="0"/>
              </a:spcBef>
              <a:spcAft>
                <a:spcPts val="0"/>
              </a:spcAft>
              <a:buClrTx/>
              <a:buSzTx/>
              <a:buFontTx/>
              <a:buNone/>
              <a:defRPr/>
            </a:pPr>
            <a:r>
              <a:rPr kumimoji="0" lang="en-US" altLang="zh-CN"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Arial" panose="020B0604020202020204" pitchFamily="34" charset="0"/>
              </a:rPr>
              <a:t>AIR</a:t>
            </a:r>
            <a:r>
              <a:rPr kumimoji="0" lang="zh-CN" altLang="en-US"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志愿者管理、</a:t>
            </a:r>
            <a:r>
              <a:rPr kumimoji="0" lang="en-US" altLang="zh-CN"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Arial" panose="020B0604020202020204" pitchFamily="34" charset="0"/>
              </a:rPr>
              <a:t>AIR</a:t>
            </a:r>
            <a:r>
              <a:rPr kumimoji="0" lang="zh-CN" altLang="en-US"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客户管理、</a:t>
            </a:r>
            <a:r>
              <a:rPr kumimoji="0" lang="en-US" altLang="zh-CN"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Arial" panose="020B0604020202020204" pitchFamily="34" charset="0"/>
              </a:rPr>
              <a:t>AIR</a:t>
            </a:r>
            <a:r>
              <a:rPr kumimoji="0" lang="zh-CN" altLang="en-US"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Arial" panose="020B0604020202020204" pitchFamily="34" charset="0"/>
              </a:rPr>
              <a:t>项目</a:t>
            </a:r>
            <a:r>
              <a:rPr kumimoji="0" lang="zh-CN" altLang="en-US"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管理、</a:t>
            </a:r>
            <a:r>
              <a:rPr kumimoji="0" lang="en-US" altLang="zh-CN"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Arial" panose="020B0604020202020204" pitchFamily="34" charset="0"/>
              </a:rPr>
              <a:t>AIR</a:t>
            </a:r>
            <a:r>
              <a:rPr kumimoji="0" lang="zh-CN" altLang="en-US"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Arial" panose="020B0604020202020204" pitchFamily="34" charset="0"/>
              </a:rPr>
              <a:t>专家库</a:t>
            </a:r>
            <a:endParaRPr kumimoji="0" lang="en-US" altLang="zh-CN"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base" latinLnBrk="0" hangingPunct="1">
              <a:lnSpc>
                <a:spcPct val="15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cs typeface="+mn-cs"/>
              </a:rPr>
              <a:t>尝试将</a:t>
            </a:r>
            <a:r>
              <a:rPr kumimoji="0" lang="zh-CN" altLang="en-US"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专业志愿者人才资源数据化</a:t>
            </a:r>
            <a:r>
              <a:rPr kumimoji="0" lang="zh-CN" altLang="en-US" sz="1600" b="0" i="0" u="none" strike="noStrike" kern="120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cs typeface="+mn-cs"/>
              </a:rPr>
              <a:t>，为满足公益事业多样化人才需求的智能匹配提供基础。</a:t>
            </a:r>
          </a:p>
        </p:txBody>
      </p:sp>
      <p:sp>
        <p:nvSpPr>
          <p:cNvPr id="6" name="矩形 5"/>
          <p:cNvSpPr/>
          <p:nvPr/>
        </p:nvSpPr>
        <p:spPr>
          <a:xfrm>
            <a:off x="301809" y="1549224"/>
            <a:ext cx="4839996" cy="1152495"/>
          </a:xfrm>
          <a:prstGeom prst="rect">
            <a:avLst/>
          </a:prstGeom>
        </p:spPr>
        <p:txBody>
          <a:bodyPr wrap="square">
            <a:spAutoFit/>
          </a:bodyPr>
          <a:lstStyle/>
          <a:p>
            <a:pPr marL="0" marR="0" lvl="0" indent="0" algn="l" defTabSz="914400" rtl="0" eaLnBrk="1" fontAlgn="base" latinLnBrk="0" hangingPunct="1">
              <a:lnSpc>
                <a:spcPct val="150000"/>
              </a:lnSpc>
              <a:spcBef>
                <a:spcPts val="0"/>
              </a:spcBef>
              <a:spcAft>
                <a:spcPts val="0"/>
              </a:spcAft>
              <a:buClrTx/>
              <a:buSzTx/>
              <a:buFontTx/>
              <a:buNone/>
              <a:defRPr/>
            </a:pPr>
            <a:r>
              <a:rPr kumimoji="0" lang="en-US" altLang="zh-CN" sz="1600" b="0" i="0" u="none" strike="noStrike" kern="120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cs typeface="Arial" panose="020B0604020202020204" pitchFamily="34" charset="0"/>
              </a:rPr>
              <a:t>ABC</a:t>
            </a:r>
            <a:r>
              <a:rPr kumimoji="0" lang="zh-CN" altLang="en-US" sz="1600" b="0" i="0" u="none" strike="noStrike" kern="120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cs typeface="Arial" panose="020B0604020202020204" pitchFamily="34" charset="0"/>
              </a:rPr>
              <a:t>以标准化项目管理为主，不断优化迭代项目管理程序，同时</a:t>
            </a:r>
            <a:r>
              <a:rPr kumimoji="0" lang="zh-CN" altLang="en-US" sz="1600" b="0" i="0" u="none" strike="noStrike" kern="120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cs typeface="+mn-cs"/>
              </a:rPr>
              <a:t>建立了国内第一个也是唯一一个基于实战</a:t>
            </a:r>
            <a:r>
              <a:rPr kumimoji="0" lang="zh-CN" altLang="en-US"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公益咨询项目的在线知识库</a:t>
            </a:r>
            <a:r>
              <a:rPr kumimoji="0" lang="en-US" altLang="zh-CN"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Arial" panose="020B0604020202020204" pitchFamily="34" charset="0"/>
              </a:rPr>
              <a:t>wiki</a:t>
            </a:r>
            <a:r>
              <a:rPr kumimoji="0" lang="zh-CN" altLang="en-US"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Arial" panose="020B0604020202020204" pitchFamily="34" charset="0"/>
              </a:rPr>
              <a:t>。</a:t>
            </a:r>
            <a:endParaRPr kumimoji="0" lang="en-US" altLang="zh-CN" sz="1600" b="0" i="0" u="none" strike="noStrike" kern="120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cs typeface="+mn-cs"/>
            </a:endParaRPr>
          </a:p>
        </p:txBody>
      </p:sp>
      <p:sp>
        <p:nvSpPr>
          <p:cNvPr id="7" name="object 3"/>
          <p:cNvSpPr txBox="1"/>
          <p:nvPr/>
        </p:nvSpPr>
        <p:spPr>
          <a:xfrm>
            <a:off x="611027" y="217176"/>
            <a:ext cx="10191085" cy="664797"/>
          </a:xfrm>
          <a:prstGeom prst="rect">
            <a:avLst/>
          </a:prstGeom>
        </p:spPr>
        <p:txBody>
          <a:bodyPr vert="horz" wrap="square" lIns="0" tIns="0" rIns="0" bIns="0" rtlCol="0">
            <a:spAutoFit/>
          </a:bodyPr>
          <a:lstStyle>
            <a:lvl1pPr marL="0" algn="l" defTabSz="914400" rtl="0" eaLnBrk="0" latinLnBrk="0" hangingPunct="0">
              <a:defRPr sz="1800" kern="1200">
                <a:solidFill>
                  <a:schemeClr val="phClr"/>
                </a:solidFill>
                <a:latin typeface="Arial" panose="020B0604020202020204"/>
                <a:ea typeface="Arial" panose="020B0604020202020204"/>
                <a:cs typeface="Arial" panose="020B0604020202020204"/>
              </a:defRPr>
            </a:lvl1pPr>
            <a:lvl2pPr marL="0" algn="l" defTabSz="914400" rtl="0" eaLnBrk="0" latinLnBrk="0" hangingPunct="0">
              <a:defRPr sz="1800" kern="1200">
                <a:solidFill>
                  <a:schemeClr val="phClr"/>
                </a:solidFill>
                <a:latin typeface="Arial" panose="020B0604020202020204"/>
                <a:ea typeface="Arial" panose="020B0604020202020204"/>
                <a:cs typeface="Arial" panose="020B0604020202020204"/>
              </a:defRPr>
            </a:lvl2pPr>
            <a:lvl3pPr marL="0" algn="l" defTabSz="914400" rtl="0" eaLnBrk="0" latinLnBrk="0" hangingPunct="0">
              <a:defRPr sz="1800" kern="1200">
                <a:solidFill>
                  <a:schemeClr val="phClr"/>
                </a:solidFill>
                <a:latin typeface="Arial" panose="020B0604020202020204"/>
                <a:ea typeface="Arial" panose="020B0604020202020204"/>
                <a:cs typeface="Arial" panose="020B0604020202020204"/>
              </a:defRPr>
            </a:lvl3pPr>
            <a:lvl4pPr marL="0" algn="l" defTabSz="914400" rtl="0" eaLnBrk="0" latinLnBrk="0" hangingPunct="0">
              <a:defRPr sz="1800" kern="1200">
                <a:solidFill>
                  <a:schemeClr val="phClr"/>
                </a:solidFill>
                <a:latin typeface="Arial" panose="020B0604020202020204"/>
                <a:ea typeface="Arial" panose="020B0604020202020204"/>
                <a:cs typeface="Arial" panose="020B0604020202020204"/>
              </a:defRPr>
            </a:lvl4pPr>
            <a:lvl5pPr marL="0" algn="l" defTabSz="914400" rtl="0" eaLnBrk="0" latinLnBrk="0" hangingPunct="0">
              <a:defRPr sz="1800" kern="1200">
                <a:solidFill>
                  <a:schemeClr val="phClr"/>
                </a:solidFill>
                <a:latin typeface="Arial" panose="020B0604020202020204"/>
                <a:ea typeface="Arial" panose="020B0604020202020204"/>
                <a:cs typeface="Arial" panose="020B0604020202020204"/>
              </a:defRPr>
            </a:lvl5pPr>
            <a:lvl6pPr marL="0" algn="l" defTabSz="914400" rtl="0" eaLnBrk="0" latinLnBrk="0" hangingPunct="0">
              <a:defRPr sz="1800" kern="1200">
                <a:solidFill>
                  <a:schemeClr val="phClr"/>
                </a:solidFill>
                <a:latin typeface="Arial" panose="020B0604020202020204"/>
                <a:ea typeface="Arial" panose="020B0604020202020204"/>
                <a:cs typeface="Arial" panose="020B0604020202020204"/>
              </a:defRPr>
            </a:lvl6pPr>
            <a:lvl7pPr marL="0" algn="l" defTabSz="914400" rtl="0" eaLnBrk="0" latinLnBrk="0" hangingPunct="0">
              <a:defRPr sz="1800" kern="1200">
                <a:solidFill>
                  <a:schemeClr val="phClr"/>
                </a:solidFill>
                <a:latin typeface="Arial" panose="020B0604020202020204"/>
                <a:ea typeface="Arial" panose="020B0604020202020204"/>
                <a:cs typeface="Arial" panose="020B0604020202020204"/>
              </a:defRPr>
            </a:lvl7pPr>
            <a:lvl8pPr marL="0" algn="l" defTabSz="914400" rtl="0" eaLnBrk="0" latinLnBrk="0" hangingPunct="0">
              <a:defRPr sz="1800" kern="1200">
                <a:solidFill>
                  <a:schemeClr val="phClr"/>
                </a:solidFill>
                <a:latin typeface="Arial" panose="020B0604020202020204"/>
                <a:ea typeface="Arial" panose="020B0604020202020204"/>
                <a:cs typeface="Arial" panose="020B0604020202020204"/>
              </a:defRPr>
            </a:lvl8pPr>
          </a:lstStyle>
          <a:p>
            <a:pPr fontAlgn="base">
              <a:lnSpc>
                <a:spcPct val="90000"/>
              </a:lnSpc>
              <a:defRPr/>
            </a:pPr>
            <a:r>
              <a:rPr lang="zh-CN" altLang="en-US" sz="2400" b="1" dirty="0">
                <a:solidFill>
                  <a:schemeClr val="bg1"/>
                </a:solidFill>
                <a:latin typeface="微软雅黑" panose="020B0503020204020204" pitchFamily="34" charset="-122"/>
                <a:ea typeface="微软雅黑" panose="020B0503020204020204" pitchFamily="34" charset="-122"/>
                <a:cs typeface="+mj-cs"/>
                <a:sym typeface="微软雅黑" panose="020B0503020204020204" pitchFamily="34" charset="-122"/>
              </a:rPr>
              <a:t>项目管理保障：标准化项目管理、跨界专家资源与不断迭代的知识沉淀和技术支持，使得</a:t>
            </a:r>
            <a:r>
              <a:rPr lang="en-GB" altLang="zh-CN" sz="2400" b="1" dirty="0">
                <a:solidFill>
                  <a:schemeClr val="bg1"/>
                </a:solidFill>
                <a:latin typeface="微软雅黑" panose="020B0503020204020204" pitchFamily="34" charset="-122"/>
                <a:ea typeface="微软雅黑" panose="020B0503020204020204" pitchFamily="34" charset="-122"/>
                <a:cs typeface="+mj-cs"/>
                <a:sym typeface="微软雅黑" panose="020B0503020204020204" pitchFamily="34" charset="-122"/>
              </a:rPr>
              <a:t>ABC</a:t>
            </a:r>
            <a:r>
              <a:rPr lang="zh-CN" altLang="en-US" sz="2400" b="1" dirty="0">
                <a:solidFill>
                  <a:schemeClr val="bg1"/>
                </a:solidFill>
                <a:latin typeface="微软雅黑" panose="020B0503020204020204" pitchFamily="34" charset="-122"/>
                <a:ea typeface="微软雅黑" panose="020B0503020204020204" pitchFamily="34" charset="-122"/>
                <a:cs typeface="+mj-cs"/>
                <a:sym typeface="微软雅黑" panose="020B0503020204020204" pitchFamily="34" charset="-122"/>
              </a:rPr>
              <a:t>商业背景专业志愿者项目组能够高质量交付的保证</a:t>
            </a:r>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建议采取联合项目组形式，进一步强化本项目的方案可落地性</a:t>
            </a:r>
          </a:p>
        </p:txBody>
      </p:sp>
      <p:sp>
        <p:nvSpPr>
          <p:cNvPr id="3" name="文本占位符 2"/>
          <p:cNvSpPr>
            <a:spLocks noGrp="1"/>
          </p:cNvSpPr>
          <p:nvPr>
            <p:ph type="body" idx="1"/>
          </p:nvPr>
        </p:nvSpPr>
        <p:spPr/>
        <p:txBody>
          <a:bodyPr/>
          <a:lstStyle/>
          <a:p>
            <a:endParaRPr lang="zh-CN" altLang="en-US"/>
          </a:p>
        </p:txBody>
      </p:sp>
      <p:sp>
        <p:nvSpPr>
          <p:cNvPr id="5" name="箭头: 五边形 4"/>
          <p:cNvSpPr/>
          <p:nvPr/>
        </p:nvSpPr>
        <p:spPr>
          <a:xfrm>
            <a:off x="732732" y="2781417"/>
            <a:ext cx="4229412" cy="365125"/>
          </a:xfrm>
          <a:prstGeom prst="homePlate">
            <a:avLst/>
          </a:prstGeom>
          <a:solidFill>
            <a:srgbClr val="3B3F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a:latin typeface="微软雅黑" panose="020B0503020204020204" pitchFamily="34" charset="-122"/>
                <a:ea typeface="微软雅黑" panose="020B0503020204020204" pitchFamily="34" charset="-122"/>
                <a:cs typeface="微软雅黑" panose="020B0503020204020204" pitchFamily="34" charset="-122"/>
              </a:rPr>
              <a:t>ABC</a:t>
            </a:r>
            <a:r>
              <a:rPr lang="zh-CN" altLang="en-US" sz="1600" b="1">
                <a:latin typeface="微软雅黑" panose="020B0503020204020204" pitchFamily="34" charset="-122"/>
                <a:ea typeface="微软雅黑" panose="020B0503020204020204" pitchFamily="34" charset="-122"/>
                <a:cs typeface="微软雅黑" panose="020B0503020204020204" pitchFamily="34" charset="-122"/>
              </a:rPr>
              <a:t>成员</a:t>
            </a:r>
          </a:p>
        </p:txBody>
      </p:sp>
      <p:sp>
        <p:nvSpPr>
          <p:cNvPr id="6" name="箭头: 五边形 5"/>
          <p:cNvSpPr/>
          <p:nvPr/>
        </p:nvSpPr>
        <p:spPr>
          <a:xfrm flipH="1">
            <a:off x="7229856" y="2781417"/>
            <a:ext cx="4229412" cy="365125"/>
          </a:xfrm>
          <a:prstGeom prst="homePlate">
            <a:avLst/>
          </a:prstGeom>
          <a:solidFill>
            <a:srgbClr val="3B3F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a:latin typeface="微软雅黑" panose="020B0503020204020204" pitchFamily="34" charset="-122"/>
                <a:ea typeface="微软雅黑" panose="020B0503020204020204" pitchFamily="34" charset="-122"/>
              </a:rPr>
              <a:t>华善青少年公益发展中心成员</a:t>
            </a:r>
          </a:p>
        </p:txBody>
      </p:sp>
      <p:sp>
        <p:nvSpPr>
          <p:cNvPr id="7" name="矩形: 圆角 6"/>
          <p:cNvSpPr/>
          <p:nvPr/>
        </p:nvSpPr>
        <p:spPr>
          <a:xfrm>
            <a:off x="5212360" y="2781417"/>
            <a:ext cx="1767280" cy="36512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a:solidFill>
                  <a:schemeClr val="tx1"/>
                </a:solidFill>
                <a:latin typeface="微软雅黑" panose="020B0503020204020204" pitchFamily="34" charset="-122"/>
                <a:ea typeface="微软雅黑" panose="020B0503020204020204" pitchFamily="34" charset="-122"/>
              </a:rPr>
              <a:t>联合项目组</a:t>
            </a:r>
          </a:p>
        </p:txBody>
      </p:sp>
      <p:grpSp>
        <p:nvGrpSpPr>
          <p:cNvPr id="8" name="组合 7"/>
          <p:cNvGrpSpPr/>
          <p:nvPr/>
        </p:nvGrpSpPr>
        <p:grpSpPr>
          <a:xfrm>
            <a:off x="732732" y="3566701"/>
            <a:ext cx="4229412" cy="1662651"/>
            <a:chOff x="732732" y="2629453"/>
            <a:chExt cx="4229412" cy="1662651"/>
          </a:xfrm>
        </p:grpSpPr>
        <p:sp>
          <p:nvSpPr>
            <p:cNvPr id="9" name="矩形 8"/>
            <p:cNvSpPr/>
            <p:nvPr/>
          </p:nvSpPr>
          <p:spPr>
            <a:xfrm>
              <a:off x="732732" y="2629453"/>
              <a:ext cx="4229412" cy="398845"/>
            </a:xfrm>
            <a:prstGeom prst="rect">
              <a:avLst/>
            </a:prstGeom>
            <a:solidFill>
              <a:schemeClr val="accent1">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a:solidFill>
                    <a:schemeClr val="tx1"/>
                  </a:solidFill>
                  <a:latin typeface="微软雅黑" panose="020B0503020204020204" pitchFamily="34" charset="-122"/>
                  <a:ea typeface="微软雅黑" panose="020B0503020204020204" pitchFamily="34" charset="-122"/>
                </a:rPr>
                <a:t>内部访谈、案例研究</a:t>
              </a:r>
            </a:p>
          </p:txBody>
        </p:sp>
        <p:sp>
          <p:nvSpPr>
            <p:cNvPr id="10" name="矩形 9"/>
            <p:cNvSpPr/>
            <p:nvPr/>
          </p:nvSpPr>
          <p:spPr>
            <a:xfrm>
              <a:off x="732732" y="3240817"/>
              <a:ext cx="4229412" cy="398845"/>
            </a:xfrm>
            <a:prstGeom prst="rect">
              <a:avLst/>
            </a:prstGeom>
            <a:solidFill>
              <a:schemeClr val="accent1">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a:solidFill>
                    <a:schemeClr val="tx1"/>
                  </a:solidFill>
                  <a:latin typeface="微软雅黑" panose="020B0503020204020204" pitchFamily="34" charset="-122"/>
                  <a:ea typeface="微软雅黑" panose="020B0503020204020204" pitchFamily="34" charset="-122"/>
                </a:rPr>
                <a:t>战略工作坊、一对一深入访谈</a:t>
              </a:r>
            </a:p>
          </p:txBody>
        </p:sp>
        <p:sp>
          <p:nvSpPr>
            <p:cNvPr id="11" name="矩形 10"/>
            <p:cNvSpPr/>
            <p:nvPr/>
          </p:nvSpPr>
          <p:spPr>
            <a:xfrm>
              <a:off x="732732" y="3893259"/>
              <a:ext cx="4229412" cy="398845"/>
            </a:xfrm>
            <a:prstGeom prst="rect">
              <a:avLst/>
            </a:prstGeom>
            <a:solidFill>
              <a:schemeClr val="accent1">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a:solidFill>
                    <a:schemeClr val="tx1"/>
                  </a:solidFill>
                  <a:latin typeface="微软雅黑" panose="020B0503020204020204" pitchFamily="34" charset="-122"/>
                  <a:ea typeface="微软雅黑" panose="020B0503020204020204" pitchFamily="34" charset="-122"/>
                </a:rPr>
                <a:t>品牌主张诠释、品牌传播报告编制</a:t>
              </a:r>
            </a:p>
          </p:txBody>
        </p:sp>
      </p:grpSp>
      <p:grpSp>
        <p:nvGrpSpPr>
          <p:cNvPr id="12" name="组合 11"/>
          <p:cNvGrpSpPr/>
          <p:nvPr/>
        </p:nvGrpSpPr>
        <p:grpSpPr>
          <a:xfrm>
            <a:off x="7229856" y="3566701"/>
            <a:ext cx="4229412" cy="1662651"/>
            <a:chOff x="7229856" y="2629453"/>
            <a:chExt cx="4229412" cy="1662651"/>
          </a:xfrm>
        </p:grpSpPr>
        <p:sp>
          <p:nvSpPr>
            <p:cNvPr id="13" name="矩形 12"/>
            <p:cNvSpPr/>
            <p:nvPr/>
          </p:nvSpPr>
          <p:spPr>
            <a:xfrm>
              <a:off x="7229856" y="2629453"/>
              <a:ext cx="4229412" cy="398845"/>
            </a:xfrm>
            <a:prstGeom prst="rect">
              <a:avLst/>
            </a:prstGeom>
            <a:solidFill>
              <a:schemeClr val="accent1">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a:solidFill>
                    <a:schemeClr val="tx1"/>
                  </a:solidFill>
                  <a:latin typeface="微软雅黑" panose="020B0503020204020204" pitchFamily="34" charset="-122"/>
                  <a:ea typeface="微软雅黑" panose="020B0503020204020204" pitchFamily="34" charset="-122"/>
                </a:rPr>
                <a:t>积极参与并协助开展</a:t>
              </a:r>
            </a:p>
          </p:txBody>
        </p:sp>
        <p:sp>
          <p:nvSpPr>
            <p:cNvPr id="14" name="矩形 13"/>
            <p:cNvSpPr/>
            <p:nvPr/>
          </p:nvSpPr>
          <p:spPr>
            <a:xfrm>
              <a:off x="7229856" y="3240817"/>
              <a:ext cx="4229412" cy="398845"/>
            </a:xfrm>
            <a:prstGeom prst="rect">
              <a:avLst/>
            </a:prstGeom>
            <a:solidFill>
              <a:schemeClr val="accent1">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a:solidFill>
                    <a:schemeClr val="tx1"/>
                  </a:solidFill>
                  <a:latin typeface="微软雅黑" panose="020B0503020204020204" pitchFamily="34" charset="-122"/>
                  <a:ea typeface="微软雅黑" panose="020B0503020204020204" pitchFamily="34" charset="-122"/>
                </a:rPr>
                <a:t>提前思考、方案探讨、积极参与</a:t>
              </a:r>
            </a:p>
          </p:txBody>
        </p:sp>
        <p:sp>
          <p:nvSpPr>
            <p:cNvPr id="15" name="矩形 14"/>
            <p:cNvSpPr/>
            <p:nvPr/>
          </p:nvSpPr>
          <p:spPr>
            <a:xfrm>
              <a:off x="7229856" y="3893259"/>
              <a:ext cx="4229412" cy="398845"/>
            </a:xfrm>
            <a:prstGeom prst="rect">
              <a:avLst/>
            </a:prstGeom>
            <a:solidFill>
              <a:schemeClr val="accent1">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a:solidFill>
                    <a:schemeClr val="tx1"/>
                  </a:solidFill>
                  <a:latin typeface="微软雅黑" panose="020B0503020204020204" pitchFamily="34" charset="-122"/>
                  <a:ea typeface="微软雅黑" panose="020B0503020204020204" pitchFamily="34" charset="-122"/>
                </a:rPr>
                <a:t>方案探讨、协助方案落地与试运行</a:t>
              </a:r>
            </a:p>
          </p:txBody>
        </p:sp>
      </p:grpSp>
      <p:sp>
        <p:nvSpPr>
          <p:cNvPr id="16" name="矩形 15"/>
          <p:cNvSpPr/>
          <p:nvPr/>
        </p:nvSpPr>
        <p:spPr>
          <a:xfrm>
            <a:off x="5212360" y="3566701"/>
            <a:ext cx="1767280" cy="16626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a:solidFill>
                  <a:schemeClr val="tx1"/>
                </a:solidFill>
                <a:latin typeface="微软雅黑" panose="020B0503020204020204" pitchFamily="34" charset="-122"/>
                <a:ea typeface="微软雅黑" panose="020B0503020204020204" pitchFamily="34" charset="-122"/>
              </a:rPr>
              <a:t>基于现实</a:t>
            </a:r>
            <a:endParaRPr lang="en-US" altLang="zh-CN" sz="1400" b="1">
              <a:solidFill>
                <a:schemeClr val="tx1"/>
              </a:solidFill>
              <a:latin typeface="微软雅黑" panose="020B0503020204020204" pitchFamily="34" charset="-122"/>
              <a:ea typeface="微软雅黑" panose="020B0503020204020204" pitchFamily="34" charset="-122"/>
            </a:endParaRPr>
          </a:p>
          <a:p>
            <a:pPr algn="ctr"/>
            <a:r>
              <a:rPr lang="zh-CN" altLang="en-US" sz="1400" b="1">
                <a:solidFill>
                  <a:schemeClr val="tx1"/>
                </a:solidFill>
                <a:latin typeface="微软雅黑" panose="020B0503020204020204" pitchFamily="34" charset="-122"/>
                <a:ea typeface="微软雅黑" panose="020B0503020204020204" pitchFamily="34" charset="-122"/>
              </a:rPr>
              <a:t>基于能力</a:t>
            </a:r>
            <a:endParaRPr lang="en-US" altLang="zh-CN" sz="1400" b="1">
              <a:solidFill>
                <a:schemeClr val="tx1"/>
              </a:solidFill>
              <a:latin typeface="微软雅黑" panose="020B0503020204020204" pitchFamily="34" charset="-122"/>
              <a:ea typeface="微软雅黑" panose="020B0503020204020204" pitchFamily="34" charset="-122"/>
            </a:endParaRPr>
          </a:p>
          <a:p>
            <a:pPr algn="ctr"/>
            <a:endParaRPr lang="en-US" altLang="zh-CN" sz="1400" b="1">
              <a:solidFill>
                <a:schemeClr val="tx1"/>
              </a:solidFill>
              <a:latin typeface="微软雅黑" panose="020B0503020204020204" pitchFamily="34" charset="-122"/>
              <a:ea typeface="微软雅黑" panose="020B0503020204020204" pitchFamily="34" charset="-122"/>
            </a:endParaRPr>
          </a:p>
          <a:p>
            <a:pPr algn="ctr"/>
            <a:r>
              <a:rPr lang="zh-CN" altLang="en-US" sz="1400" b="1">
                <a:solidFill>
                  <a:schemeClr val="tx1"/>
                </a:solidFill>
                <a:latin typeface="微软雅黑" panose="020B0503020204020204" pitchFamily="34" charset="-122"/>
                <a:ea typeface="微软雅黑" panose="020B0503020204020204" pitchFamily="34" charset="-122"/>
              </a:rPr>
              <a:t>可落地</a:t>
            </a:r>
            <a:endParaRPr lang="en-US" altLang="zh-CN" sz="1400" b="1">
              <a:solidFill>
                <a:schemeClr val="tx1"/>
              </a:solidFill>
              <a:latin typeface="微软雅黑" panose="020B0503020204020204" pitchFamily="34" charset="-122"/>
              <a:ea typeface="微软雅黑" panose="020B0503020204020204" pitchFamily="34" charset="-122"/>
            </a:endParaRPr>
          </a:p>
          <a:p>
            <a:pPr algn="ctr"/>
            <a:r>
              <a:rPr lang="zh-CN" altLang="en-US" sz="1400" b="1">
                <a:solidFill>
                  <a:schemeClr val="tx1"/>
                </a:solidFill>
                <a:latin typeface="微软雅黑" panose="020B0503020204020204" pitchFamily="34" charset="-122"/>
                <a:ea typeface="微软雅黑" panose="020B0503020204020204" pitchFamily="34" charset="-122"/>
              </a:rPr>
              <a:t>可执行</a:t>
            </a:r>
            <a:endParaRPr lang="en-US" altLang="zh-CN" sz="1400" b="1">
              <a:solidFill>
                <a:schemeClr val="tx1"/>
              </a:solidFill>
              <a:latin typeface="微软雅黑" panose="020B0503020204020204" pitchFamily="34" charset="-122"/>
              <a:ea typeface="微软雅黑" panose="020B0503020204020204" pitchFamily="34" charset="-122"/>
            </a:endParaRPr>
          </a:p>
        </p:txBody>
      </p:sp>
      <p:sp>
        <p:nvSpPr>
          <p:cNvPr id="17" name="箭头: 右 16"/>
          <p:cNvSpPr/>
          <p:nvPr/>
        </p:nvSpPr>
        <p:spPr>
          <a:xfrm>
            <a:off x="4982390" y="4047721"/>
            <a:ext cx="209724" cy="700609"/>
          </a:xfrm>
          <a:prstGeom prst="rightArrow">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8" name="箭头: 右 17"/>
          <p:cNvSpPr/>
          <p:nvPr/>
        </p:nvSpPr>
        <p:spPr>
          <a:xfrm flipH="1">
            <a:off x="6999886" y="4047721"/>
            <a:ext cx="209724" cy="700609"/>
          </a:xfrm>
          <a:prstGeom prst="rightArrow">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cxnSp>
        <p:nvCxnSpPr>
          <p:cNvPr id="19" name="直接连接符 18"/>
          <p:cNvCxnSpPr/>
          <p:nvPr/>
        </p:nvCxnSpPr>
        <p:spPr>
          <a:xfrm>
            <a:off x="732732" y="2070691"/>
            <a:ext cx="10726536" cy="0"/>
          </a:xfrm>
          <a:prstGeom prst="line">
            <a:avLst/>
          </a:prstGeom>
        </p:spPr>
        <p:style>
          <a:lnRef idx="1">
            <a:schemeClr val="accent1"/>
          </a:lnRef>
          <a:fillRef idx="0">
            <a:schemeClr val="accent1"/>
          </a:fillRef>
          <a:effectRef idx="0">
            <a:schemeClr val="accent1"/>
          </a:effectRef>
          <a:fontRef idx="minor">
            <a:schemeClr val="tx1"/>
          </a:fontRef>
        </p:style>
      </p:cxnSp>
      <p:sp>
        <p:nvSpPr>
          <p:cNvPr id="20" name="文本框 19"/>
          <p:cNvSpPr txBox="1"/>
          <p:nvPr/>
        </p:nvSpPr>
        <p:spPr>
          <a:xfrm>
            <a:off x="4577716" y="1901414"/>
            <a:ext cx="3036570" cy="337185"/>
          </a:xfrm>
          <a:prstGeom prst="rect">
            <a:avLst/>
          </a:prstGeom>
          <a:solidFill>
            <a:schemeClr val="bg1"/>
          </a:solidFill>
        </p:spPr>
        <p:txBody>
          <a:bodyPr wrap="none" rtlCol="0">
            <a:spAutoFit/>
          </a:bodyPr>
          <a:lstStyle/>
          <a:p>
            <a:pPr algn="ctr">
              <a:buClr>
                <a:srgbClr val="2D97C8"/>
              </a:buClr>
            </a:pPr>
            <a:r>
              <a:rPr lang="zh-CN" altLang="en-US" sz="1600" b="1">
                <a:latin typeface="微软雅黑" panose="020B0503020204020204" pitchFamily="34" charset="-122"/>
                <a:ea typeface="微软雅黑" panose="020B0503020204020204" pitchFamily="34" charset="-122"/>
                <a:cs typeface="Heiti SC Light" panose="02000000000000000000" charset="-122"/>
              </a:rPr>
              <a:t>过程协作、节点研讨、持续复盘</a:t>
            </a:r>
            <a:endParaRPr lang="zh-CN" altLang="en-US" sz="1600" b="1" dirty="0">
              <a:latin typeface="微软雅黑" panose="020B0503020204020204" pitchFamily="34" charset="-122"/>
              <a:ea typeface="微软雅黑" panose="020B0503020204020204" pitchFamily="34" charset="-122"/>
              <a:cs typeface="Heiti SC Light" panose="02000000000000000000" charset="-122"/>
            </a:endParaRPr>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5997" y="349090"/>
            <a:ext cx="10053304" cy="424732"/>
          </a:xfrm>
          <a:noFill/>
          <a:ln w="9525" algn="ctr">
            <a:noFill/>
            <a:miter lim="800000"/>
          </a:ln>
        </p:spPr>
        <p:txBody>
          <a:bodyPr vert="horz" wrap="square" lIns="90000" tIns="45720" rIns="91440" bIns="45720" numCol="1" anchor="ctr" anchorCtr="0" compatLnSpc="1">
            <a:spAutoFit/>
          </a:bodyPr>
          <a:lstStyle/>
          <a:p>
            <a:pPr eaLnBrk="1" hangingPunct="1"/>
            <a:r>
              <a:rPr lang="zh-CN" altLang="en-US" sz="2400" b="1" dirty="0">
                <a:solidFill>
                  <a:schemeClr val="bg1"/>
                </a:solidFill>
                <a:latin typeface="微软雅黑" charset="0"/>
                <a:ea typeface="微软雅黑" charset="0"/>
                <a:cs typeface="Calibri" panose="020F0502020204030204" pitchFamily="34" charset="0"/>
              </a:rPr>
              <a:t>项目报价：</a:t>
            </a:r>
            <a:r>
              <a:rPr lang="zh-CN" altLang="en-US" sz="2400" b="1">
                <a:solidFill>
                  <a:schemeClr val="bg1"/>
                </a:solidFill>
                <a:latin typeface="微软雅黑" charset="0"/>
                <a:ea typeface="微软雅黑" charset="0"/>
                <a:cs typeface="Calibri" panose="020F0502020204030204" pitchFamily="34" charset="0"/>
              </a:rPr>
              <a:t>根据华善的</a:t>
            </a:r>
            <a:r>
              <a:rPr lang="zh-CN" altLang="en-US" sz="2400" b="1" dirty="0">
                <a:solidFill>
                  <a:schemeClr val="bg1"/>
                </a:solidFill>
                <a:latin typeface="微软雅黑" charset="0"/>
                <a:ea typeface="微软雅黑" charset="0"/>
                <a:cs typeface="Calibri" panose="020F0502020204030204" pitchFamily="34" charset="0"/>
              </a:rPr>
              <a:t>需求，项目总报</a:t>
            </a:r>
            <a:r>
              <a:rPr lang="zh-CN" altLang="en-US" sz="2400" b="1">
                <a:solidFill>
                  <a:schemeClr val="bg1"/>
                </a:solidFill>
                <a:latin typeface="微软雅黑" charset="0"/>
                <a:ea typeface="微软雅黑" charset="0"/>
                <a:cs typeface="Calibri" panose="020F0502020204030204" pitchFamily="34" charset="0"/>
              </a:rPr>
              <a:t>价为</a:t>
            </a:r>
            <a:r>
              <a:rPr lang="en-US" altLang="zh-CN" sz="2400" b="1">
                <a:solidFill>
                  <a:schemeClr val="bg1"/>
                </a:solidFill>
                <a:latin typeface="微软雅黑" charset="0"/>
                <a:ea typeface="微软雅黑" charset="0"/>
                <a:cs typeface="Calibri" panose="020F0502020204030204" pitchFamily="34" charset="0"/>
              </a:rPr>
              <a:t>2</a:t>
            </a:r>
            <a:r>
              <a:rPr lang="zh-CN" altLang="en-US" sz="2400" b="1">
                <a:solidFill>
                  <a:schemeClr val="bg1"/>
                </a:solidFill>
                <a:latin typeface="微软雅黑" charset="0"/>
                <a:ea typeface="微软雅黑" charset="0"/>
                <a:cs typeface="Calibri" panose="020F0502020204030204" pitchFamily="34" charset="0"/>
              </a:rPr>
              <a:t>万元</a:t>
            </a:r>
            <a:endParaRPr lang="zh-CN" altLang="en-US" sz="2400" b="1" dirty="0">
              <a:solidFill>
                <a:schemeClr val="bg1"/>
              </a:solidFill>
              <a:latin typeface="微软雅黑" charset="0"/>
              <a:ea typeface="微软雅黑" charset="0"/>
              <a:cs typeface="Calibri" panose="020F0502020204030204" pitchFamily="34" charset="0"/>
            </a:endParaRPr>
          </a:p>
        </p:txBody>
      </p:sp>
      <p:sp>
        <p:nvSpPr>
          <p:cNvPr id="8" name="Text Placeholder 12"/>
          <p:cNvSpPr>
            <a:spLocks noChangeArrowheads="1"/>
          </p:cNvSpPr>
          <p:nvPr/>
        </p:nvSpPr>
        <p:spPr bwMode="auto">
          <a:xfrm>
            <a:off x="1133158" y="1977708"/>
            <a:ext cx="2578100"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eaLnBrk="1" hangingPunct="1">
              <a:lnSpc>
                <a:spcPct val="100000"/>
              </a:lnSpc>
              <a:spcBef>
                <a:spcPct val="0"/>
              </a:spcBef>
              <a:buFont typeface="Wingdings" panose="05000000000000000000" pitchFamily="2" charset="2"/>
              <a:buNone/>
            </a:pPr>
            <a:r>
              <a:rPr lang="en-US" altLang="zh-CN" sz="1800" b="1" dirty="0">
                <a:solidFill>
                  <a:srgbClr val="000000"/>
                </a:solidFill>
                <a:latin typeface="微软雅黑" charset="0"/>
                <a:ea typeface="微软雅黑" charset="0"/>
                <a:cs typeface="微软雅黑" charset="0"/>
                <a:sym typeface="微软雅黑" panose="020B0503020204020204" pitchFamily="34" charset="-122"/>
              </a:rPr>
              <a:t>ABC</a:t>
            </a:r>
            <a:r>
              <a:rPr lang="zh-CN" altLang="en-US" sz="1800" b="1" dirty="0">
                <a:solidFill>
                  <a:srgbClr val="000000"/>
                </a:solidFill>
                <a:latin typeface="微软雅黑" charset="0"/>
                <a:ea typeface="微软雅黑" charset="0"/>
                <a:cs typeface="微软雅黑" charset="0"/>
                <a:sym typeface="微软雅黑" panose="020B0503020204020204" pitchFamily="34" charset="-122"/>
              </a:rPr>
              <a:t>项目类型及收款方式</a:t>
            </a:r>
            <a:endParaRPr lang="zh-CN" altLang="en-US" sz="1800" b="1" dirty="0">
              <a:solidFill>
                <a:srgbClr val="000000"/>
              </a:solidFill>
              <a:latin typeface="微软雅黑" charset="0"/>
              <a:ea typeface="微软雅黑" charset="0"/>
              <a:cs typeface="微软雅黑" charset="0"/>
            </a:endParaRPr>
          </a:p>
        </p:txBody>
      </p:sp>
      <p:sp>
        <p:nvSpPr>
          <p:cNvPr id="9" name="Text Placeholder 12"/>
          <p:cNvSpPr>
            <a:spLocks noChangeArrowheads="1"/>
          </p:cNvSpPr>
          <p:nvPr/>
        </p:nvSpPr>
        <p:spPr bwMode="auto">
          <a:xfrm>
            <a:off x="5763895" y="1977708"/>
            <a:ext cx="2468563"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eaLnBrk="1" hangingPunct="1">
              <a:lnSpc>
                <a:spcPct val="100000"/>
              </a:lnSpc>
              <a:spcBef>
                <a:spcPct val="0"/>
              </a:spcBef>
              <a:buFont typeface="Wingdings" panose="05000000000000000000" pitchFamily="2" charset="2"/>
              <a:buNone/>
            </a:pPr>
            <a:r>
              <a:rPr lang="zh-CN" altLang="en-US" sz="1800" b="1">
                <a:solidFill>
                  <a:srgbClr val="000000"/>
                </a:solidFill>
                <a:latin typeface="微软雅黑" charset="0"/>
                <a:ea typeface="微软雅黑" charset="0"/>
              </a:rPr>
              <a:t>收费等级对应付款标准</a:t>
            </a:r>
          </a:p>
        </p:txBody>
      </p:sp>
      <p:graphicFrame>
        <p:nvGraphicFramePr>
          <p:cNvPr id="11" name="表格 52227"/>
          <p:cNvGraphicFramePr>
            <a:graphicFrameLocks noGrp="1"/>
          </p:cNvGraphicFramePr>
          <p:nvPr>
            <p:custDataLst>
              <p:tags r:id="rId1"/>
            </p:custDataLst>
          </p:nvPr>
        </p:nvGraphicFramePr>
        <p:xfrm>
          <a:off x="1018858" y="2379345"/>
          <a:ext cx="3849687" cy="3371852"/>
        </p:xfrm>
        <a:graphic>
          <a:graphicData uri="http://schemas.openxmlformats.org/drawingml/2006/table">
            <a:tbl>
              <a:tblPr/>
              <a:tblGrid>
                <a:gridCol w="1951037">
                  <a:extLst>
                    <a:ext uri="{9D8B030D-6E8A-4147-A177-3AD203B41FA5}">
                      <a16:colId xmlns:a16="http://schemas.microsoft.com/office/drawing/2014/main" val="20000"/>
                    </a:ext>
                  </a:extLst>
                </a:gridCol>
                <a:gridCol w="1898650">
                  <a:extLst>
                    <a:ext uri="{9D8B030D-6E8A-4147-A177-3AD203B41FA5}">
                      <a16:colId xmlns:a16="http://schemas.microsoft.com/office/drawing/2014/main" val="20001"/>
                    </a:ext>
                  </a:extLst>
                </a:gridCol>
              </a:tblGrid>
              <a:tr h="674688">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600" b="1" i="0" u="none" strike="noStrike" cap="none" normalizeH="0" baseline="0">
                          <a:ln>
                            <a:noFill/>
                          </a:ln>
                          <a:solidFill>
                            <a:srgbClr val="FFFFFF"/>
                          </a:solidFill>
                          <a:effectLst/>
                          <a:latin typeface="微软雅黑" charset="0"/>
                          <a:ea typeface="微软雅黑" charset="0"/>
                        </a:rPr>
                        <a:t>产品名称</a:t>
                      </a:r>
                    </a:p>
                  </a:txBody>
                  <a:tcPr marL="91430" marR="91430" marT="45731" marB="45731"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rgbClr val="0F00AB"/>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600" b="1" i="0" u="none" strike="noStrike" cap="none" normalizeH="0" baseline="0">
                          <a:ln>
                            <a:noFill/>
                          </a:ln>
                          <a:solidFill>
                            <a:srgbClr val="FFFFFF"/>
                          </a:solidFill>
                          <a:effectLst/>
                          <a:latin typeface="微软雅黑" charset="0"/>
                          <a:ea typeface="微软雅黑" charset="0"/>
                        </a:rPr>
                        <a:t>收费价格</a:t>
                      </a:r>
                      <a:endParaRPr kumimoji="0" lang="en-US" altLang="zh-CN" sz="1600" b="1" i="0" u="none" strike="noStrike" cap="none" normalizeH="0" baseline="0">
                        <a:ln>
                          <a:noFill/>
                        </a:ln>
                        <a:solidFill>
                          <a:srgbClr val="FFFFFF"/>
                        </a:solidFill>
                        <a:effectLst/>
                        <a:latin typeface="微软雅黑" charset="0"/>
                        <a:ea typeface="微软雅黑"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zh-CN" altLang="zh-CN" sz="1600" b="1" i="0" u="none" strike="noStrike" cap="none" normalizeH="0" baseline="0">
                          <a:ln>
                            <a:noFill/>
                          </a:ln>
                          <a:solidFill>
                            <a:srgbClr val="FFFFFF"/>
                          </a:solidFill>
                          <a:effectLst/>
                          <a:latin typeface="微软雅黑" charset="0"/>
                          <a:ea typeface="微软雅黑" charset="0"/>
                        </a:rPr>
                        <a:t>（</a:t>
                      </a:r>
                      <a:r>
                        <a:rPr kumimoji="0" lang="zh-CN" altLang="en-US" sz="1600" b="1" i="0" u="none" strike="noStrike" cap="none" normalizeH="0" baseline="0">
                          <a:ln>
                            <a:noFill/>
                          </a:ln>
                          <a:solidFill>
                            <a:srgbClr val="FFFFFF"/>
                          </a:solidFill>
                          <a:effectLst/>
                          <a:latin typeface="微软雅黑" charset="0"/>
                          <a:ea typeface="微软雅黑" charset="0"/>
                        </a:rPr>
                        <a:t>元）</a:t>
                      </a:r>
                      <a:endParaRPr kumimoji="0" lang="en-US" altLang="zh-CN" sz="1600" b="1" i="0" u="none" strike="noStrike" cap="none" normalizeH="0" baseline="0">
                        <a:ln>
                          <a:noFill/>
                        </a:ln>
                        <a:solidFill>
                          <a:srgbClr val="FFFFFF"/>
                        </a:solidFill>
                        <a:effectLst/>
                        <a:latin typeface="微软雅黑" charset="0"/>
                        <a:ea typeface="微软雅黑" charset="0"/>
                      </a:endParaRPr>
                    </a:p>
                  </a:txBody>
                  <a:tcPr marL="91430" marR="91430" marT="45731" marB="45731"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rgbClr val="0F00AB"/>
                    </a:solidFill>
                  </a:tcPr>
                </a:tc>
                <a:extLst>
                  <a:ext uri="{0D108BD9-81ED-4DB2-BD59-A6C34878D82A}">
                    <a16:rowId xmlns:a16="http://schemas.microsoft.com/office/drawing/2014/main" val="10000"/>
                  </a:ext>
                </a:extLst>
              </a:tr>
              <a:tr h="674688">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400" b="0" i="0" u="none" strike="noStrike" cap="none" normalizeH="0" baseline="0">
                          <a:ln>
                            <a:noFill/>
                          </a:ln>
                          <a:solidFill>
                            <a:srgbClr val="1E1E1E"/>
                          </a:solidFill>
                          <a:effectLst/>
                          <a:latin typeface="微软雅黑" charset="0"/>
                          <a:ea typeface="微软雅黑" charset="0"/>
                        </a:rPr>
                        <a:t>管理咨询项目</a:t>
                      </a:r>
                    </a:p>
                  </a:txBody>
                  <a:tcPr marL="91430" marR="91430" marT="45731" marB="45731"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0E0E0"/>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a:ln>
                            <a:noFill/>
                          </a:ln>
                          <a:solidFill>
                            <a:srgbClr val="1E1E1E"/>
                          </a:solidFill>
                          <a:effectLst/>
                          <a:latin typeface="微软雅黑" charset="0"/>
                          <a:ea typeface="微软雅黑" charset="0"/>
                        </a:rPr>
                        <a:t>60,000</a:t>
                      </a:r>
                    </a:p>
                  </a:txBody>
                  <a:tcPr marL="91430" marR="91430" marT="45731" marB="45731"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0E0E0"/>
                    </a:solidFill>
                  </a:tcPr>
                </a:tc>
                <a:extLst>
                  <a:ext uri="{0D108BD9-81ED-4DB2-BD59-A6C34878D82A}">
                    <a16:rowId xmlns:a16="http://schemas.microsoft.com/office/drawing/2014/main" val="10001"/>
                  </a:ext>
                </a:extLst>
              </a:tr>
              <a:tr h="673100">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400" b="0" i="0" u="none" strike="noStrike" cap="none" normalizeH="0" baseline="0">
                          <a:ln>
                            <a:noFill/>
                          </a:ln>
                          <a:solidFill>
                            <a:srgbClr val="1E1E1E"/>
                          </a:solidFill>
                          <a:effectLst/>
                          <a:latin typeface="微软雅黑" charset="0"/>
                          <a:ea typeface="微软雅黑" charset="0"/>
                        </a:rPr>
                        <a:t>诊断咨询项目</a:t>
                      </a:r>
                    </a:p>
                  </a:txBody>
                  <a:tcPr marL="91430" marR="91430" marT="45731" marB="45731"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2F2F2"/>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a:ln>
                            <a:noFill/>
                          </a:ln>
                          <a:solidFill>
                            <a:srgbClr val="1E1E1E"/>
                          </a:solidFill>
                          <a:effectLst/>
                          <a:latin typeface="微软雅黑" charset="0"/>
                          <a:ea typeface="微软雅黑" charset="0"/>
                        </a:rPr>
                        <a:t>30,000</a:t>
                      </a:r>
                    </a:p>
                  </a:txBody>
                  <a:tcPr marL="91430" marR="91430" marT="45731" marB="45731"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2F2F2"/>
                    </a:solidFill>
                  </a:tcPr>
                </a:tc>
                <a:extLst>
                  <a:ext uri="{0D108BD9-81ED-4DB2-BD59-A6C34878D82A}">
                    <a16:rowId xmlns:a16="http://schemas.microsoft.com/office/drawing/2014/main" val="10002"/>
                  </a:ext>
                </a:extLst>
              </a:tr>
              <a:tr h="674688">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400" b="0" i="0" u="none" strike="noStrike" cap="none" normalizeH="0" baseline="0">
                          <a:ln>
                            <a:noFill/>
                          </a:ln>
                          <a:solidFill>
                            <a:srgbClr val="1E1E1E"/>
                          </a:solidFill>
                          <a:effectLst/>
                          <a:latin typeface="微软雅黑" charset="0"/>
                          <a:ea typeface="微软雅黑" charset="0"/>
                        </a:rPr>
                        <a:t>培训产品开发</a:t>
                      </a:r>
                    </a:p>
                  </a:txBody>
                  <a:tcPr marL="91430" marR="91430" marT="45731" marB="45731"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0E0E0"/>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a:ln>
                            <a:noFill/>
                          </a:ln>
                          <a:solidFill>
                            <a:srgbClr val="1E1E1E"/>
                          </a:solidFill>
                          <a:effectLst/>
                          <a:latin typeface="微软雅黑" charset="0"/>
                          <a:ea typeface="微软雅黑" charset="0"/>
                        </a:rPr>
                        <a:t>60,000</a:t>
                      </a:r>
                    </a:p>
                  </a:txBody>
                  <a:tcPr marL="91430" marR="91430" marT="45731" marB="45731"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0E0E0"/>
                    </a:solidFill>
                  </a:tcPr>
                </a:tc>
                <a:extLst>
                  <a:ext uri="{0D108BD9-81ED-4DB2-BD59-A6C34878D82A}">
                    <a16:rowId xmlns:a16="http://schemas.microsoft.com/office/drawing/2014/main" val="10003"/>
                  </a:ext>
                </a:extLst>
              </a:tr>
              <a:tr h="674688">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400" b="0" i="0" u="none" strike="noStrike" cap="none" normalizeH="0" baseline="0">
                          <a:ln>
                            <a:noFill/>
                          </a:ln>
                          <a:solidFill>
                            <a:srgbClr val="1E1E1E"/>
                          </a:solidFill>
                          <a:effectLst/>
                          <a:latin typeface="微软雅黑" charset="0"/>
                          <a:ea typeface="微软雅黑" charset="0"/>
                        </a:rPr>
                        <a:t>调研报告产品</a:t>
                      </a:r>
                    </a:p>
                  </a:txBody>
                  <a:tcPr marL="91430" marR="91430" marT="45731" marB="45731"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2F2F2"/>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dirty="0">
                          <a:ln>
                            <a:noFill/>
                          </a:ln>
                          <a:solidFill>
                            <a:srgbClr val="1E1E1E"/>
                          </a:solidFill>
                          <a:effectLst/>
                          <a:latin typeface="微软雅黑" charset="0"/>
                          <a:ea typeface="微软雅黑" charset="0"/>
                        </a:rPr>
                        <a:t>60,000</a:t>
                      </a:r>
                    </a:p>
                  </a:txBody>
                  <a:tcPr marL="91430" marR="91430" marT="45731" marB="45731"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2F2F2"/>
                    </a:solidFill>
                  </a:tcPr>
                </a:tc>
                <a:extLst>
                  <a:ext uri="{0D108BD9-81ED-4DB2-BD59-A6C34878D82A}">
                    <a16:rowId xmlns:a16="http://schemas.microsoft.com/office/drawing/2014/main" val="10004"/>
                  </a:ext>
                </a:extLst>
              </a:tr>
            </a:tbl>
          </a:graphicData>
        </a:graphic>
      </p:graphicFrame>
      <p:graphicFrame>
        <p:nvGraphicFramePr>
          <p:cNvPr id="12" name="表格 52247"/>
          <p:cNvGraphicFramePr>
            <a:graphicFrameLocks noGrp="1"/>
          </p:cNvGraphicFramePr>
          <p:nvPr>
            <p:custDataLst>
              <p:tags r:id="rId2"/>
            </p:custDataLst>
          </p:nvPr>
        </p:nvGraphicFramePr>
        <p:xfrm>
          <a:off x="5763895" y="2379345"/>
          <a:ext cx="5708650" cy="3900489"/>
        </p:xfrm>
        <a:graphic>
          <a:graphicData uri="http://schemas.openxmlformats.org/drawingml/2006/table">
            <a:tbl>
              <a:tblPr/>
              <a:tblGrid>
                <a:gridCol w="1012825">
                  <a:extLst>
                    <a:ext uri="{9D8B030D-6E8A-4147-A177-3AD203B41FA5}">
                      <a16:colId xmlns:a16="http://schemas.microsoft.com/office/drawing/2014/main" val="20000"/>
                    </a:ext>
                  </a:extLst>
                </a:gridCol>
                <a:gridCol w="1727200">
                  <a:extLst>
                    <a:ext uri="{9D8B030D-6E8A-4147-A177-3AD203B41FA5}">
                      <a16:colId xmlns:a16="http://schemas.microsoft.com/office/drawing/2014/main" val="20001"/>
                    </a:ext>
                  </a:extLst>
                </a:gridCol>
                <a:gridCol w="1577975">
                  <a:extLst>
                    <a:ext uri="{9D8B030D-6E8A-4147-A177-3AD203B41FA5}">
                      <a16:colId xmlns:a16="http://schemas.microsoft.com/office/drawing/2014/main" val="20002"/>
                    </a:ext>
                  </a:extLst>
                </a:gridCol>
                <a:gridCol w="1390650">
                  <a:extLst>
                    <a:ext uri="{9D8B030D-6E8A-4147-A177-3AD203B41FA5}">
                      <a16:colId xmlns:a16="http://schemas.microsoft.com/office/drawing/2014/main" val="20003"/>
                    </a:ext>
                  </a:extLst>
                </a:gridCol>
              </a:tblGrid>
              <a:tr h="674688">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600" b="1" i="0" u="none" strike="noStrike" cap="none" normalizeH="0" baseline="0">
                          <a:ln>
                            <a:noFill/>
                          </a:ln>
                          <a:solidFill>
                            <a:srgbClr val="FFFFFF"/>
                          </a:solidFill>
                          <a:effectLst/>
                          <a:latin typeface="微软雅黑" charset="0"/>
                          <a:ea typeface="微软雅黑" charset="0"/>
                        </a:rPr>
                        <a:t>档级</a:t>
                      </a: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rgbClr val="0F00AB"/>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600" b="1" i="0" u="none" strike="noStrike" cap="none" normalizeH="0" baseline="0">
                          <a:ln>
                            <a:noFill/>
                          </a:ln>
                          <a:solidFill>
                            <a:srgbClr val="FFFFFF"/>
                          </a:solidFill>
                          <a:effectLst/>
                          <a:latin typeface="微软雅黑" charset="0"/>
                          <a:ea typeface="微软雅黑" charset="0"/>
                        </a:rPr>
                        <a:t>公益组织年收益</a:t>
                      </a:r>
                      <a:endParaRPr kumimoji="0" lang="en-US" altLang="zh-CN" sz="1600" b="1" i="0" u="none" strike="noStrike" cap="none" normalizeH="0" baseline="0">
                        <a:ln>
                          <a:noFill/>
                        </a:ln>
                        <a:solidFill>
                          <a:srgbClr val="FFFFFF"/>
                        </a:solidFill>
                        <a:effectLst/>
                        <a:latin typeface="微软雅黑" charset="0"/>
                        <a:ea typeface="微软雅黑"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zh-CN" altLang="zh-CN" sz="1600" b="1" i="0" u="none" strike="noStrike" cap="none" normalizeH="0" baseline="0">
                          <a:ln>
                            <a:noFill/>
                          </a:ln>
                          <a:solidFill>
                            <a:srgbClr val="FFFFFF"/>
                          </a:solidFill>
                          <a:effectLst/>
                          <a:latin typeface="微软雅黑" charset="0"/>
                          <a:ea typeface="微软雅黑" charset="0"/>
                        </a:rPr>
                        <a:t>（</a:t>
                      </a:r>
                      <a:r>
                        <a:rPr kumimoji="0" lang="zh-CN" altLang="en-US" sz="1600" b="1" i="0" u="none" strike="noStrike" cap="none" normalizeH="0" baseline="0">
                          <a:ln>
                            <a:noFill/>
                          </a:ln>
                          <a:solidFill>
                            <a:srgbClr val="FFFFFF"/>
                          </a:solidFill>
                          <a:effectLst/>
                          <a:latin typeface="微软雅黑" charset="0"/>
                          <a:ea typeface="微软雅黑" charset="0"/>
                        </a:rPr>
                        <a:t>万）</a:t>
                      </a:r>
                      <a:endParaRPr kumimoji="0" lang="en-US" altLang="zh-CN" sz="1600" b="1" i="0" u="none" strike="noStrike" cap="none" normalizeH="0" baseline="0">
                        <a:ln>
                          <a:noFill/>
                        </a:ln>
                        <a:solidFill>
                          <a:srgbClr val="FFFFFF"/>
                        </a:solidFill>
                        <a:effectLst/>
                        <a:latin typeface="微软雅黑" charset="0"/>
                        <a:ea typeface="微软雅黑" charset="0"/>
                      </a:endParaRP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rgbClr val="0F00AB"/>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600" b="1" i="0" u="none" strike="noStrike" cap="none" normalizeH="0" baseline="0" dirty="0">
                          <a:ln>
                            <a:noFill/>
                          </a:ln>
                          <a:solidFill>
                            <a:srgbClr val="FFFFFF"/>
                          </a:solidFill>
                          <a:effectLst/>
                          <a:latin typeface="微软雅黑" charset="0"/>
                          <a:ea typeface="微软雅黑" charset="0"/>
                        </a:rPr>
                        <a:t>公益组织付费</a:t>
                      </a:r>
                      <a:endParaRPr kumimoji="0" lang="en-US" altLang="zh-CN" sz="1600" b="1" i="0" u="none" strike="noStrike" cap="none" normalizeH="0" baseline="0" dirty="0">
                        <a:ln>
                          <a:noFill/>
                        </a:ln>
                        <a:solidFill>
                          <a:srgbClr val="FFFFFF"/>
                        </a:solidFill>
                        <a:effectLst/>
                        <a:latin typeface="微软雅黑" charset="0"/>
                        <a:ea typeface="微软雅黑"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zh-CN" altLang="zh-CN" sz="1600" b="1" i="0" u="none" strike="noStrike" cap="none" normalizeH="0" baseline="0" dirty="0">
                          <a:ln>
                            <a:noFill/>
                          </a:ln>
                          <a:solidFill>
                            <a:srgbClr val="FFFFFF"/>
                          </a:solidFill>
                          <a:effectLst/>
                          <a:latin typeface="微软雅黑" charset="0"/>
                          <a:ea typeface="微软雅黑" charset="0"/>
                        </a:rPr>
                        <a:t>（</a:t>
                      </a:r>
                      <a:r>
                        <a:rPr kumimoji="0" lang="zh-CN" altLang="en-US" sz="1600" b="1" i="0" u="none" strike="noStrike" cap="none" normalizeH="0" baseline="0" dirty="0">
                          <a:ln>
                            <a:noFill/>
                          </a:ln>
                          <a:solidFill>
                            <a:srgbClr val="FFFFFF"/>
                          </a:solidFill>
                          <a:effectLst/>
                          <a:latin typeface="微软雅黑" charset="0"/>
                          <a:ea typeface="微软雅黑" charset="0"/>
                        </a:rPr>
                        <a:t>万）</a:t>
                      </a:r>
                      <a:endParaRPr kumimoji="0" lang="en-US" altLang="zh-CN" sz="1600" b="1" i="0" u="none" strike="noStrike" cap="none" normalizeH="0" baseline="0" dirty="0">
                        <a:ln>
                          <a:noFill/>
                        </a:ln>
                        <a:solidFill>
                          <a:srgbClr val="FFFFFF"/>
                        </a:solidFill>
                        <a:effectLst/>
                        <a:latin typeface="微软雅黑" charset="0"/>
                        <a:ea typeface="微软雅黑" charset="0"/>
                      </a:endParaRP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rgbClr val="0F00AB"/>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600" b="1" i="0" u="none" strike="noStrike" cap="none" normalizeH="0" baseline="0">
                          <a:ln>
                            <a:noFill/>
                          </a:ln>
                          <a:solidFill>
                            <a:srgbClr val="FFFFFF"/>
                          </a:solidFill>
                          <a:effectLst/>
                          <a:latin typeface="微软雅黑" charset="0"/>
                          <a:ea typeface="微软雅黑" charset="0"/>
                        </a:rPr>
                        <a:t>资助补贴</a:t>
                      </a:r>
                      <a:endParaRPr kumimoji="0" lang="en-US" altLang="zh-CN" sz="1600" b="1" i="0" u="none" strike="noStrike" cap="none" normalizeH="0" baseline="0">
                        <a:ln>
                          <a:noFill/>
                        </a:ln>
                        <a:solidFill>
                          <a:srgbClr val="FFFFFF"/>
                        </a:solidFill>
                        <a:effectLst/>
                        <a:latin typeface="微软雅黑" charset="0"/>
                        <a:ea typeface="微软雅黑"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zh-CN" altLang="zh-CN" sz="1600" b="1" i="0" u="none" strike="noStrike" cap="none" normalizeH="0" baseline="0">
                          <a:ln>
                            <a:noFill/>
                          </a:ln>
                          <a:solidFill>
                            <a:srgbClr val="FFFFFF"/>
                          </a:solidFill>
                          <a:effectLst/>
                          <a:latin typeface="微软雅黑" charset="0"/>
                          <a:ea typeface="微软雅黑" charset="0"/>
                        </a:rPr>
                        <a:t>（</a:t>
                      </a:r>
                      <a:r>
                        <a:rPr kumimoji="0" lang="zh-CN" altLang="en-US" sz="1600" b="1" i="0" u="none" strike="noStrike" cap="none" normalizeH="0" baseline="0">
                          <a:ln>
                            <a:noFill/>
                          </a:ln>
                          <a:solidFill>
                            <a:srgbClr val="FFFFFF"/>
                          </a:solidFill>
                          <a:effectLst/>
                          <a:latin typeface="微软雅黑" charset="0"/>
                          <a:ea typeface="微软雅黑" charset="0"/>
                        </a:rPr>
                        <a:t>万）</a:t>
                      </a:r>
                      <a:endParaRPr kumimoji="0" lang="en-US" altLang="zh-CN" sz="1600" b="1" i="0" u="none" strike="noStrike" cap="none" normalizeH="0" baseline="0">
                        <a:ln>
                          <a:noFill/>
                        </a:ln>
                        <a:solidFill>
                          <a:srgbClr val="FFFFFF"/>
                        </a:solidFill>
                        <a:effectLst/>
                        <a:latin typeface="微软雅黑" charset="0"/>
                        <a:ea typeface="微软雅黑" charset="0"/>
                      </a:endParaRP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rgbClr val="0F00AB"/>
                    </a:solidFill>
                  </a:tcPr>
                </a:tc>
                <a:extLst>
                  <a:ext uri="{0D108BD9-81ED-4DB2-BD59-A6C34878D82A}">
                    <a16:rowId xmlns:a16="http://schemas.microsoft.com/office/drawing/2014/main" val="10000"/>
                  </a:ext>
                </a:extLst>
              </a:tr>
              <a:tr h="525463">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400" b="0" i="0" u="none" strike="noStrike" cap="none" normalizeH="0" baseline="0">
                          <a:ln>
                            <a:noFill/>
                          </a:ln>
                          <a:solidFill>
                            <a:srgbClr val="1E1E1E"/>
                          </a:solidFill>
                          <a:effectLst/>
                          <a:latin typeface="微软雅黑" charset="0"/>
                          <a:ea typeface="微软雅黑" charset="0"/>
                        </a:rPr>
                        <a:t>第一档</a:t>
                      </a: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0E0E0"/>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a:ln>
                            <a:noFill/>
                          </a:ln>
                          <a:solidFill>
                            <a:srgbClr val="1E1E1E"/>
                          </a:solidFill>
                          <a:effectLst/>
                          <a:latin typeface="微软雅黑" charset="0"/>
                          <a:ea typeface="微软雅黑" charset="0"/>
                          <a:cs typeface="微软雅黑" charset="0"/>
                        </a:rPr>
                        <a:t>20-100</a:t>
                      </a:r>
                      <a:r>
                        <a:rPr kumimoji="0" lang="zh-CN" altLang="en-US" sz="1400" b="0" i="0" u="none" strike="noStrike" cap="none" normalizeH="0" baseline="0">
                          <a:ln>
                            <a:noFill/>
                          </a:ln>
                          <a:solidFill>
                            <a:srgbClr val="1E1E1E"/>
                          </a:solidFill>
                          <a:effectLst/>
                          <a:latin typeface="微软雅黑" charset="0"/>
                          <a:ea typeface="微软雅黑" charset="0"/>
                          <a:cs typeface="微软雅黑" charset="0"/>
                        </a:rPr>
                        <a:t>（含）</a:t>
                      </a:r>
                      <a:endParaRPr kumimoji="0" lang="en-US" altLang="zh-CN" sz="1400" b="0" i="0" u="none" strike="noStrike" cap="none" normalizeH="0" baseline="0">
                        <a:ln>
                          <a:noFill/>
                        </a:ln>
                        <a:solidFill>
                          <a:srgbClr val="1E1E1E"/>
                        </a:solidFill>
                        <a:effectLst/>
                        <a:latin typeface="微软雅黑" charset="0"/>
                        <a:ea typeface="微软雅黑" charset="0"/>
                        <a:cs typeface="微软雅黑" charset="0"/>
                      </a:endParaRP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0E0E0"/>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a:ln>
                            <a:noFill/>
                          </a:ln>
                          <a:solidFill>
                            <a:srgbClr val="1E1E1E"/>
                          </a:solidFill>
                          <a:effectLst/>
                          <a:latin typeface="微软雅黑" charset="0"/>
                          <a:ea typeface="微软雅黑" charset="0"/>
                        </a:rPr>
                        <a:t>1</a:t>
                      </a: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0E0E0"/>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a:ln>
                            <a:noFill/>
                          </a:ln>
                          <a:solidFill>
                            <a:srgbClr val="1E1E1E"/>
                          </a:solidFill>
                          <a:effectLst/>
                          <a:latin typeface="微软雅黑" charset="0"/>
                          <a:ea typeface="微软雅黑" charset="0"/>
                        </a:rPr>
                        <a:t>5</a:t>
                      </a: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0E0E0"/>
                    </a:solidFill>
                  </a:tcPr>
                </a:tc>
                <a:extLst>
                  <a:ext uri="{0D108BD9-81ED-4DB2-BD59-A6C34878D82A}">
                    <a16:rowId xmlns:a16="http://schemas.microsoft.com/office/drawing/2014/main" val="10001"/>
                  </a:ext>
                </a:extLst>
              </a:tr>
              <a:tr h="454025">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400" b="0" i="0" u="none" strike="noStrike" cap="none" normalizeH="0" baseline="0">
                          <a:ln>
                            <a:noFill/>
                          </a:ln>
                          <a:solidFill>
                            <a:srgbClr val="1E1E1E"/>
                          </a:solidFill>
                          <a:effectLst/>
                          <a:latin typeface="微软雅黑" charset="0"/>
                          <a:ea typeface="微软雅黑" charset="0"/>
                        </a:rPr>
                        <a:t>第二档</a:t>
                      </a: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2F2F2"/>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a:ln>
                            <a:noFill/>
                          </a:ln>
                          <a:solidFill>
                            <a:srgbClr val="1E1E1E"/>
                          </a:solidFill>
                          <a:effectLst/>
                          <a:latin typeface="微软雅黑" charset="0"/>
                          <a:ea typeface="微软雅黑" charset="0"/>
                          <a:cs typeface="微软雅黑" charset="0"/>
                        </a:rPr>
                        <a:t>100-300</a:t>
                      </a:r>
                      <a:r>
                        <a:rPr kumimoji="0" lang="zh-CN" altLang="en-US" sz="1400" b="0" i="0" u="none" strike="noStrike" cap="none" normalizeH="0" baseline="0">
                          <a:ln>
                            <a:noFill/>
                          </a:ln>
                          <a:solidFill>
                            <a:srgbClr val="1E1E1E"/>
                          </a:solidFill>
                          <a:effectLst/>
                          <a:latin typeface="微软雅黑" charset="0"/>
                          <a:ea typeface="微软雅黑" charset="0"/>
                          <a:cs typeface="微软雅黑" charset="0"/>
                        </a:rPr>
                        <a:t>（含）</a:t>
                      </a:r>
                      <a:endParaRPr kumimoji="0" lang="en-US" altLang="zh-CN" sz="1400" b="0" i="0" u="none" strike="noStrike" cap="none" normalizeH="0" baseline="0">
                        <a:ln>
                          <a:noFill/>
                        </a:ln>
                        <a:solidFill>
                          <a:srgbClr val="1E1E1E"/>
                        </a:solidFill>
                        <a:effectLst/>
                        <a:latin typeface="微软雅黑" charset="0"/>
                        <a:ea typeface="微软雅黑" charset="0"/>
                        <a:cs typeface="微软雅黑" charset="0"/>
                      </a:endParaRP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2F2F2"/>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a:ln>
                            <a:noFill/>
                          </a:ln>
                          <a:solidFill>
                            <a:srgbClr val="1E1E1E"/>
                          </a:solidFill>
                          <a:effectLst/>
                          <a:latin typeface="微软雅黑" charset="0"/>
                          <a:ea typeface="微软雅黑" charset="0"/>
                        </a:rPr>
                        <a:t>2</a:t>
                      </a: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2F2F2"/>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a:ln>
                            <a:noFill/>
                          </a:ln>
                          <a:solidFill>
                            <a:srgbClr val="1E1E1E"/>
                          </a:solidFill>
                          <a:effectLst/>
                          <a:latin typeface="微软雅黑" charset="0"/>
                          <a:ea typeface="微软雅黑" charset="0"/>
                        </a:rPr>
                        <a:t>4</a:t>
                      </a: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2F2F2"/>
                    </a:solidFill>
                  </a:tcPr>
                </a:tc>
                <a:extLst>
                  <a:ext uri="{0D108BD9-81ED-4DB2-BD59-A6C34878D82A}">
                    <a16:rowId xmlns:a16="http://schemas.microsoft.com/office/drawing/2014/main" val="10002"/>
                  </a:ext>
                </a:extLst>
              </a:tr>
              <a:tr h="561975">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400" b="0" i="0" u="none" strike="noStrike" cap="none" normalizeH="0" baseline="0">
                          <a:ln>
                            <a:noFill/>
                          </a:ln>
                          <a:solidFill>
                            <a:srgbClr val="1E1E1E"/>
                          </a:solidFill>
                          <a:effectLst/>
                          <a:latin typeface="微软雅黑" charset="0"/>
                          <a:ea typeface="微软雅黑" charset="0"/>
                        </a:rPr>
                        <a:t>第三档</a:t>
                      </a: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0E0E0"/>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a:ln>
                            <a:noFill/>
                          </a:ln>
                          <a:solidFill>
                            <a:srgbClr val="1E1E1E"/>
                          </a:solidFill>
                          <a:effectLst/>
                          <a:latin typeface="微软雅黑" charset="0"/>
                          <a:ea typeface="微软雅黑" charset="0"/>
                          <a:cs typeface="微软雅黑" charset="0"/>
                        </a:rPr>
                        <a:t>300-400</a:t>
                      </a:r>
                      <a:r>
                        <a:rPr kumimoji="0" lang="zh-CN" altLang="en-US" sz="1400" b="0" i="0" u="none" strike="noStrike" cap="none" normalizeH="0" baseline="0">
                          <a:ln>
                            <a:noFill/>
                          </a:ln>
                          <a:solidFill>
                            <a:srgbClr val="1E1E1E"/>
                          </a:solidFill>
                          <a:effectLst/>
                          <a:latin typeface="微软雅黑" charset="0"/>
                          <a:ea typeface="微软雅黑" charset="0"/>
                          <a:cs typeface="微软雅黑" charset="0"/>
                        </a:rPr>
                        <a:t>（含）</a:t>
                      </a:r>
                      <a:endParaRPr kumimoji="0" lang="en-US" altLang="zh-CN" sz="1400" b="0" i="0" u="none" strike="noStrike" cap="none" normalizeH="0" baseline="0">
                        <a:ln>
                          <a:noFill/>
                        </a:ln>
                        <a:solidFill>
                          <a:srgbClr val="1E1E1E"/>
                        </a:solidFill>
                        <a:effectLst/>
                        <a:latin typeface="微软雅黑" charset="0"/>
                        <a:ea typeface="微软雅黑" charset="0"/>
                        <a:cs typeface="微软雅黑" charset="0"/>
                      </a:endParaRP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0E0E0"/>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a:ln>
                            <a:noFill/>
                          </a:ln>
                          <a:solidFill>
                            <a:srgbClr val="1E1E1E"/>
                          </a:solidFill>
                          <a:effectLst/>
                          <a:latin typeface="微软雅黑" charset="0"/>
                          <a:ea typeface="微软雅黑" charset="0"/>
                        </a:rPr>
                        <a:t>3</a:t>
                      </a: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0E0E0"/>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dirty="0">
                          <a:ln>
                            <a:noFill/>
                          </a:ln>
                          <a:solidFill>
                            <a:srgbClr val="1E1E1E"/>
                          </a:solidFill>
                          <a:effectLst/>
                          <a:latin typeface="微软雅黑" charset="0"/>
                          <a:ea typeface="微软雅黑" charset="0"/>
                        </a:rPr>
                        <a:t>3</a:t>
                      </a: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0E0E0"/>
                    </a:solidFill>
                  </a:tcPr>
                </a:tc>
                <a:extLst>
                  <a:ext uri="{0D108BD9-81ED-4DB2-BD59-A6C34878D82A}">
                    <a16:rowId xmlns:a16="http://schemas.microsoft.com/office/drawing/2014/main" val="10003"/>
                  </a:ext>
                </a:extLst>
              </a:tr>
              <a:tr h="587375">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400" b="0" i="0" u="none" strike="noStrike" cap="none" normalizeH="0" baseline="0" dirty="0">
                          <a:ln>
                            <a:noFill/>
                          </a:ln>
                          <a:solidFill>
                            <a:srgbClr val="1E1E1E"/>
                          </a:solidFill>
                          <a:effectLst/>
                          <a:latin typeface="微软雅黑" charset="0"/>
                          <a:ea typeface="微软雅黑" charset="0"/>
                        </a:rPr>
                        <a:t>第四档</a:t>
                      </a: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2F2F2"/>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a:ln>
                            <a:noFill/>
                          </a:ln>
                          <a:solidFill>
                            <a:srgbClr val="1E1E1E"/>
                          </a:solidFill>
                          <a:effectLst/>
                          <a:latin typeface="微软雅黑" charset="0"/>
                          <a:ea typeface="微软雅黑" charset="0"/>
                          <a:cs typeface="微软雅黑" charset="0"/>
                        </a:rPr>
                        <a:t>400-500</a:t>
                      </a:r>
                      <a:r>
                        <a:rPr kumimoji="0" lang="zh-CN" altLang="en-US" sz="1400" b="0" i="0" u="none" strike="noStrike" cap="none" normalizeH="0" baseline="0">
                          <a:ln>
                            <a:noFill/>
                          </a:ln>
                          <a:solidFill>
                            <a:srgbClr val="1E1E1E"/>
                          </a:solidFill>
                          <a:effectLst/>
                          <a:latin typeface="微软雅黑" charset="0"/>
                          <a:ea typeface="微软雅黑" charset="0"/>
                          <a:cs typeface="微软雅黑" charset="0"/>
                        </a:rPr>
                        <a:t>（含）</a:t>
                      </a:r>
                      <a:endParaRPr kumimoji="0" lang="en-US" altLang="zh-CN" sz="1400" b="0" i="0" u="none" strike="noStrike" cap="none" normalizeH="0" baseline="0">
                        <a:ln>
                          <a:noFill/>
                        </a:ln>
                        <a:solidFill>
                          <a:srgbClr val="1E1E1E"/>
                        </a:solidFill>
                        <a:effectLst/>
                        <a:latin typeface="微软雅黑" charset="0"/>
                        <a:ea typeface="微软雅黑" charset="0"/>
                        <a:cs typeface="微软雅黑" charset="0"/>
                      </a:endParaRP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2F2F2"/>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a:ln>
                            <a:noFill/>
                          </a:ln>
                          <a:solidFill>
                            <a:srgbClr val="1E1E1E"/>
                          </a:solidFill>
                          <a:effectLst/>
                          <a:latin typeface="微软雅黑" charset="0"/>
                          <a:ea typeface="微软雅黑" charset="0"/>
                        </a:rPr>
                        <a:t>4</a:t>
                      </a: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2F2F2"/>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a:ln>
                            <a:noFill/>
                          </a:ln>
                          <a:solidFill>
                            <a:srgbClr val="1E1E1E"/>
                          </a:solidFill>
                          <a:effectLst/>
                          <a:latin typeface="微软雅黑" charset="0"/>
                          <a:ea typeface="微软雅黑" charset="0"/>
                        </a:rPr>
                        <a:t>3</a:t>
                      </a: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2F2F2"/>
                    </a:solidFill>
                  </a:tcPr>
                </a:tc>
                <a:extLst>
                  <a:ext uri="{0D108BD9-81ED-4DB2-BD59-A6C34878D82A}">
                    <a16:rowId xmlns:a16="http://schemas.microsoft.com/office/drawing/2014/main" val="10004"/>
                  </a:ext>
                </a:extLst>
              </a:tr>
              <a:tr h="549275">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400" b="0" i="0" u="none" strike="noStrike" cap="none" normalizeH="0" baseline="0" dirty="0">
                          <a:ln>
                            <a:noFill/>
                          </a:ln>
                          <a:solidFill>
                            <a:srgbClr val="1E1E1E"/>
                          </a:solidFill>
                          <a:effectLst/>
                          <a:latin typeface="微软雅黑" charset="0"/>
                          <a:ea typeface="微软雅黑" charset="0"/>
                        </a:rPr>
                        <a:t>第五档</a:t>
                      </a: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0E0E0"/>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dirty="0">
                          <a:ln>
                            <a:noFill/>
                          </a:ln>
                          <a:solidFill>
                            <a:srgbClr val="1E1E1E"/>
                          </a:solidFill>
                          <a:effectLst/>
                          <a:latin typeface="微软雅黑" charset="0"/>
                          <a:ea typeface="微软雅黑" charset="0"/>
                          <a:cs typeface="微软雅黑" charset="0"/>
                        </a:rPr>
                        <a:t>500-700</a:t>
                      </a:r>
                      <a:r>
                        <a:rPr kumimoji="0" lang="zh-CN" altLang="en-US" sz="1400" b="0" i="0" u="none" strike="noStrike" cap="none" normalizeH="0" baseline="0" dirty="0">
                          <a:ln>
                            <a:noFill/>
                          </a:ln>
                          <a:solidFill>
                            <a:srgbClr val="1E1E1E"/>
                          </a:solidFill>
                          <a:effectLst/>
                          <a:latin typeface="微软雅黑" charset="0"/>
                          <a:ea typeface="微软雅黑" charset="0"/>
                          <a:cs typeface="微软雅黑" charset="0"/>
                        </a:rPr>
                        <a:t>（含）</a:t>
                      </a:r>
                      <a:endParaRPr kumimoji="0" lang="en-US" altLang="zh-CN" sz="1400" b="0" i="0" u="none" strike="noStrike" cap="none" normalizeH="0" baseline="0" dirty="0">
                        <a:ln>
                          <a:noFill/>
                        </a:ln>
                        <a:solidFill>
                          <a:srgbClr val="1E1E1E"/>
                        </a:solidFill>
                        <a:effectLst/>
                        <a:latin typeface="微软雅黑" charset="0"/>
                        <a:ea typeface="微软雅黑" charset="0"/>
                        <a:cs typeface="微软雅黑" charset="0"/>
                      </a:endParaRP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0E0E0"/>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dirty="0">
                          <a:ln>
                            <a:noFill/>
                          </a:ln>
                          <a:solidFill>
                            <a:srgbClr val="1E1E1E"/>
                          </a:solidFill>
                          <a:effectLst/>
                          <a:latin typeface="微软雅黑" charset="0"/>
                          <a:ea typeface="微软雅黑" charset="0"/>
                        </a:rPr>
                        <a:t>5</a:t>
                      </a: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0E0E0"/>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dirty="0">
                          <a:ln>
                            <a:noFill/>
                          </a:ln>
                          <a:solidFill>
                            <a:srgbClr val="1E1E1E"/>
                          </a:solidFill>
                          <a:effectLst/>
                          <a:latin typeface="微软雅黑" charset="0"/>
                          <a:ea typeface="微软雅黑" charset="0"/>
                        </a:rPr>
                        <a:t>1</a:t>
                      </a: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0E0E0"/>
                    </a:solidFill>
                  </a:tcPr>
                </a:tc>
                <a:extLst>
                  <a:ext uri="{0D108BD9-81ED-4DB2-BD59-A6C34878D82A}">
                    <a16:rowId xmlns:a16="http://schemas.microsoft.com/office/drawing/2014/main" val="10005"/>
                  </a:ext>
                </a:extLst>
              </a:tr>
              <a:tr h="547688">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400" b="0" i="0" u="none" strike="noStrike" cap="none" normalizeH="0" baseline="0">
                          <a:ln>
                            <a:noFill/>
                          </a:ln>
                          <a:solidFill>
                            <a:srgbClr val="1E1E1E"/>
                          </a:solidFill>
                          <a:effectLst/>
                          <a:latin typeface="微软雅黑" charset="0"/>
                          <a:ea typeface="微软雅黑" charset="0"/>
                        </a:rPr>
                        <a:t>第六档</a:t>
                      </a: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2F2F2"/>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zh-CN" sz="1400" b="0" i="0" u="none" strike="noStrike" cap="none" normalizeH="0" baseline="0">
                          <a:ln>
                            <a:noFill/>
                          </a:ln>
                          <a:solidFill>
                            <a:srgbClr val="1E1E1E"/>
                          </a:solidFill>
                          <a:effectLst/>
                          <a:latin typeface="微软雅黑" charset="0"/>
                          <a:ea typeface="微软雅黑" charset="0"/>
                          <a:cs typeface="微软雅黑" charset="0"/>
                        </a:rPr>
                        <a:t>7</a:t>
                      </a:r>
                      <a:r>
                        <a:rPr kumimoji="0" lang="en-US" altLang="zh-CN" sz="1400" b="0" i="0" u="none" strike="noStrike" cap="none" normalizeH="0" baseline="0">
                          <a:ln>
                            <a:noFill/>
                          </a:ln>
                          <a:solidFill>
                            <a:srgbClr val="1E1E1E"/>
                          </a:solidFill>
                          <a:effectLst/>
                          <a:latin typeface="微软雅黑" charset="0"/>
                          <a:ea typeface="微软雅黑" charset="0"/>
                          <a:cs typeface="微软雅黑" charset="0"/>
                        </a:rPr>
                        <a:t>00</a:t>
                      </a:r>
                      <a:r>
                        <a:rPr kumimoji="0" lang="zh-CN" altLang="en-US" sz="1400" b="0" i="0" u="none" strike="noStrike" cap="none" normalizeH="0" baseline="0">
                          <a:ln>
                            <a:noFill/>
                          </a:ln>
                          <a:solidFill>
                            <a:srgbClr val="1E1E1E"/>
                          </a:solidFill>
                          <a:effectLst/>
                          <a:latin typeface="微软雅黑" charset="0"/>
                          <a:ea typeface="微软雅黑" charset="0"/>
                          <a:cs typeface="微软雅黑" charset="0"/>
                        </a:rPr>
                        <a:t>以上</a:t>
                      </a:r>
                      <a:endParaRPr kumimoji="0" lang="en-US" altLang="zh-CN" sz="1400" b="0" i="0" u="none" strike="noStrike" cap="none" normalizeH="0" baseline="0">
                        <a:ln>
                          <a:noFill/>
                        </a:ln>
                        <a:solidFill>
                          <a:srgbClr val="1E1E1E"/>
                        </a:solidFill>
                        <a:effectLst/>
                        <a:latin typeface="微软雅黑" charset="0"/>
                        <a:ea typeface="微软雅黑" charset="0"/>
                        <a:cs typeface="微软雅黑" charset="0"/>
                      </a:endParaRP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2F2F2"/>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zh-CN" sz="1400" b="0" i="0" u="none" strike="noStrike" cap="none" normalizeH="0" baseline="0">
                          <a:ln>
                            <a:noFill/>
                          </a:ln>
                          <a:solidFill>
                            <a:srgbClr val="1E1E1E"/>
                          </a:solidFill>
                          <a:effectLst/>
                          <a:latin typeface="微软雅黑" charset="0"/>
                          <a:ea typeface="微软雅黑" charset="0"/>
                        </a:rPr>
                        <a:t>6</a:t>
                      </a: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2F2F2"/>
                    </a:solidFill>
                  </a:tcPr>
                </a:tc>
                <a:tc>
                  <a:txBody>
                    <a:bodyPr/>
                    <a:lstStyle>
                      <a:lvl1pPr>
                        <a:lnSpc>
                          <a:spcPct val="90000"/>
                        </a:lnSpc>
                        <a:spcBef>
                          <a:spcPct val="50000"/>
                        </a:spcBef>
                        <a:buClr>
                          <a:srgbClr val="003399"/>
                        </a:buClr>
                        <a:buFont typeface="Arial" panose="020B0604020202020204" pitchFamily="34" charset="0"/>
                        <a:defRPr sz="2800">
                          <a:solidFill>
                            <a:schemeClr val="tx1"/>
                          </a:solidFill>
                          <a:latin typeface="微软雅黑" panose="020B0503020204020204" pitchFamily="34" charset="-122"/>
                          <a:ea typeface="微软雅黑" panose="020B0503020204020204" pitchFamily="34" charset="-122"/>
                        </a:defRPr>
                      </a:lvl1pPr>
                      <a:lvl2pPr>
                        <a:lnSpc>
                          <a:spcPct val="90000"/>
                        </a:lnSpc>
                        <a:spcBef>
                          <a:spcPct val="50000"/>
                        </a:spcBef>
                        <a:buClr>
                          <a:srgbClr val="6E6E6E"/>
                        </a:buClr>
                        <a:buFont typeface="Courier New" panose="02070309020205020404" pitchFamily="49" charset="0"/>
                        <a:defRPr sz="2800">
                          <a:solidFill>
                            <a:schemeClr val="tx1"/>
                          </a:solidFill>
                          <a:latin typeface="微软雅黑" panose="020B0503020204020204" pitchFamily="34" charset="-122"/>
                          <a:ea typeface="微软雅黑" panose="020B0503020204020204" pitchFamily="34" charset="-122"/>
                        </a:defRPr>
                      </a:lvl2pPr>
                      <a:lvl3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3pPr>
                      <a:lvl4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4pPr>
                      <a:lvl5pPr>
                        <a:lnSpc>
                          <a:spcPct val="90000"/>
                        </a:lnSpc>
                        <a:spcBef>
                          <a:spcPct val="50000"/>
                        </a:spcBef>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5pPr>
                      <a:lvl6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6pPr>
                      <a:lvl7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7pPr>
                      <a:lvl8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8pPr>
                      <a:lvl9pPr eaLnBrk="0" fontAlgn="base" hangingPunct="0">
                        <a:lnSpc>
                          <a:spcPct val="90000"/>
                        </a:lnSpc>
                        <a:spcBef>
                          <a:spcPct val="50000"/>
                        </a:spcBef>
                        <a:spcAft>
                          <a:spcPct val="0"/>
                        </a:spcAft>
                        <a:buClr>
                          <a:srgbClr val="6E6E6E"/>
                        </a:buClr>
                        <a:buFont typeface="Wingdings" panose="05000000000000000000" pitchFamily="2" charset="2"/>
                        <a:defRPr sz="28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dirty="0">
                          <a:ln>
                            <a:noFill/>
                          </a:ln>
                          <a:solidFill>
                            <a:srgbClr val="1E1E1E"/>
                          </a:solidFill>
                          <a:effectLst/>
                          <a:latin typeface="微软雅黑" charset="0"/>
                          <a:ea typeface="微软雅黑" charset="0"/>
                        </a:rPr>
                        <a:t>0</a:t>
                      </a:r>
                    </a:p>
                  </a:txBody>
                  <a:tcPr marL="91445" marR="9144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2F2F2"/>
                    </a:solidFill>
                  </a:tcPr>
                </a:tc>
                <a:extLst>
                  <a:ext uri="{0D108BD9-81ED-4DB2-BD59-A6C34878D82A}">
                    <a16:rowId xmlns:a16="http://schemas.microsoft.com/office/drawing/2014/main" val="10006"/>
                  </a:ext>
                </a:extLst>
              </a:tr>
            </a:tbl>
          </a:graphicData>
        </a:graphic>
      </p:graphicFrame>
      <p:sp>
        <p:nvSpPr>
          <p:cNvPr id="13" name="Rectangle: Rounded Corners 9"/>
          <p:cNvSpPr/>
          <p:nvPr/>
        </p:nvSpPr>
        <p:spPr>
          <a:xfrm>
            <a:off x="1042670" y="3027866"/>
            <a:ext cx="3835400" cy="675035"/>
          </a:xfrm>
          <a:prstGeom prst="roundRect">
            <a:avLst/>
          </a:prstGeom>
          <a:noFill/>
          <a:ln w="28575" cap="flat">
            <a:solidFill>
              <a:srgbClr val="C00000"/>
            </a:solidFill>
            <a:prstDash val="solid"/>
            <a:miter lim="800000"/>
          </a:ln>
        </p:spPr>
        <p:style>
          <a:lnRef idx="0">
            <a:srgbClr val="FFFFFF"/>
          </a:lnRef>
          <a:fillRef idx="0">
            <a:srgbClr val="FFFFFF"/>
          </a:fillRef>
          <a:effectRef idx="0">
            <a:srgbClr val="FFFFFF"/>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914400" rtl="0" fontAlgn="auto" latinLnBrk="0" hangingPunct="0">
              <a:lnSpc>
                <a:spcPct val="100000"/>
              </a:lnSpc>
              <a:spcBef>
                <a:spcPts val="0"/>
              </a:spcBef>
              <a:spcAft>
                <a:spcPts val="0"/>
              </a:spcAft>
              <a:buClrTx/>
              <a:buSzTx/>
              <a:buFontTx/>
              <a:buNone/>
            </a:pPr>
            <a:endParaRPr kumimoji="0" lang="en-US" sz="1800" b="0" i="0" u="none" strike="noStrike" cap="none" spc="0" normalizeH="0" baseline="0">
              <a:ln>
                <a:noFill/>
              </a:ln>
              <a:solidFill>
                <a:srgbClr val="000000"/>
              </a:solidFill>
              <a:effectLst/>
              <a:uFillTx/>
              <a:latin typeface="微软雅黑" charset="0"/>
              <a:ea typeface="微软雅黑" charset="0"/>
              <a:cs typeface="+mn-cs"/>
              <a:sym typeface="Arial" panose="020B0604020202020204"/>
            </a:endParaRPr>
          </a:p>
        </p:txBody>
      </p:sp>
      <p:sp>
        <p:nvSpPr>
          <p:cNvPr id="10" name="Rectangle: Rounded Corners 9"/>
          <p:cNvSpPr/>
          <p:nvPr/>
        </p:nvSpPr>
        <p:spPr>
          <a:xfrm>
            <a:off x="5754369" y="3459406"/>
            <a:ext cx="5837555" cy="675035"/>
          </a:xfrm>
          <a:prstGeom prst="roundRect">
            <a:avLst/>
          </a:prstGeom>
          <a:noFill/>
          <a:ln w="28575" cap="flat">
            <a:solidFill>
              <a:srgbClr val="C00000"/>
            </a:solidFill>
            <a:prstDash val="solid"/>
            <a:miter lim="800000"/>
          </a:ln>
        </p:spPr>
        <p:style>
          <a:lnRef idx="0">
            <a:srgbClr val="FFFFFF"/>
          </a:lnRef>
          <a:fillRef idx="0">
            <a:srgbClr val="FFFFFF"/>
          </a:fillRef>
          <a:effectRef idx="0">
            <a:srgbClr val="FFFFFF"/>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914400" rtl="0" fontAlgn="auto" latinLnBrk="0" hangingPunct="0">
              <a:lnSpc>
                <a:spcPct val="100000"/>
              </a:lnSpc>
              <a:spcBef>
                <a:spcPts val="0"/>
              </a:spcBef>
              <a:spcAft>
                <a:spcPts val="0"/>
              </a:spcAft>
              <a:buClrTx/>
              <a:buSzTx/>
              <a:buFontTx/>
              <a:buNone/>
            </a:pPr>
            <a:endParaRPr kumimoji="0" lang="en-US" sz="1800" b="0" i="0" u="none" strike="noStrike" cap="none" spc="0" normalizeH="0" baseline="0">
              <a:ln>
                <a:noFill/>
              </a:ln>
              <a:solidFill>
                <a:srgbClr val="000000"/>
              </a:solidFill>
              <a:effectLst/>
              <a:uFillTx/>
              <a:latin typeface="微软雅黑" charset="0"/>
              <a:ea typeface="微软雅黑" charset="0"/>
              <a:cs typeface="+mn-cs"/>
              <a:sym typeface="Arial" panose="020B0604020202020204"/>
            </a:endParaRP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703760" y="2277276"/>
            <a:ext cx="3877985" cy="1754326"/>
          </a:xfrm>
          <a:prstGeom prst="rect">
            <a:avLst/>
          </a:prstGeom>
          <a:noFill/>
        </p:spPr>
        <p:txBody>
          <a:bodyPr wrap="none" rtlCol="0">
            <a:spAutoFit/>
          </a:bodyPr>
          <a:lstStyle/>
          <a:p>
            <a:pPr algn="l"/>
            <a:r>
              <a:rPr kumimoji="1" lang="zh-CN" altLang="en-US" sz="3600" b="1" dirty="0">
                <a:solidFill>
                  <a:schemeClr val="bg1"/>
                </a:solidFill>
                <a:latin typeface="+mn-ea"/>
                <a:ea typeface="+mn-ea"/>
              </a:rPr>
              <a:t>第三部分</a:t>
            </a:r>
          </a:p>
          <a:p>
            <a:pPr algn="l"/>
            <a:endParaRPr kumimoji="1" lang="zh-CN" altLang="en-US" sz="3600" b="1" dirty="0">
              <a:solidFill>
                <a:schemeClr val="bg1"/>
              </a:solidFill>
              <a:latin typeface="+mn-ea"/>
              <a:ea typeface="+mn-ea"/>
            </a:endParaRPr>
          </a:p>
          <a:p>
            <a:r>
              <a:rPr kumimoji="1" lang="zh-CN" altLang="en-US" sz="3600" b="1" dirty="0">
                <a:solidFill>
                  <a:schemeClr val="bg1"/>
                </a:solidFill>
                <a:latin typeface="+mn-ea"/>
              </a:rPr>
              <a:t>相关方法论及案例</a:t>
            </a:r>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186918"/>
            <a:ext cx="9151360" cy="792525"/>
          </a:xfrm>
          <a:ln w="12700">
            <a:miter lim="400000"/>
          </a:ln>
        </p:spPr>
        <p:txBody>
          <a:bodyPr lIns="36000" tIns="36000" rIns="36000" bIns="36000">
            <a:noAutofit/>
          </a:bodyPr>
          <a:lstStyle/>
          <a:p>
            <a:pPr hangingPunct="0"/>
            <a:r>
              <a:rPr lang="en-US" sz="2400">
                <a:latin typeface="微软雅黑" panose="020B0503020204020204" pitchFamily="34" charset="-122"/>
                <a:ea typeface="微软雅黑" panose="020B0503020204020204" pitchFamily="34" charset="-122"/>
              </a:rPr>
              <a:t>ABC</a:t>
            </a:r>
            <a:r>
              <a:rPr lang="zh-CN" altLang="en-US" sz="2400">
                <a:latin typeface="微软雅黑" panose="020B0503020204020204" pitchFamily="34" charset="-122"/>
                <a:ea typeface="微软雅黑" panose="020B0503020204020204" pitchFamily="34" charset="-122"/>
              </a:rPr>
              <a:t>战略方法论</a:t>
            </a:r>
            <a:br>
              <a:rPr lang="en-US" altLang="zh-CN" sz="2400">
                <a:latin typeface="微软雅黑" panose="020B0503020204020204" pitchFamily="34" charset="-122"/>
                <a:ea typeface="微软雅黑" panose="020B0503020204020204" pitchFamily="34" charset="-122"/>
              </a:rPr>
            </a:br>
            <a:r>
              <a:rPr lang="zh-CN" altLang="en-US" sz="2400">
                <a:latin typeface="微软雅黑" panose="020B0503020204020204" pitchFamily="34" charset="-122"/>
                <a:ea typeface="微软雅黑" panose="020B0503020204020204" pitchFamily="34" charset="-122"/>
              </a:rPr>
              <a:t>战略定位</a:t>
            </a:r>
            <a:endParaRPr lang="en-US" sz="2400" dirty="0">
              <a:latin typeface="微软雅黑" panose="020B0503020204020204" pitchFamily="34" charset="-122"/>
              <a:ea typeface="微软雅黑" panose="020B0503020204020204" pitchFamily="34" charset="-122"/>
            </a:endParaRPr>
          </a:p>
        </p:txBody>
      </p:sp>
      <p:pic>
        <p:nvPicPr>
          <p:cNvPr id="3" name="Picture 1" descr="https://internal-api-drive-stream.feishu.cn/space/api/box/stream/download/wps/auth_code/?code=4f338d4d1fd49cdd295e62801e8defeb_06d0e0394791a17f_M9SK3533DO_4JCLP9G1D6U8E4I2V03R4UA1I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476375"/>
            <a:ext cx="11487150" cy="49339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186918"/>
            <a:ext cx="9151360" cy="792525"/>
          </a:xfrm>
          <a:ln w="12700">
            <a:miter lim="400000"/>
          </a:ln>
        </p:spPr>
        <p:txBody>
          <a:bodyPr lIns="36000" tIns="36000" rIns="36000" bIns="36000">
            <a:noAutofit/>
          </a:bodyPr>
          <a:lstStyle/>
          <a:p>
            <a:pPr hangingPunct="0"/>
            <a:r>
              <a:rPr lang="en-US" sz="2400">
                <a:latin typeface="微软雅黑" panose="020B0503020204020204" pitchFamily="34" charset="-122"/>
                <a:ea typeface="微软雅黑" panose="020B0503020204020204" pitchFamily="34" charset="-122"/>
              </a:rPr>
              <a:t>ABC</a:t>
            </a:r>
            <a:r>
              <a:rPr lang="zh-CN" altLang="en-US" sz="2400">
                <a:latin typeface="微软雅黑" panose="020B0503020204020204" pitchFamily="34" charset="-122"/>
                <a:ea typeface="微软雅黑" panose="020B0503020204020204" pitchFamily="34" charset="-122"/>
              </a:rPr>
              <a:t>战略方法论</a:t>
            </a:r>
            <a:br>
              <a:rPr lang="en-US" altLang="zh-CN" sz="2400">
                <a:latin typeface="微软雅黑" panose="020B0503020204020204" pitchFamily="34" charset="-122"/>
                <a:ea typeface="微软雅黑" panose="020B0503020204020204" pitchFamily="34" charset="-122"/>
              </a:rPr>
            </a:br>
            <a:r>
              <a:rPr lang="zh-CN" altLang="en-US" sz="2400">
                <a:latin typeface="微软雅黑" panose="020B0503020204020204" pitchFamily="34" charset="-122"/>
                <a:ea typeface="微软雅黑" panose="020B0503020204020204" pitchFamily="34" charset="-122"/>
              </a:rPr>
              <a:t>战略定位</a:t>
            </a:r>
            <a:endParaRPr lang="en-US" sz="2400" dirty="0">
              <a:latin typeface="微软雅黑" panose="020B0503020204020204" pitchFamily="34" charset="-122"/>
              <a:ea typeface="微软雅黑" panose="020B0503020204020204" pitchFamily="34" charset="-122"/>
            </a:endParaRPr>
          </a:p>
        </p:txBody>
      </p:sp>
      <p:pic>
        <p:nvPicPr>
          <p:cNvPr id="4098" name="Picture 2" descr="https://internal-api-drive-stream.feishu.cn/space/api/box/stream/download/wps/auth_code/?code=31ba2dbf8db5c9136ca8dca9b78626c2_7b945f6a3ad51e2c_45L1HRJ3DO_5109JC660JJ6352QCMEI2QGOT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0050" y="1371600"/>
            <a:ext cx="11182350" cy="48672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z="2400" dirty="0"/>
              <a:t>目录</a:t>
            </a:r>
          </a:p>
        </p:txBody>
      </p:sp>
      <p:grpSp>
        <p:nvGrpSpPr>
          <p:cNvPr id="18" name="群組 7"/>
          <p:cNvGrpSpPr/>
          <p:nvPr/>
        </p:nvGrpSpPr>
        <p:grpSpPr>
          <a:xfrm>
            <a:off x="490167" y="2291821"/>
            <a:ext cx="11408463" cy="2482558"/>
            <a:chOff x="3458577" y="2368194"/>
            <a:chExt cx="11408463" cy="2482558"/>
          </a:xfrm>
        </p:grpSpPr>
        <p:sp>
          <p:nvSpPr>
            <p:cNvPr id="19" name="íŝḻiḍe"/>
            <p:cNvSpPr/>
            <p:nvPr/>
          </p:nvSpPr>
          <p:spPr>
            <a:xfrm>
              <a:off x="3458577" y="3626641"/>
              <a:ext cx="2344400" cy="337185"/>
            </a:xfrm>
            <a:prstGeom prst="rect">
              <a:avLst/>
            </a:prstGeom>
            <a:noFill/>
            <a:ln w="25400" cap="flat" cmpd="sng" algn="ctr">
              <a:noFill/>
              <a:prstDash val="solid"/>
            </a:ln>
            <a:effectLst/>
          </p:spPr>
          <p:txBody>
            <a:bodyPr wrap="square" lIns="91440" tIns="45720" rIns="91440" bIns="45720" rtlCol="0" anchor="b" anchorCtr="0">
              <a:spAutoFit/>
            </a:bodyPr>
            <a:lstStyle/>
            <a:p>
              <a:pPr marL="0" marR="0" lvl="0" indent="0" defTabSz="914400" eaLnBrk="1" fontAlgn="base" latinLnBrk="0" hangingPunct="1">
                <a:lnSpc>
                  <a:spcPct val="100000"/>
                </a:lnSpc>
                <a:spcBef>
                  <a:spcPct val="0"/>
                </a:spcBef>
                <a:spcAft>
                  <a:spcPct val="0"/>
                </a:spcAft>
                <a:buClrTx/>
                <a:buSzTx/>
                <a:buFontTx/>
                <a:buNone/>
                <a:defRPr/>
              </a:pPr>
              <a:r>
                <a:rPr kumimoji="0" lang="en-US" altLang="zh-CN"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ABC</a:t>
              </a:r>
              <a:r>
                <a:rPr kumimoji="0" lang="zh-CN" altLang="en-US"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 对本次项目的理解</a:t>
              </a:r>
              <a:endParaRPr kumimoji="1" lang="zh-CN" altLang="en-US"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endParaRPr>
            </a:p>
          </p:txBody>
        </p:sp>
        <p:sp>
          <p:nvSpPr>
            <p:cNvPr id="20" name="íṡļïḋe"/>
            <p:cNvSpPr/>
            <p:nvPr/>
          </p:nvSpPr>
          <p:spPr>
            <a:xfrm>
              <a:off x="3458577" y="3996672"/>
              <a:ext cx="2344400" cy="854080"/>
            </a:xfrm>
            <a:prstGeom prst="rect">
              <a:avLst/>
            </a:prstGeom>
            <a:noFill/>
            <a:ln w="25400" cap="flat" cmpd="sng" algn="ctr">
              <a:noFill/>
              <a:prstDash val="solid"/>
            </a:ln>
            <a:effectLst/>
          </p:spPr>
          <p:txBody>
            <a:bodyPr wrap="square" lIns="91440" tIns="45720" rIns="91440" bIns="45720" rtlCol="0" anchor="t" anchorCtr="0">
              <a:spAutoFit/>
            </a:bodyPr>
            <a:lstStyle/>
            <a:p>
              <a:pPr marL="171450" marR="0" lvl="0" indent="-171450" defTabSz="914400" eaLnBrk="1" fontAlgn="base" latinLnBrk="0" hangingPunct="1">
                <a:lnSpc>
                  <a:spcPct val="150000"/>
                </a:lnSpc>
                <a:spcBef>
                  <a:spcPct val="0"/>
                </a:spcBef>
                <a:spcAft>
                  <a:spcPct val="0"/>
                </a:spcAft>
                <a:buClrTx/>
                <a:buSzTx/>
                <a:buFont typeface="Wingdings" panose="05000000000000000000" pitchFamily="2" charset="2"/>
                <a:buChar char="n"/>
                <a:defRPr/>
              </a:pPr>
              <a:r>
                <a:rPr kumimoji="1" lang="zh-CN" altLang="en-US"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我们对</a:t>
              </a:r>
              <a:r>
                <a:rPr kumimoji="1" lang="zh-CN" altLang="en-US" sz="1100" dirty="0">
                  <a:solidFill>
                    <a:srgbClr val="31368D"/>
                  </a:solidFill>
                  <a:latin typeface="微软雅黑" panose="020B0503020204020204" pitchFamily="34" charset="-122"/>
                  <a:ea typeface="微软雅黑" panose="020B0503020204020204" pitchFamily="34" charset="-122"/>
                </a:rPr>
                <a:t>华善</a:t>
              </a:r>
              <a:r>
                <a:rPr kumimoji="1" lang="zh-CN" altLang="en-US"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需求的理解</a:t>
              </a:r>
              <a:endParaRPr kumimoji="1" lang="en-US" altLang="zh-CN"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endParaRPr>
            </a:p>
            <a:p>
              <a:pPr marL="171450" marR="0" lvl="0" indent="-171450" defTabSz="914400" eaLnBrk="1" fontAlgn="base" latinLnBrk="0" hangingPunct="1">
                <a:lnSpc>
                  <a:spcPct val="150000"/>
                </a:lnSpc>
                <a:spcBef>
                  <a:spcPct val="0"/>
                </a:spcBef>
                <a:spcAft>
                  <a:spcPct val="0"/>
                </a:spcAft>
                <a:buClrTx/>
                <a:buSzTx/>
                <a:buFont typeface="Wingdings" panose="05000000000000000000" pitchFamily="2" charset="2"/>
                <a:buChar char="n"/>
                <a:defRPr/>
              </a:pPr>
              <a:r>
                <a:rPr kumimoji="1" lang="zh-CN" altLang="en-US"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项目</a:t>
              </a:r>
              <a:r>
                <a:rPr kumimoji="1" lang="zh-CN" altLang="en-US" sz="1100" kern="1200" dirty="0">
                  <a:solidFill>
                    <a:srgbClr val="31368D"/>
                  </a:solidFill>
                  <a:latin typeface="微软雅黑" panose="020B0503020204020204" pitchFamily="34" charset="-122"/>
                  <a:ea typeface="微软雅黑" panose="020B0503020204020204" pitchFamily="34" charset="-122"/>
                </a:rPr>
                <a:t>目标与产出</a:t>
              </a:r>
              <a:endParaRPr kumimoji="1" lang="en-US" altLang="zh-CN" sz="1100" kern="1200" dirty="0">
                <a:solidFill>
                  <a:srgbClr val="31368D"/>
                </a:solidFill>
                <a:latin typeface="微软雅黑" panose="020B0503020204020204" pitchFamily="34" charset="-122"/>
                <a:ea typeface="微软雅黑" panose="020B0503020204020204" pitchFamily="34" charset="-122"/>
              </a:endParaRPr>
            </a:p>
            <a:p>
              <a:pPr marL="171450" marR="0" lvl="0" indent="-171450" defTabSz="914400" eaLnBrk="1" fontAlgn="base" latinLnBrk="0" hangingPunct="1">
                <a:lnSpc>
                  <a:spcPct val="150000"/>
                </a:lnSpc>
                <a:spcBef>
                  <a:spcPct val="0"/>
                </a:spcBef>
                <a:spcAft>
                  <a:spcPct val="0"/>
                </a:spcAft>
                <a:buClrTx/>
                <a:buSzTx/>
                <a:buFont typeface="Wingdings" panose="05000000000000000000" pitchFamily="2" charset="2"/>
                <a:buChar char="n"/>
                <a:defRPr/>
              </a:pPr>
              <a:r>
                <a:rPr kumimoji="1" lang="zh-CN" altLang="en-US"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项目实施过程</a:t>
              </a:r>
            </a:p>
          </p:txBody>
        </p:sp>
        <p:cxnSp>
          <p:nvCxnSpPr>
            <p:cNvPr id="21" name="îšḷíḓè"/>
            <p:cNvCxnSpPr/>
            <p:nvPr/>
          </p:nvCxnSpPr>
          <p:spPr>
            <a:xfrm>
              <a:off x="3458577" y="3512662"/>
              <a:ext cx="11408463" cy="0"/>
            </a:xfrm>
            <a:prstGeom prst="straightConnector1">
              <a:avLst/>
            </a:prstGeom>
            <a:noFill/>
            <a:ln w="25400" cap="flat" cmpd="sng" algn="ctr">
              <a:solidFill>
                <a:srgbClr val="8A8DC4"/>
              </a:solidFill>
              <a:prstDash val="solid"/>
              <a:tailEnd type="none"/>
            </a:ln>
            <a:effectLst/>
          </p:spPr>
        </p:cxnSp>
        <p:sp>
          <p:nvSpPr>
            <p:cNvPr id="22" name="íśľîḍê"/>
            <p:cNvSpPr txBox="1"/>
            <p:nvPr/>
          </p:nvSpPr>
          <p:spPr>
            <a:xfrm>
              <a:off x="3458577" y="2368194"/>
              <a:ext cx="1576072" cy="1446550"/>
            </a:xfrm>
            <a:prstGeom prst="rect">
              <a:avLst/>
            </a:prstGeom>
            <a:noFill/>
          </p:spPr>
          <p:txBody>
            <a:bodyPr wrap="none" lIns="91440" tIns="45720" rIns="91440" bIns="45720" rtlCol="0" anchor="ctr" anchorCtr="0">
              <a:spAutoFit/>
            </a:bodyPr>
            <a:lstStyle/>
            <a:p>
              <a:pPr marL="0" marR="0" lvl="0" indent="0" defTabSz="914400" eaLnBrk="1" fontAlgn="base" latinLnBrk="0" hangingPunct="1">
                <a:lnSpc>
                  <a:spcPct val="100000"/>
                </a:lnSpc>
                <a:spcBef>
                  <a:spcPct val="0"/>
                </a:spcBef>
                <a:spcAft>
                  <a:spcPct val="0"/>
                </a:spcAft>
                <a:buClrTx/>
                <a:buSzTx/>
                <a:buFontTx/>
                <a:buNone/>
                <a:defRPr/>
              </a:pPr>
              <a:r>
                <a:rPr kumimoji="1" lang="en-US" altLang="zh-CN" sz="8800" b="1" i="0" u="none" strike="noStrike" kern="1200" cap="none" spc="0" normalizeH="0" baseline="0" noProof="0" dirty="0">
                  <a:ln>
                    <a:noFill/>
                  </a:ln>
                  <a:solidFill>
                    <a:srgbClr val="8A8DC4"/>
                  </a:solidFill>
                  <a:effectLst/>
                  <a:uLnTx/>
                  <a:uFillTx/>
                  <a:latin typeface="微软雅黑" panose="020B0503020204020204" pitchFamily="34" charset="-122"/>
                  <a:ea typeface="微软雅黑" panose="020B0503020204020204" pitchFamily="34" charset="-122"/>
                </a:rPr>
                <a:t>01</a:t>
              </a:r>
            </a:p>
          </p:txBody>
        </p:sp>
      </p:grpSp>
      <p:grpSp>
        <p:nvGrpSpPr>
          <p:cNvPr id="23" name="群組 13"/>
          <p:cNvGrpSpPr/>
          <p:nvPr/>
        </p:nvGrpSpPr>
        <p:grpSpPr>
          <a:xfrm>
            <a:off x="7430397" y="2291831"/>
            <a:ext cx="3067130" cy="2705949"/>
            <a:chOff x="6318726" y="2368839"/>
            <a:chExt cx="3067130" cy="2705949"/>
          </a:xfrm>
        </p:grpSpPr>
        <p:sp>
          <p:nvSpPr>
            <p:cNvPr id="24" name="îṣļîḓé"/>
            <p:cNvSpPr/>
            <p:nvPr/>
          </p:nvSpPr>
          <p:spPr>
            <a:xfrm>
              <a:off x="6318726" y="3360968"/>
              <a:ext cx="3067130" cy="602857"/>
            </a:xfrm>
            <a:prstGeom prst="rect">
              <a:avLst/>
            </a:prstGeom>
            <a:noFill/>
            <a:ln w="25400" cap="flat" cmpd="sng" algn="ctr">
              <a:noFill/>
              <a:prstDash val="solid"/>
            </a:ln>
            <a:effectLst/>
          </p:spPr>
          <p:txBody>
            <a:bodyPr wrap="square" lIns="91440" tIns="45720" rIns="91440" bIns="45720" rtlCol="0" anchor="b" anchorCtr="0">
              <a:spAutoFit/>
            </a:bodyPr>
            <a:lstStyle/>
            <a:p>
              <a:pPr marL="0" marR="0" lvl="0" indent="0" defTabSz="914400" eaLnBrk="1" fontAlgn="base" latinLnBrk="0" hangingPunct="1">
                <a:lnSpc>
                  <a:spcPct val="250000"/>
                </a:lnSpc>
                <a:spcBef>
                  <a:spcPct val="0"/>
                </a:spcBef>
                <a:spcAft>
                  <a:spcPct val="0"/>
                </a:spcAft>
                <a:buClrTx/>
                <a:buSzTx/>
                <a:buFontTx/>
                <a:buNone/>
                <a:defRPr/>
              </a:pPr>
              <a:r>
                <a:rPr kumimoji="0" lang="en-US" altLang="zh-CN"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ABC</a:t>
              </a:r>
              <a:r>
                <a:rPr kumimoji="0" lang="zh-CN" altLang="en-US"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的优势</a:t>
              </a:r>
              <a:endParaRPr kumimoji="0" lang="en-US" altLang="zh-CN"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endParaRPr>
            </a:p>
          </p:txBody>
        </p:sp>
        <p:sp>
          <p:nvSpPr>
            <p:cNvPr id="25" name="îŝľiḍê"/>
            <p:cNvSpPr/>
            <p:nvPr/>
          </p:nvSpPr>
          <p:spPr>
            <a:xfrm>
              <a:off x="6356913" y="3996672"/>
              <a:ext cx="2344400" cy="1078116"/>
            </a:xfrm>
            <a:prstGeom prst="rect">
              <a:avLst/>
            </a:prstGeom>
            <a:noFill/>
            <a:ln w="25400" cap="flat" cmpd="sng" algn="ctr">
              <a:noFill/>
              <a:prstDash val="solid"/>
            </a:ln>
            <a:effectLst/>
          </p:spPr>
          <p:txBody>
            <a:bodyPr wrap="square" lIns="91440" tIns="45720" rIns="91440" bIns="45720" rtlCol="0" anchor="t" anchorCtr="0">
              <a:spAutoFit/>
            </a:bodyPr>
            <a:lstStyle/>
            <a:p>
              <a:pPr marL="171450" marR="0" lvl="0" indent="-171450" defTabSz="914400" eaLnBrk="1" fontAlgn="base" latinLnBrk="0" hangingPunct="1">
                <a:lnSpc>
                  <a:spcPct val="150000"/>
                </a:lnSpc>
                <a:spcBef>
                  <a:spcPct val="0"/>
                </a:spcBef>
                <a:spcAft>
                  <a:spcPct val="0"/>
                </a:spcAft>
                <a:buClrTx/>
                <a:buSzTx/>
                <a:buFont typeface="Wingdings" panose="05000000000000000000" pitchFamily="2" charset="2"/>
                <a:buChar char="n"/>
                <a:defRPr/>
              </a:pPr>
              <a:r>
                <a:rPr kumimoji="1" lang="en-US" altLang="zh-CN"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ABC</a:t>
              </a:r>
              <a:r>
                <a:rPr kumimoji="1" lang="zh-CN" altLang="en-US"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 </a:t>
              </a:r>
              <a:r>
                <a:rPr kumimoji="1" lang="zh-CN" altLang="en-GB"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专业</a:t>
              </a:r>
              <a:r>
                <a:rPr kumimoji="1" lang="zh-CN" altLang="en-US"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志愿者团队</a:t>
              </a:r>
              <a:endParaRPr kumimoji="1" lang="en-US" altLang="zh-CN"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endParaRPr>
            </a:p>
            <a:p>
              <a:pPr marL="171450" marR="0" lvl="0" indent="-171450" defTabSz="914400" eaLnBrk="1" fontAlgn="base" latinLnBrk="0" hangingPunct="1">
                <a:lnSpc>
                  <a:spcPct val="150000"/>
                </a:lnSpc>
                <a:spcBef>
                  <a:spcPct val="0"/>
                </a:spcBef>
                <a:spcAft>
                  <a:spcPct val="0"/>
                </a:spcAft>
                <a:buClrTx/>
                <a:buSzTx/>
                <a:buFont typeface="Wingdings" panose="05000000000000000000" pitchFamily="2" charset="2"/>
                <a:buChar char="n"/>
                <a:defRPr/>
              </a:pPr>
              <a:r>
                <a:rPr kumimoji="1" lang="en-GB" altLang="zh-CN"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ABC</a:t>
              </a:r>
              <a:r>
                <a:rPr kumimoji="1" lang="zh-CN" altLang="en-US"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 经验与优势</a:t>
              </a:r>
              <a:endParaRPr kumimoji="1" lang="en-US" altLang="zh-CN"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endParaRPr>
            </a:p>
            <a:p>
              <a:pPr fontAlgn="base">
                <a:lnSpc>
                  <a:spcPct val="150000"/>
                </a:lnSpc>
                <a:spcBef>
                  <a:spcPct val="0"/>
                </a:spcBef>
                <a:spcAft>
                  <a:spcPct val="0"/>
                </a:spcAft>
                <a:defRPr/>
              </a:pPr>
              <a:endParaRPr kumimoji="1" lang="zh-CN" altLang="en-US" sz="1100" kern="1200" dirty="0">
                <a:solidFill>
                  <a:srgbClr val="31368D"/>
                </a:solidFill>
                <a:latin typeface="微软雅黑" panose="020B0503020204020204" pitchFamily="34" charset="-122"/>
                <a:ea typeface="微软雅黑" panose="020B0503020204020204" pitchFamily="34" charset="-122"/>
              </a:endParaRPr>
            </a:p>
            <a:p>
              <a:pPr marL="171450" marR="0" lvl="0" indent="-171450" defTabSz="914400" eaLnBrk="1" fontAlgn="base" latinLnBrk="0" hangingPunct="1">
                <a:lnSpc>
                  <a:spcPct val="150000"/>
                </a:lnSpc>
                <a:spcBef>
                  <a:spcPct val="0"/>
                </a:spcBef>
                <a:spcAft>
                  <a:spcPct val="0"/>
                </a:spcAft>
                <a:buClrTx/>
                <a:buSzTx/>
                <a:buFont typeface="Wingdings" panose="05000000000000000000" pitchFamily="2" charset="2"/>
                <a:buChar char="n"/>
                <a:defRPr/>
              </a:pPr>
              <a:endParaRPr kumimoji="1" lang="zh-CN" altLang="en-US"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endParaRPr>
            </a:p>
          </p:txBody>
        </p:sp>
        <p:cxnSp>
          <p:nvCxnSpPr>
            <p:cNvPr id="26" name="iSľidé"/>
            <p:cNvCxnSpPr/>
            <p:nvPr/>
          </p:nvCxnSpPr>
          <p:spPr>
            <a:xfrm>
              <a:off x="6356913" y="3512662"/>
              <a:ext cx="2344400" cy="0"/>
            </a:xfrm>
            <a:prstGeom prst="straightConnector1">
              <a:avLst/>
            </a:prstGeom>
            <a:noFill/>
            <a:ln w="25400" cap="flat" cmpd="sng" algn="ctr">
              <a:solidFill>
                <a:srgbClr val="8A8DC4"/>
              </a:solidFill>
              <a:prstDash val="solid"/>
              <a:tailEnd type="none"/>
            </a:ln>
            <a:effectLst/>
          </p:spPr>
        </p:cxnSp>
        <p:sp>
          <p:nvSpPr>
            <p:cNvPr id="27" name="işļídè"/>
            <p:cNvSpPr txBox="1"/>
            <p:nvPr/>
          </p:nvSpPr>
          <p:spPr>
            <a:xfrm>
              <a:off x="6356913" y="2368839"/>
              <a:ext cx="1579880" cy="1445260"/>
            </a:xfrm>
            <a:prstGeom prst="rect">
              <a:avLst/>
            </a:prstGeom>
            <a:noFill/>
          </p:spPr>
          <p:txBody>
            <a:bodyPr wrap="none" lIns="91440" tIns="45720" rIns="91440" bIns="45720" rtlCol="0" anchor="ctr" anchorCtr="0">
              <a:spAutoFit/>
            </a:bodyPr>
            <a:lstStyle/>
            <a:p>
              <a:pPr marL="0" marR="0" lvl="0" indent="0" defTabSz="914400" eaLnBrk="1" fontAlgn="base" latinLnBrk="0" hangingPunct="1">
                <a:lnSpc>
                  <a:spcPct val="100000"/>
                </a:lnSpc>
                <a:spcBef>
                  <a:spcPct val="0"/>
                </a:spcBef>
                <a:spcAft>
                  <a:spcPct val="0"/>
                </a:spcAft>
                <a:buClrTx/>
                <a:buSzTx/>
                <a:buFontTx/>
                <a:buNone/>
                <a:defRPr/>
              </a:pPr>
              <a:r>
                <a:rPr kumimoji="1" lang="en-US" altLang="zh-CN" sz="8800" b="1" i="0" u="none" strike="noStrike" kern="1200" cap="none" spc="0" normalizeH="0" baseline="0" noProof="0" dirty="0">
                  <a:ln>
                    <a:noFill/>
                  </a:ln>
                  <a:solidFill>
                    <a:srgbClr val="8A8DC4"/>
                  </a:solidFill>
                  <a:effectLst/>
                  <a:uLnTx/>
                  <a:uFillTx/>
                  <a:latin typeface="微软雅黑" panose="020B0503020204020204" pitchFamily="34" charset="-122"/>
                  <a:ea typeface="微软雅黑" panose="020B0503020204020204" pitchFamily="34" charset="-122"/>
                </a:rPr>
                <a:t>04</a:t>
              </a:r>
            </a:p>
          </p:txBody>
        </p:sp>
      </p:grpSp>
      <p:grpSp>
        <p:nvGrpSpPr>
          <p:cNvPr id="3" name="群組 13"/>
          <p:cNvGrpSpPr/>
          <p:nvPr/>
        </p:nvGrpSpPr>
        <p:grpSpPr>
          <a:xfrm>
            <a:off x="5114765" y="2291186"/>
            <a:ext cx="3159949" cy="2452678"/>
            <a:chOff x="6356912" y="2368194"/>
            <a:chExt cx="3159949" cy="2452678"/>
          </a:xfrm>
        </p:grpSpPr>
        <p:sp>
          <p:nvSpPr>
            <p:cNvPr id="4" name="îṣļîḓé"/>
            <p:cNvSpPr/>
            <p:nvPr/>
          </p:nvSpPr>
          <p:spPr>
            <a:xfrm>
              <a:off x="6356912" y="3360969"/>
              <a:ext cx="3159949" cy="602857"/>
            </a:xfrm>
            <a:prstGeom prst="rect">
              <a:avLst/>
            </a:prstGeom>
            <a:noFill/>
            <a:ln w="25400" cap="flat" cmpd="sng" algn="ctr">
              <a:noFill/>
              <a:prstDash val="solid"/>
            </a:ln>
            <a:effectLst/>
          </p:spPr>
          <p:txBody>
            <a:bodyPr wrap="square" lIns="91440" tIns="45720" rIns="91440" bIns="45720" rtlCol="0" anchor="b" anchorCtr="0">
              <a:spAutoFit/>
            </a:bodyPr>
            <a:lstStyle/>
            <a:p>
              <a:pPr lvl="0" fontAlgn="base">
                <a:lnSpc>
                  <a:spcPct val="250000"/>
                </a:lnSpc>
                <a:spcBef>
                  <a:spcPct val="0"/>
                </a:spcBef>
                <a:spcAft>
                  <a:spcPct val="0"/>
                </a:spcAft>
                <a:defRPr/>
              </a:pPr>
              <a:r>
                <a:rPr kumimoji="0" lang="zh-CN" altLang="en-US"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相关方法论</a:t>
              </a:r>
              <a:r>
                <a:rPr lang="zh-CN" altLang="en-US" sz="1600" b="1" dirty="0">
                  <a:solidFill>
                    <a:srgbClr val="31368D"/>
                  </a:solidFill>
                  <a:latin typeface="微软雅黑" panose="020B0503020204020204" pitchFamily="34" charset="-122"/>
                  <a:ea typeface="微软雅黑" panose="020B0503020204020204" pitchFamily="34" charset="-122"/>
                </a:rPr>
                <a:t>及案例</a:t>
              </a:r>
            </a:p>
          </p:txBody>
        </p:sp>
        <p:sp>
          <p:nvSpPr>
            <p:cNvPr id="5" name="îŝľiḍê"/>
            <p:cNvSpPr/>
            <p:nvPr/>
          </p:nvSpPr>
          <p:spPr>
            <a:xfrm>
              <a:off x="6356913" y="3996672"/>
              <a:ext cx="2344400" cy="824200"/>
            </a:xfrm>
            <a:prstGeom prst="rect">
              <a:avLst/>
            </a:prstGeom>
            <a:noFill/>
            <a:ln w="25400" cap="flat" cmpd="sng" algn="ctr">
              <a:noFill/>
              <a:prstDash val="solid"/>
            </a:ln>
            <a:effectLst/>
          </p:spPr>
          <p:txBody>
            <a:bodyPr wrap="square" lIns="91440" tIns="45720" rIns="91440" bIns="45720" rtlCol="0" anchor="t" anchorCtr="0">
              <a:spAutoFit/>
            </a:bodyPr>
            <a:lstStyle/>
            <a:p>
              <a:pPr marL="171450" marR="0" lvl="0" indent="-171450" defTabSz="914400" eaLnBrk="1" fontAlgn="base" latinLnBrk="0" hangingPunct="1">
                <a:lnSpc>
                  <a:spcPct val="150000"/>
                </a:lnSpc>
                <a:spcBef>
                  <a:spcPct val="0"/>
                </a:spcBef>
                <a:spcAft>
                  <a:spcPct val="0"/>
                </a:spcAft>
                <a:buClrTx/>
                <a:buSzTx/>
                <a:buFont typeface="Wingdings" panose="05000000000000000000" pitchFamily="2" charset="2"/>
                <a:buChar char="n"/>
                <a:defRPr/>
              </a:pPr>
              <a:r>
                <a:rPr kumimoji="1" lang="zh-CN" altLang="en-US" sz="1100" kern="1200" dirty="0">
                  <a:solidFill>
                    <a:srgbClr val="31368D"/>
                  </a:solidFill>
                  <a:latin typeface="微软雅黑" panose="020B0503020204020204" pitchFamily="34" charset="-122"/>
                  <a:ea typeface="微软雅黑" panose="020B0503020204020204" pitchFamily="34" charset="-122"/>
                </a:rPr>
                <a:t>项目相关方法论</a:t>
              </a:r>
              <a:endParaRPr kumimoji="1" lang="en-US" altLang="zh-CN" sz="1100" dirty="0">
                <a:solidFill>
                  <a:srgbClr val="31368D"/>
                </a:solidFill>
                <a:latin typeface="微软雅黑" panose="020B0503020204020204" pitchFamily="34" charset="-122"/>
                <a:ea typeface="微软雅黑" panose="020B0503020204020204" pitchFamily="34" charset="-122"/>
              </a:endParaRPr>
            </a:p>
            <a:p>
              <a:pPr marL="171450" marR="0" lvl="0" indent="-171450" defTabSz="914400" eaLnBrk="1" fontAlgn="base" latinLnBrk="0" hangingPunct="1">
                <a:lnSpc>
                  <a:spcPct val="150000"/>
                </a:lnSpc>
                <a:spcBef>
                  <a:spcPct val="0"/>
                </a:spcBef>
                <a:spcAft>
                  <a:spcPct val="0"/>
                </a:spcAft>
                <a:buClrTx/>
                <a:buSzTx/>
                <a:buFont typeface="Wingdings" panose="05000000000000000000" pitchFamily="2" charset="2"/>
                <a:buChar char="n"/>
                <a:defRPr/>
              </a:pPr>
              <a:r>
                <a:rPr kumimoji="1" lang="zh-CN" altLang="en-US"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相关案例分享</a:t>
              </a:r>
              <a:endParaRPr kumimoji="1" lang="en-US" altLang="zh-CN"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endParaRPr>
            </a:p>
            <a:p>
              <a:pPr marL="171450" marR="0" lvl="0" indent="-171450" defTabSz="914400" eaLnBrk="1" fontAlgn="base" latinLnBrk="0" hangingPunct="1">
                <a:lnSpc>
                  <a:spcPct val="150000"/>
                </a:lnSpc>
                <a:spcBef>
                  <a:spcPct val="0"/>
                </a:spcBef>
                <a:spcAft>
                  <a:spcPct val="0"/>
                </a:spcAft>
                <a:buClrTx/>
                <a:buSzTx/>
                <a:buFont typeface="Wingdings" panose="05000000000000000000" pitchFamily="2" charset="2"/>
                <a:buChar char="n"/>
                <a:defRPr/>
              </a:pPr>
              <a:r>
                <a:rPr kumimoji="1" lang="zh-CN" altLang="en-US"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教育领域洞察</a:t>
              </a:r>
              <a:endParaRPr kumimoji="1" lang="en-US" altLang="zh-CN"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endParaRPr>
            </a:p>
          </p:txBody>
        </p:sp>
        <p:cxnSp>
          <p:nvCxnSpPr>
            <p:cNvPr id="6" name="iSľidé"/>
            <p:cNvCxnSpPr/>
            <p:nvPr/>
          </p:nvCxnSpPr>
          <p:spPr>
            <a:xfrm>
              <a:off x="6356913" y="3512662"/>
              <a:ext cx="2344400" cy="0"/>
            </a:xfrm>
            <a:prstGeom prst="straightConnector1">
              <a:avLst/>
            </a:prstGeom>
            <a:noFill/>
            <a:ln w="25400" cap="flat" cmpd="sng" algn="ctr">
              <a:solidFill>
                <a:srgbClr val="8A8DC4"/>
              </a:solidFill>
              <a:prstDash val="solid"/>
              <a:tailEnd type="none"/>
            </a:ln>
            <a:effectLst/>
          </p:spPr>
        </p:cxnSp>
        <p:sp>
          <p:nvSpPr>
            <p:cNvPr id="7" name="işļídè"/>
            <p:cNvSpPr txBox="1"/>
            <p:nvPr/>
          </p:nvSpPr>
          <p:spPr>
            <a:xfrm>
              <a:off x="6356913" y="2368194"/>
              <a:ext cx="1576072" cy="1446550"/>
            </a:xfrm>
            <a:prstGeom prst="rect">
              <a:avLst/>
            </a:prstGeom>
            <a:noFill/>
          </p:spPr>
          <p:txBody>
            <a:bodyPr wrap="none" lIns="91440" tIns="45720" rIns="91440" bIns="45720" rtlCol="0" anchor="ctr" anchorCtr="0">
              <a:spAutoFit/>
            </a:bodyPr>
            <a:lstStyle/>
            <a:p>
              <a:pPr marL="0" marR="0" lvl="0" indent="0" defTabSz="914400" eaLnBrk="1" fontAlgn="base" latinLnBrk="0" hangingPunct="1">
                <a:lnSpc>
                  <a:spcPct val="100000"/>
                </a:lnSpc>
                <a:spcBef>
                  <a:spcPct val="0"/>
                </a:spcBef>
                <a:spcAft>
                  <a:spcPct val="0"/>
                </a:spcAft>
                <a:buClrTx/>
                <a:buSzTx/>
                <a:buFontTx/>
                <a:buNone/>
                <a:defRPr/>
              </a:pPr>
              <a:r>
                <a:rPr kumimoji="1" lang="en-US" altLang="zh-CN" sz="8800" b="1" i="0" u="none" strike="noStrike" kern="1200" cap="none" spc="0" normalizeH="0" baseline="0" noProof="0" dirty="0">
                  <a:ln>
                    <a:noFill/>
                  </a:ln>
                  <a:solidFill>
                    <a:srgbClr val="8A8DC4"/>
                  </a:solidFill>
                  <a:effectLst/>
                  <a:uLnTx/>
                  <a:uFillTx/>
                  <a:latin typeface="微软雅黑" panose="020B0503020204020204" pitchFamily="34" charset="-122"/>
                  <a:ea typeface="微软雅黑" panose="020B0503020204020204" pitchFamily="34" charset="-122"/>
                </a:rPr>
                <a:t>03</a:t>
              </a:r>
              <a:endParaRPr kumimoji="1" lang="zh-CN" altLang="en-US" sz="8800" b="1" i="0" u="none" strike="noStrike" kern="1200" cap="none" spc="0" normalizeH="0" baseline="0" noProof="0" dirty="0">
                <a:ln>
                  <a:noFill/>
                </a:ln>
                <a:solidFill>
                  <a:srgbClr val="8A8DC4"/>
                </a:solidFill>
                <a:effectLst/>
                <a:uLnTx/>
                <a:uFillTx/>
                <a:latin typeface="微软雅黑" panose="020B0503020204020204" pitchFamily="34" charset="-122"/>
                <a:ea typeface="微软雅黑" panose="020B0503020204020204" pitchFamily="34" charset="-122"/>
              </a:endParaRPr>
            </a:p>
          </p:txBody>
        </p:sp>
      </p:grpSp>
      <p:grpSp>
        <p:nvGrpSpPr>
          <p:cNvPr id="8" name="群組 1"/>
          <p:cNvGrpSpPr/>
          <p:nvPr/>
        </p:nvGrpSpPr>
        <p:grpSpPr>
          <a:xfrm>
            <a:off x="2875754" y="2291186"/>
            <a:ext cx="2344400" cy="2706594"/>
            <a:chOff x="560241" y="2368194"/>
            <a:chExt cx="2344400" cy="2706594"/>
          </a:xfrm>
        </p:grpSpPr>
        <p:sp>
          <p:nvSpPr>
            <p:cNvPr id="11" name="îSlïḋé"/>
            <p:cNvSpPr/>
            <p:nvPr>
              <p:custDataLst>
                <p:tags r:id="rId1"/>
              </p:custDataLst>
            </p:nvPr>
          </p:nvSpPr>
          <p:spPr>
            <a:xfrm>
              <a:off x="560241" y="3360969"/>
              <a:ext cx="2344400" cy="602857"/>
            </a:xfrm>
            <a:prstGeom prst="rect">
              <a:avLst/>
            </a:prstGeom>
            <a:noFill/>
            <a:ln w="25400" cap="flat" cmpd="sng" algn="ctr">
              <a:noFill/>
              <a:prstDash val="solid"/>
            </a:ln>
            <a:effectLst/>
          </p:spPr>
          <p:txBody>
            <a:bodyPr wrap="square" lIns="91440" tIns="45720" rIns="91440" bIns="45720" rtlCol="0" anchor="b" anchorCtr="0">
              <a:spAutoFit/>
            </a:bodyPr>
            <a:lstStyle/>
            <a:p>
              <a:pPr marL="0" marR="0" lvl="0" indent="0" defTabSz="914400" eaLnBrk="1" fontAlgn="base" latinLnBrk="0" hangingPunct="1">
                <a:lnSpc>
                  <a:spcPct val="250000"/>
                </a:lnSpc>
                <a:spcBef>
                  <a:spcPct val="0"/>
                </a:spcBef>
                <a:spcAft>
                  <a:spcPct val="0"/>
                </a:spcAft>
                <a:buClrTx/>
                <a:buSzTx/>
                <a:buFontTx/>
                <a:buNone/>
                <a:defRPr/>
              </a:pPr>
              <a:r>
                <a:rPr kumimoji="0" lang="zh-CN" altLang="en-US"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项目团队与管理保障</a:t>
              </a:r>
              <a:endParaRPr kumimoji="0" lang="en-US" altLang="zh-CN"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endParaRPr>
            </a:p>
          </p:txBody>
        </p:sp>
        <p:sp>
          <p:nvSpPr>
            <p:cNvPr id="12" name="îş1ïḓe"/>
            <p:cNvSpPr/>
            <p:nvPr>
              <p:custDataLst>
                <p:tags r:id="rId2"/>
              </p:custDataLst>
            </p:nvPr>
          </p:nvSpPr>
          <p:spPr>
            <a:xfrm>
              <a:off x="560241" y="3996672"/>
              <a:ext cx="2344400" cy="1078116"/>
            </a:xfrm>
            <a:prstGeom prst="rect">
              <a:avLst/>
            </a:prstGeom>
            <a:noFill/>
            <a:ln w="25400" cap="flat" cmpd="sng" algn="ctr">
              <a:noFill/>
              <a:prstDash val="solid"/>
            </a:ln>
            <a:effectLst/>
          </p:spPr>
          <p:txBody>
            <a:bodyPr wrap="square" lIns="91440" tIns="45720" rIns="91440" bIns="45720" rtlCol="0" anchor="t" anchorCtr="0">
              <a:spAutoFit/>
            </a:bodyPr>
            <a:lstStyle/>
            <a:p>
              <a:pPr marL="171450" marR="0" lvl="0" indent="-171450" defTabSz="914400" eaLnBrk="1" fontAlgn="base" latinLnBrk="0" hangingPunct="1">
                <a:lnSpc>
                  <a:spcPct val="150000"/>
                </a:lnSpc>
                <a:spcBef>
                  <a:spcPct val="0"/>
                </a:spcBef>
                <a:spcAft>
                  <a:spcPct val="0"/>
                </a:spcAft>
                <a:buClrTx/>
                <a:buSzTx/>
                <a:buFont typeface="Wingdings" panose="05000000000000000000" pitchFamily="2" charset="2"/>
                <a:buChar char="n"/>
                <a:defRPr/>
              </a:pPr>
              <a:r>
                <a:rPr kumimoji="1" lang="zh-CN" altLang="en-US"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项目工作计划</a:t>
              </a:r>
              <a:endParaRPr kumimoji="1" lang="en-US" altLang="zh-CN"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endParaRPr>
            </a:p>
            <a:p>
              <a:pPr marL="171450" marR="0" lvl="0" indent="-171450" defTabSz="914400" eaLnBrk="1" fontAlgn="base" latinLnBrk="0" hangingPunct="1">
                <a:lnSpc>
                  <a:spcPct val="150000"/>
                </a:lnSpc>
                <a:spcBef>
                  <a:spcPct val="0"/>
                </a:spcBef>
                <a:spcAft>
                  <a:spcPct val="0"/>
                </a:spcAft>
                <a:buClrTx/>
                <a:buSzTx/>
                <a:buFont typeface="Wingdings" panose="05000000000000000000" pitchFamily="2" charset="2"/>
                <a:buChar char="n"/>
                <a:defRPr/>
              </a:pPr>
              <a:r>
                <a:rPr kumimoji="1" lang="zh-CN" altLang="en-US"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项目团队构成</a:t>
              </a:r>
              <a:endParaRPr kumimoji="1" lang="en-US" altLang="zh-CN"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endParaRPr>
            </a:p>
            <a:p>
              <a:pPr marL="171450" marR="0" lvl="0" indent="-171450" defTabSz="914400" eaLnBrk="1" fontAlgn="base" latinLnBrk="0" hangingPunct="1">
                <a:lnSpc>
                  <a:spcPct val="150000"/>
                </a:lnSpc>
                <a:spcBef>
                  <a:spcPct val="0"/>
                </a:spcBef>
                <a:spcAft>
                  <a:spcPct val="0"/>
                </a:spcAft>
                <a:buClrTx/>
                <a:buSzTx/>
                <a:buFont typeface="Wingdings" panose="05000000000000000000" pitchFamily="2" charset="2"/>
                <a:buChar char="n"/>
                <a:defRPr/>
              </a:pPr>
              <a:r>
                <a:rPr kumimoji="1" lang="zh-CN" altLang="en-US" sz="1100" kern="1200" dirty="0">
                  <a:solidFill>
                    <a:srgbClr val="31368D"/>
                  </a:solidFill>
                  <a:latin typeface="微软雅黑" panose="020B0503020204020204" pitchFamily="34" charset="-122"/>
                  <a:ea typeface="微软雅黑" panose="020B0503020204020204" pitchFamily="34" charset="-122"/>
                </a:rPr>
                <a:t>项目管理保障</a:t>
              </a:r>
              <a:endParaRPr kumimoji="1" lang="en-US" altLang="zh-CN" sz="1100" kern="1200" dirty="0">
                <a:solidFill>
                  <a:srgbClr val="31368D"/>
                </a:solidFill>
                <a:latin typeface="微软雅黑" panose="020B0503020204020204" pitchFamily="34" charset="-122"/>
                <a:ea typeface="微软雅黑" panose="020B0503020204020204" pitchFamily="34" charset="-122"/>
              </a:endParaRPr>
            </a:p>
            <a:p>
              <a:pPr marL="171450" marR="0" lvl="0" indent="-171450" defTabSz="914400" eaLnBrk="1" fontAlgn="base" latinLnBrk="0" hangingPunct="1">
                <a:lnSpc>
                  <a:spcPct val="150000"/>
                </a:lnSpc>
                <a:spcBef>
                  <a:spcPct val="0"/>
                </a:spcBef>
                <a:spcAft>
                  <a:spcPct val="0"/>
                </a:spcAft>
                <a:buClrTx/>
                <a:buSzTx/>
                <a:buFont typeface="Wingdings" panose="05000000000000000000" pitchFamily="2" charset="2"/>
                <a:buChar char="n"/>
                <a:defRPr/>
              </a:pPr>
              <a:r>
                <a:rPr kumimoji="1" lang="zh-CN" altLang="en-US"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项目费用构成</a:t>
              </a:r>
              <a:endParaRPr kumimoji="1" lang="en-US" altLang="zh-CN"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endParaRPr>
            </a:p>
          </p:txBody>
        </p:sp>
        <p:cxnSp>
          <p:nvCxnSpPr>
            <p:cNvPr id="13" name="ïsḻîḍè"/>
            <p:cNvCxnSpPr/>
            <p:nvPr>
              <p:custDataLst>
                <p:tags r:id="rId3"/>
              </p:custDataLst>
            </p:nvPr>
          </p:nvCxnSpPr>
          <p:spPr>
            <a:xfrm>
              <a:off x="560241" y="3512662"/>
              <a:ext cx="2030095" cy="0"/>
            </a:xfrm>
            <a:prstGeom prst="straightConnector1">
              <a:avLst/>
            </a:prstGeom>
            <a:noFill/>
            <a:ln w="25400" cap="flat" cmpd="sng" algn="ctr">
              <a:solidFill>
                <a:srgbClr val="8A8DC4"/>
              </a:solidFill>
              <a:prstDash val="solid"/>
              <a:tailEnd type="none"/>
            </a:ln>
            <a:effectLst/>
          </p:spPr>
        </p:cxnSp>
        <p:sp>
          <p:nvSpPr>
            <p:cNvPr id="14" name="í$ḷiḍe"/>
            <p:cNvSpPr txBox="1"/>
            <p:nvPr>
              <p:custDataLst>
                <p:tags r:id="rId4"/>
              </p:custDataLst>
            </p:nvPr>
          </p:nvSpPr>
          <p:spPr>
            <a:xfrm>
              <a:off x="560241" y="2368194"/>
              <a:ext cx="1576072" cy="1446550"/>
            </a:xfrm>
            <a:prstGeom prst="rect">
              <a:avLst/>
            </a:prstGeom>
            <a:noFill/>
          </p:spPr>
          <p:txBody>
            <a:bodyPr wrap="none" lIns="91440" tIns="45720" rIns="91440" bIns="45720" rtlCol="0" anchor="ctr" anchorCtr="0">
              <a:spAutoFit/>
            </a:bodyPr>
            <a:lstStyle/>
            <a:p>
              <a:pPr marL="0" marR="0" lvl="0" indent="0" defTabSz="914400" eaLnBrk="1" fontAlgn="base" latinLnBrk="0" hangingPunct="1">
                <a:lnSpc>
                  <a:spcPct val="100000"/>
                </a:lnSpc>
                <a:spcBef>
                  <a:spcPct val="0"/>
                </a:spcBef>
                <a:spcAft>
                  <a:spcPct val="0"/>
                </a:spcAft>
                <a:buClrTx/>
                <a:buSzTx/>
                <a:buFontTx/>
                <a:buNone/>
                <a:defRPr/>
              </a:pPr>
              <a:r>
                <a:rPr kumimoji="1" lang="en-US" altLang="zh-CN" sz="8800" b="1" i="0" u="none" strike="noStrike" kern="1200" cap="none" spc="0" normalizeH="0" baseline="0" noProof="0" dirty="0">
                  <a:ln>
                    <a:noFill/>
                  </a:ln>
                  <a:solidFill>
                    <a:srgbClr val="8A8DC4"/>
                  </a:solidFill>
                  <a:effectLst/>
                  <a:uLnTx/>
                  <a:uFillTx/>
                  <a:latin typeface="微软雅黑" panose="020B0503020204020204" pitchFamily="34" charset="-122"/>
                  <a:ea typeface="微软雅黑" panose="020B0503020204020204" pitchFamily="34" charset="-122"/>
                </a:rPr>
                <a:t>02</a:t>
              </a:r>
            </a:p>
          </p:txBody>
        </p:sp>
      </p:grpSp>
      <p:grpSp>
        <p:nvGrpSpPr>
          <p:cNvPr id="28" name="群組 13"/>
          <p:cNvGrpSpPr/>
          <p:nvPr/>
        </p:nvGrpSpPr>
        <p:grpSpPr>
          <a:xfrm>
            <a:off x="9835595" y="2291831"/>
            <a:ext cx="3067130" cy="1944202"/>
            <a:chOff x="6318726" y="2368839"/>
            <a:chExt cx="3067130" cy="1944202"/>
          </a:xfrm>
        </p:grpSpPr>
        <p:sp>
          <p:nvSpPr>
            <p:cNvPr id="29" name="îṣļîḓé"/>
            <p:cNvSpPr/>
            <p:nvPr/>
          </p:nvSpPr>
          <p:spPr>
            <a:xfrm>
              <a:off x="6318726" y="3360968"/>
              <a:ext cx="3067130" cy="602857"/>
            </a:xfrm>
            <a:prstGeom prst="rect">
              <a:avLst/>
            </a:prstGeom>
            <a:noFill/>
            <a:ln w="25400" cap="flat" cmpd="sng" algn="ctr">
              <a:noFill/>
              <a:prstDash val="solid"/>
            </a:ln>
            <a:effectLst/>
          </p:spPr>
          <p:txBody>
            <a:bodyPr wrap="square" lIns="91440" tIns="45720" rIns="91440" bIns="45720" rtlCol="0" anchor="b" anchorCtr="0">
              <a:spAutoFit/>
            </a:bodyPr>
            <a:lstStyle/>
            <a:p>
              <a:pPr marL="0" marR="0" lvl="0" indent="0" defTabSz="914400" eaLnBrk="1" fontAlgn="base" latinLnBrk="0" hangingPunct="1">
                <a:lnSpc>
                  <a:spcPct val="250000"/>
                </a:lnSpc>
                <a:spcBef>
                  <a:spcPct val="0"/>
                </a:spcBef>
                <a:spcAft>
                  <a:spcPct val="0"/>
                </a:spcAft>
                <a:buClrTx/>
                <a:buSzTx/>
                <a:buFontTx/>
                <a:buNone/>
                <a:defRPr/>
              </a:pPr>
              <a:r>
                <a:rPr kumimoji="0" lang="zh-CN" altLang="en-US"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rPr>
                <a:t>附录</a:t>
              </a:r>
              <a:endParaRPr kumimoji="0" lang="en-US" altLang="zh-CN" sz="1600" b="1"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endParaRPr>
            </a:p>
          </p:txBody>
        </p:sp>
        <p:sp>
          <p:nvSpPr>
            <p:cNvPr id="30" name="îŝľiḍê"/>
            <p:cNvSpPr/>
            <p:nvPr/>
          </p:nvSpPr>
          <p:spPr>
            <a:xfrm>
              <a:off x="6356913" y="3996672"/>
              <a:ext cx="2344400" cy="316369"/>
            </a:xfrm>
            <a:prstGeom prst="rect">
              <a:avLst/>
            </a:prstGeom>
            <a:noFill/>
            <a:ln w="25400" cap="flat" cmpd="sng" algn="ctr">
              <a:noFill/>
              <a:prstDash val="solid"/>
            </a:ln>
            <a:effectLst/>
          </p:spPr>
          <p:txBody>
            <a:bodyPr wrap="square" lIns="91440" tIns="45720" rIns="91440" bIns="45720" rtlCol="0" anchor="t" anchorCtr="0">
              <a:spAutoFit/>
            </a:bodyPr>
            <a:lstStyle/>
            <a:p>
              <a:pPr marL="171450" indent="-171450" fontAlgn="base">
                <a:lnSpc>
                  <a:spcPct val="150000"/>
                </a:lnSpc>
                <a:spcBef>
                  <a:spcPct val="0"/>
                </a:spcBef>
                <a:spcAft>
                  <a:spcPct val="0"/>
                </a:spcAft>
                <a:buFont typeface="Wingdings" panose="05000000000000000000" pitchFamily="2" charset="2"/>
                <a:buChar char="n"/>
                <a:defRPr/>
              </a:pPr>
              <a:r>
                <a:rPr kumimoji="1" lang="en-US" altLang="zh-CN" sz="1100" dirty="0">
                  <a:solidFill>
                    <a:srgbClr val="31368D"/>
                  </a:solidFill>
                  <a:latin typeface="微软雅黑" panose="020B0503020204020204" pitchFamily="34" charset="-122"/>
                  <a:ea typeface="微软雅黑" panose="020B0503020204020204" pitchFamily="34" charset="-122"/>
                </a:rPr>
                <a:t>ABC</a:t>
              </a:r>
              <a:r>
                <a:rPr kumimoji="1" lang="zh-CN" altLang="en-US" sz="1100" dirty="0">
                  <a:solidFill>
                    <a:srgbClr val="31368D"/>
                  </a:solidFill>
                  <a:latin typeface="微软雅黑" panose="020B0503020204020204" pitchFamily="34" charset="-122"/>
                  <a:ea typeface="微软雅黑" panose="020B0503020204020204" pitchFamily="34" charset="-122"/>
                </a:rPr>
                <a:t>合伙人介绍</a:t>
              </a:r>
              <a:endParaRPr kumimoji="1" lang="zh-CN" altLang="en-US" sz="1100" b="0" i="0" u="none" strike="noStrike" kern="1200" cap="none" spc="0" normalizeH="0" baseline="0" noProof="0" dirty="0">
                <a:ln>
                  <a:noFill/>
                </a:ln>
                <a:solidFill>
                  <a:srgbClr val="31368D"/>
                </a:solidFill>
                <a:effectLst/>
                <a:uLnTx/>
                <a:uFillTx/>
                <a:latin typeface="微软雅黑" panose="020B0503020204020204" pitchFamily="34" charset="-122"/>
                <a:ea typeface="微软雅黑" panose="020B0503020204020204" pitchFamily="34" charset="-122"/>
                <a:cs typeface="+mn-cs"/>
              </a:endParaRPr>
            </a:p>
          </p:txBody>
        </p:sp>
        <p:cxnSp>
          <p:nvCxnSpPr>
            <p:cNvPr id="31" name="iSľidé"/>
            <p:cNvCxnSpPr/>
            <p:nvPr/>
          </p:nvCxnSpPr>
          <p:spPr>
            <a:xfrm>
              <a:off x="6356913" y="3512662"/>
              <a:ext cx="2024848" cy="0"/>
            </a:xfrm>
            <a:prstGeom prst="straightConnector1">
              <a:avLst/>
            </a:prstGeom>
            <a:noFill/>
            <a:ln w="25400" cap="flat" cmpd="sng" algn="ctr">
              <a:solidFill>
                <a:srgbClr val="8A8DC4"/>
              </a:solidFill>
              <a:prstDash val="solid"/>
              <a:tailEnd type="none"/>
            </a:ln>
            <a:effectLst/>
          </p:spPr>
        </p:cxnSp>
        <p:sp>
          <p:nvSpPr>
            <p:cNvPr id="32" name="işļídè"/>
            <p:cNvSpPr txBox="1"/>
            <p:nvPr/>
          </p:nvSpPr>
          <p:spPr>
            <a:xfrm>
              <a:off x="6356913" y="2368839"/>
              <a:ext cx="1579880" cy="1445260"/>
            </a:xfrm>
            <a:prstGeom prst="rect">
              <a:avLst/>
            </a:prstGeom>
            <a:noFill/>
          </p:spPr>
          <p:txBody>
            <a:bodyPr wrap="none" lIns="91440" tIns="45720" rIns="91440" bIns="45720" rtlCol="0" anchor="ctr" anchorCtr="0">
              <a:spAutoFit/>
            </a:bodyPr>
            <a:lstStyle/>
            <a:p>
              <a:pPr marL="0" marR="0" lvl="0" indent="0" defTabSz="914400" eaLnBrk="1" fontAlgn="base" latinLnBrk="0" hangingPunct="1">
                <a:lnSpc>
                  <a:spcPct val="100000"/>
                </a:lnSpc>
                <a:spcBef>
                  <a:spcPct val="0"/>
                </a:spcBef>
                <a:spcAft>
                  <a:spcPct val="0"/>
                </a:spcAft>
                <a:buClrTx/>
                <a:buSzTx/>
                <a:buFontTx/>
                <a:buNone/>
                <a:defRPr/>
              </a:pPr>
              <a:r>
                <a:rPr kumimoji="1" lang="en-US" altLang="zh-CN" sz="8800" b="1" i="0" u="none" strike="noStrike" kern="1200" cap="none" spc="0" normalizeH="0" baseline="0" noProof="0" dirty="0">
                  <a:ln>
                    <a:noFill/>
                  </a:ln>
                  <a:solidFill>
                    <a:srgbClr val="8A8DC4"/>
                  </a:solidFill>
                  <a:effectLst/>
                  <a:uLnTx/>
                  <a:uFillTx/>
                  <a:latin typeface="微软雅黑" panose="020B0503020204020204" pitchFamily="34" charset="-122"/>
                  <a:ea typeface="微软雅黑" panose="020B0503020204020204" pitchFamily="34" charset="-122"/>
                </a:rPr>
                <a:t>05</a:t>
              </a:r>
            </a:p>
          </p:txBody>
        </p:sp>
      </p:gr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186918"/>
            <a:ext cx="9151360" cy="792525"/>
          </a:xfrm>
          <a:ln w="12700">
            <a:miter lim="400000"/>
          </a:ln>
        </p:spPr>
        <p:txBody>
          <a:bodyPr lIns="36000" tIns="36000" rIns="36000" bIns="36000">
            <a:noAutofit/>
          </a:bodyPr>
          <a:lstStyle/>
          <a:p>
            <a:pPr hangingPunct="0"/>
            <a:r>
              <a:rPr lang="en-US" sz="2400">
                <a:latin typeface="微软雅黑" panose="020B0503020204020204" pitchFamily="34" charset="-122"/>
                <a:ea typeface="微软雅黑" panose="020B0503020204020204" pitchFamily="34" charset="-122"/>
              </a:rPr>
              <a:t>ABC</a:t>
            </a:r>
            <a:r>
              <a:rPr lang="zh-CN" altLang="en-US" sz="2400">
                <a:latin typeface="微软雅黑" panose="020B0503020204020204" pitchFamily="34" charset="-122"/>
                <a:ea typeface="微软雅黑" panose="020B0503020204020204" pitchFamily="34" charset="-122"/>
              </a:rPr>
              <a:t>战略方法论</a:t>
            </a:r>
            <a:br>
              <a:rPr lang="en-US" altLang="zh-CN" sz="2400">
                <a:latin typeface="微软雅黑" panose="020B0503020204020204" pitchFamily="34" charset="-122"/>
                <a:ea typeface="微软雅黑" panose="020B0503020204020204" pitchFamily="34" charset="-122"/>
              </a:rPr>
            </a:br>
            <a:r>
              <a:rPr lang="zh-CN" altLang="en-US" sz="2400">
                <a:latin typeface="微软雅黑" panose="020B0503020204020204" pitchFamily="34" charset="-122"/>
                <a:ea typeface="微软雅黑" panose="020B0503020204020204" pitchFamily="34" charset="-122"/>
              </a:rPr>
              <a:t>战略举措与实施计划</a:t>
            </a:r>
            <a:endParaRPr lang="en-US" sz="2400" dirty="0">
              <a:latin typeface="微软雅黑" panose="020B0503020204020204" pitchFamily="34" charset="-122"/>
              <a:ea typeface="微软雅黑" panose="020B0503020204020204" pitchFamily="34" charset="-122"/>
            </a:endParaRPr>
          </a:p>
        </p:txBody>
      </p:sp>
      <p:pic>
        <p:nvPicPr>
          <p:cNvPr id="3074" name="Picture 2" descr="https://internal-api-drive-stream.feishu.cn/space/api/box/stream/download/wps/auth_code/?code=4371a7e5c4b9b3c532b0266a0377e0b4_ab51c0b0ea1081f6_PPG6M333DO_VJ2JF2V855A5RKR5Q20SSO3B1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1950" y="1295400"/>
            <a:ext cx="11249025" cy="48672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186918"/>
            <a:ext cx="9151360" cy="792525"/>
          </a:xfrm>
          <a:ln w="12700">
            <a:miter lim="400000"/>
          </a:ln>
        </p:spPr>
        <p:txBody>
          <a:bodyPr lIns="36000" tIns="36000" rIns="36000" bIns="36000">
            <a:noAutofit/>
          </a:bodyPr>
          <a:lstStyle/>
          <a:p>
            <a:pPr hangingPunct="0"/>
            <a:r>
              <a:rPr lang="en-US" sz="2400">
                <a:latin typeface="微软雅黑" panose="020B0503020204020204" pitchFamily="34" charset="-122"/>
                <a:ea typeface="微软雅黑" panose="020B0503020204020204" pitchFamily="34" charset="-122"/>
              </a:rPr>
              <a:t>ABC</a:t>
            </a:r>
            <a:r>
              <a:rPr lang="zh-CN" altLang="en-US" sz="2400">
                <a:latin typeface="微软雅黑" panose="020B0503020204020204" pitchFamily="34" charset="-122"/>
                <a:ea typeface="微软雅黑" panose="020B0503020204020204" pitchFamily="34" charset="-122"/>
              </a:rPr>
              <a:t>战略方法论</a:t>
            </a:r>
            <a:br>
              <a:rPr lang="en-US" altLang="zh-CN" sz="2400">
                <a:latin typeface="微软雅黑" panose="020B0503020204020204" pitchFamily="34" charset="-122"/>
                <a:ea typeface="微软雅黑" panose="020B0503020204020204" pitchFamily="34" charset="-122"/>
              </a:rPr>
            </a:br>
            <a:r>
              <a:rPr lang="zh-CN" altLang="en-US" sz="2400">
                <a:latin typeface="微软雅黑" panose="020B0503020204020204" pitchFamily="34" charset="-122"/>
                <a:ea typeface="微软雅黑" panose="020B0503020204020204" pitchFamily="34" charset="-122"/>
              </a:rPr>
              <a:t>战略组织结构优化</a:t>
            </a:r>
            <a:endParaRPr lang="en-US" sz="2400" dirty="0">
              <a:latin typeface="微软雅黑" panose="020B0503020204020204" pitchFamily="34" charset="-122"/>
              <a:ea typeface="微软雅黑" panose="020B0503020204020204" pitchFamily="34" charset="-122"/>
            </a:endParaRPr>
          </a:p>
        </p:txBody>
      </p:sp>
      <p:pic>
        <p:nvPicPr>
          <p:cNvPr id="2049" name="Picture 1" descr="https://internal-api-drive-stream.feishu.cn/space/api/box/stream/download/wps/auth_code/?code=af5014d0b10eb7db61d179c4023cb20f_fb27ca38ba668b7e_GJ3OTIJ3DO_8ABLVI50C5OGLRGU82BO9HSEP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6725" y="1371600"/>
            <a:ext cx="11391900" cy="4876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186918"/>
            <a:ext cx="9151360" cy="792525"/>
          </a:xfrm>
          <a:ln w="12700">
            <a:miter lim="400000"/>
          </a:ln>
        </p:spPr>
        <p:txBody>
          <a:bodyPr lIns="36000" tIns="36000" rIns="36000" bIns="36000">
            <a:noAutofit/>
          </a:bodyPr>
          <a:lstStyle/>
          <a:p>
            <a:pPr hangingPunct="0"/>
            <a:r>
              <a:rPr lang="en-US" sz="2400">
                <a:latin typeface="微软雅黑" panose="020B0503020204020204" pitchFamily="34" charset="-122"/>
                <a:ea typeface="微软雅黑" panose="020B0503020204020204" pitchFamily="34" charset="-122"/>
              </a:rPr>
              <a:t>ABC</a:t>
            </a:r>
            <a:r>
              <a:rPr lang="zh-CN" altLang="en-US" sz="2400">
                <a:latin typeface="微软雅黑" panose="020B0503020204020204" pitchFamily="34" charset="-122"/>
                <a:ea typeface="微软雅黑" panose="020B0503020204020204" pitchFamily="34" charset="-122"/>
              </a:rPr>
              <a:t>品牌方法论</a:t>
            </a:r>
            <a:br>
              <a:rPr lang="en-US" altLang="zh-CN" sz="2400">
                <a:latin typeface="微软雅黑" panose="020B0503020204020204" pitchFamily="34" charset="-122"/>
                <a:ea typeface="微软雅黑" panose="020B0503020204020204" pitchFamily="34" charset="-122"/>
              </a:rPr>
            </a:br>
            <a:r>
              <a:rPr lang="zh-CN" altLang="en-US" sz="2400">
                <a:latin typeface="微软雅黑" panose="020B0503020204020204" pitchFamily="34" charset="-122"/>
                <a:ea typeface="微软雅黑" panose="020B0503020204020204" pitchFamily="34" charset="-122"/>
              </a:rPr>
              <a:t>品牌价值主张</a:t>
            </a:r>
            <a:endParaRPr lang="en-US" sz="2400" dirty="0">
              <a:latin typeface="微软雅黑" panose="020B0503020204020204" pitchFamily="34" charset="-122"/>
              <a:ea typeface="微软雅黑" panose="020B0503020204020204" pitchFamily="34" charset="-122"/>
            </a:endParaRPr>
          </a:p>
        </p:txBody>
      </p:sp>
      <p:pic>
        <p:nvPicPr>
          <p:cNvPr id="1025" name="Picture 1" descr="https://internal-api-drive-stream.feishu.cn/space/api/box/stream/download/wps/auth_code/?code=021ea6f24084305a49642a2c4deeb771_62c023e1238162a7_KF1BG3J3DO_QSRILI89SRHJ5EGU948Q7GLO1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0036" y="1982625"/>
            <a:ext cx="9665294" cy="442268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186918"/>
            <a:ext cx="9151360" cy="792525"/>
          </a:xfrm>
          <a:ln w="12700">
            <a:miter lim="400000"/>
          </a:ln>
        </p:spPr>
        <p:txBody>
          <a:bodyPr lIns="36000" tIns="36000" rIns="36000" bIns="36000">
            <a:noAutofit/>
          </a:bodyPr>
          <a:lstStyle/>
          <a:p>
            <a:pPr hangingPunct="0"/>
            <a:r>
              <a:rPr lang="en-US" sz="2400">
                <a:latin typeface="微软雅黑" panose="020B0503020204020204" pitchFamily="34" charset="-122"/>
                <a:ea typeface="微软雅黑" panose="020B0503020204020204" pitchFamily="34" charset="-122"/>
              </a:rPr>
              <a:t>ABC</a:t>
            </a:r>
            <a:r>
              <a:rPr lang="zh-CN" altLang="en-US" sz="2400">
                <a:latin typeface="微软雅黑" panose="020B0503020204020204" pitchFamily="34" charset="-122"/>
                <a:ea typeface="微软雅黑" panose="020B0503020204020204" pitchFamily="34" charset="-122"/>
              </a:rPr>
              <a:t>品牌方法论</a:t>
            </a:r>
            <a:br>
              <a:rPr lang="en-US" altLang="zh-CN" sz="2400">
                <a:latin typeface="微软雅黑" panose="020B0503020204020204" pitchFamily="34" charset="-122"/>
                <a:ea typeface="微软雅黑" panose="020B0503020204020204" pitchFamily="34" charset="-122"/>
              </a:rPr>
            </a:br>
            <a:r>
              <a:rPr lang="zh-CN" altLang="en-US" sz="2400">
                <a:latin typeface="微软雅黑" panose="020B0503020204020204" pitchFamily="34" charset="-122"/>
                <a:ea typeface="微软雅黑" panose="020B0503020204020204" pitchFamily="34" charset="-122"/>
              </a:rPr>
              <a:t>公益品牌</a:t>
            </a:r>
            <a:r>
              <a:rPr lang="en-US" altLang="zh-CN" sz="2400">
                <a:latin typeface="微软雅黑" panose="020B0503020204020204" pitchFamily="34" charset="-122"/>
                <a:ea typeface="微软雅黑" panose="020B0503020204020204" pitchFamily="34" charset="-122"/>
              </a:rPr>
              <a:t>IDEA</a:t>
            </a:r>
            <a:r>
              <a:rPr lang="zh-CN" altLang="en-US" sz="2400">
                <a:latin typeface="微软雅黑" panose="020B0503020204020204" pitchFamily="34" charset="-122"/>
                <a:ea typeface="微软雅黑" panose="020B0503020204020204" pitchFamily="34" charset="-122"/>
              </a:rPr>
              <a:t>思考架构</a:t>
            </a:r>
            <a:endParaRPr lang="en-US" sz="2400" dirty="0">
              <a:latin typeface="微软雅黑" panose="020B0503020204020204" pitchFamily="34" charset="-122"/>
              <a:ea typeface="微软雅黑" panose="020B0503020204020204" pitchFamily="34" charset="-122"/>
            </a:endParaRPr>
          </a:p>
        </p:txBody>
      </p:sp>
      <p:pic>
        <p:nvPicPr>
          <p:cNvPr id="5121" name="Picture 1" descr="https://internal-api-drive-stream.feishu.cn/space/api/box/stream/download/wps/auth_code/?code=c65509fa3af593b4691b7770a379c744_4cdb7a9e0d9a3bd8_DU91JSJ3DO_FU4VC0810821HQIG2FBMV4GPU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9660" y="1717705"/>
            <a:ext cx="10868025" cy="46767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186918"/>
            <a:ext cx="9151360" cy="792525"/>
          </a:xfrm>
          <a:ln w="12700">
            <a:miter lim="400000"/>
          </a:ln>
        </p:spPr>
        <p:txBody>
          <a:bodyPr lIns="36000" tIns="36000" rIns="36000" bIns="36000">
            <a:noAutofit/>
          </a:bodyPr>
          <a:lstStyle/>
          <a:p>
            <a:pPr hangingPunct="0"/>
            <a:r>
              <a:rPr lang="en-US" sz="2400">
                <a:latin typeface="微软雅黑" panose="020B0503020204020204" pitchFamily="34" charset="-122"/>
                <a:ea typeface="微软雅黑" panose="020B0503020204020204" pitchFamily="34" charset="-122"/>
              </a:rPr>
              <a:t>ABC</a:t>
            </a:r>
            <a:r>
              <a:rPr lang="zh-CN" altLang="en-US" sz="2400">
                <a:latin typeface="微软雅黑" panose="020B0503020204020204" pitchFamily="34" charset="-122"/>
                <a:ea typeface="微软雅黑" panose="020B0503020204020204" pitchFamily="34" charset="-122"/>
              </a:rPr>
              <a:t>品牌方法论</a:t>
            </a:r>
            <a:br>
              <a:rPr lang="en-US" altLang="zh-CN" sz="2400">
                <a:latin typeface="微软雅黑" panose="020B0503020204020204" pitchFamily="34" charset="-122"/>
                <a:ea typeface="微软雅黑" panose="020B0503020204020204" pitchFamily="34" charset="-122"/>
              </a:rPr>
            </a:br>
            <a:r>
              <a:rPr lang="zh-CN" altLang="en-US" sz="2400">
                <a:latin typeface="微软雅黑" panose="020B0503020204020204" pitchFamily="34" charset="-122"/>
                <a:ea typeface="微软雅黑" panose="020B0503020204020204" pitchFamily="34" charset="-122"/>
              </a:rPr>
              <a:t>公益传播对象梳理</a:t>
            </a:r>
            <a:endParaRPr lang="en-US" sz="2400" dirty="0">
              <a:latin typeface="微软雅黑" panose="020B0503020204020204" pitchFamily="34" charset="-122"/>
              <a:ea typeface="微软雅黑" panose="020B0503020204020204" pitchFamily="34" charset="-122"/>
            </a:endParaRPr>
          </a:p>
        </p:txBody>
      </p:sp>
      <p:pic>
        <p:nvPicPr>
          <p:cNvPr id="2049" name="Picture 1" descr="https://internal-api-drive-stream.feishu.cn/space/api/box/stream/download/wps/auth_code/?code=453486c69c404ee29e806304a878f6ce_9e44706cdf05312a_JBURD833DO_HH1DPBN6ORMT91GBACMPLVDMK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3464" y="1461331"/>
            <a:ext cx="7772400" cy="459105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8"/>
          <p:cNvSpPr>
            <a:spLocks noChangeArrowheads="1"/>
          </p:cNvSpPr>
          <p:nvPr/>
        </p:nvSpPr>
        <p:spPr bwMode="auto">
          <a:xfrm>
            <a:off x="8273116" y="1873618"/>
            <a:ext cx="3255161" cy="1947220"/>
          </a:xfrm>
          <a:prstGeom prst="rect">
            <a:avLst/>
          </a:prstGeom>
          <a:noFill/>
          <a:ln w="3175" algn="ctr">
            <a:solidFill>
              <a:schemeClr val="accent2"/>
            </a:solidFill>
            <a:miter lim="800000"/>
          </a:ln>
        </p:spPr>
        <p:txBody>
          <a:bodyPr lIns="91432" tIns="45716" rIns="91432" bIns="45716"/>
          <a:lstStyle/>
          <a:p>
            <a:pPr defTabSz="577850" eaLnBrk="0">
              <a:lnSpc>
                <a:spcPct val="110000"/>
              </a:lnSpc>
              <a:spcBef>
                <a:spcPct val="30000"/>
              </a:spcBef>
              <a:buClr>
                <a:srgbClr val="CC9900"/>
              </a:buClr>
            </a:pPr>
            <a:r>
              <a:rPr lang="zh-CN" altLang="en-US" sz="1400">
                <a:solidFill>
                  <a:schemeClr val="tx1">
                    <a:lumMod val="75000"/>
                  </a:schemeClr>
                </a:solidFill>
                <a:latin typeface="微软雅黑" panose="020B0503020204020204" pitchFamily="34" charset="-122"/>
                <a:ea typeface="微软雅黑" panose="020B0503020204020204" pitchFamily="34" charset="-122"/>
              </a:rPr>
              <a:t>筹款对象的需求可能是项目切合期待且款项能用在刀刃上</a:t>
            </a:r>
          </a:p>
          <a:p>
            <a:pPr defTabSz="577850" eaLnBrk="0">
              <a:lnSpc>
                <a:spcPct val="110000"/>
              </a:lnSpc>
              <a:spcBef>
                <a:spcPct val="30000"/>
              </a:spcBef>
              <a:buClr>
                <a:srgbClr val="CC9900"/>
              </a:buClr>
            </a:pPr>
            <a:r>
              <a:rPr lang="zh-CN" altLang="en-US" sz="1400">
                <a:solidFill>
                  <a:schemeClr val="tx1">
                    <a:lumMod val="75000"/>
                  </a:schemeClr>
                </a:solidFill>
                <a:latin typeface="微软雅黑" panose="020B0503020204020204" pitchFamily="34" charset="-122"/>
                <a:ea typeface="微软雅黑" panose="020B0503020204020204" pitchFamily="34" charset="-122"/>
              </a:rPr>
              <a:t>公众的需求是透明</a:t>
            </a:r>
          </a:p>
          <a:p>
            <a:pPr defTabSz="577850" eaLnBrk="0">
              <a:lnSpc>
                <a:spcPct val="110000"/>
              </a:lnSpc>
              <a:spcBef>
                <a:spcPct val="30000"/>
              </a:spcBef>
              <a:buClr>
                <a:srgbClr val="CC9900"/>
              </a:buClr>
            </a:pPr>
            <a:r>
              <a:rPr lang="zh-CN" altLang="en-US" sz="1400">
                <a:solidFill>
                  <a:schemeClr val="tx1">
                    <a:lumMod val="75000"/>
                  </a:schemeClr>
                </a:solidFill>
                <a:latin typeface="微软雅黑" panose="020B0503020204020204" pitchFamily="34" charset="-122"/>
                <a:ea typeface="微软雅黑" panose="020B0503020204020204" pitchFamily="34" charset="-122"/>
              </a:rPr>
              <a:t>内部员工的需求是价值体现</a:t>
            </a:r>
          </a:p>
          <a:p>
            <a:pPr defTabSz="577850" eaLnBrk="0">
              <a:lnSpc>
                <a:spcPct val="110000"/>
              </a:lnSpc>
              <a:spcBef>
                <a:spcPct val="30000"/>
              </a:spcBef>
              <a:buClr>
                <a:srgbClr val="CC9900"/>
              </a:buClr>
            </a:pPr>
            <a:r>
              <a:rPr lang="zh-CN" altLang="en-US" sz="1400">
                <a:solidFill>
                  <a:schemeClr val="tx1">
                    <a:lumMod val="75000"/>
                  </a:schemeClr>
                </a:solidFill>
                <a:latin typeface="微软雅黑" panose="020B0503020204020204" pitchFamily="34" charset="-122"/>
                <a:ea typeface="微软雅黑" panose="020B0503020204020204" pitchFamily="34" charset="-122"/>
              </a:rPr>
              <a:t>合作伙伴的需求可能是互相合作，共赢</a:t>
            </a:r>
          </a:p>
          <a:p>
            <a:pPr defTabSz="577850" eaLnBrk="0">
              <a:lnSpc>
                <a:spcPct val="110000"/>
              </a:lnSpc>
              <a:spcBef>
                <a:spcPct val="30000"/>
              </a:spcBef>
              <a:buClr>
                <a:srgbClr val="CC9900"/>
              </a:buClr>
            </a:pPr>
            <a:r>
              <a:rPr lang="zh-CN" altLang="en-US" sz="1400">
                <a:solidFill>
                  <a:schemeClr val="tx1">
                    <a:lumMod val="75000"/>
                  </a:schemeClr>
                </a:solidFill>
                <a:latin typeface="微软雅黑" panose="020B0503020204020204" pitchFamily="34" charset="-122"/>
                <a:ea typeface="微软雅黑" panose="020B0503020204020204" pitchFamily="34" charset="-122"/>
              </a:rPr>
              <a:t>受益者的需求可能是能收到帮助等</a:t>
            </a:r>
            <a:endParaRPr lang="en-US" sz="1400" dirty="0">
              <a:solidFill>
                <a:schemeClr val="tx1">
                  <a:lumMod val="75000"/>
                </a:schemeClr>
              </a:solidFill>
              <a:latin typeface="微软雅黑" panose="020B0503020204020204" pitchFamily="34" charset="-122"/>
              <a:ea typeface="微软雅黑" panose="020B0503020204020204" pitchFamily="34" charset="-122"/>
            </a:endParaRPr>
          </a:p>
        </p:txBody>
      </p:sp>
      <p:sp>
        <p:nvSpPr>
          <p:cNvPr id="6" name="Rectangle 4"/>
          <p:cNvSpPr>
            <a:spLocks noChangeArrowheads="1"/>
          </p:cNvSpPr>
          <p:nvPr/>
        </p:nvSpPr>
        <p:spPr bwMode="auto">
          <a:xfrm>
            <a:off x="8277243" y="1461331"/>
            <a:ext cx="2360821" cy="320046"/>
          </a:xfrm>
          <a:prstGeom prst="rect">
            <a:avLst/>
          </a:prstGeom>
          <a:solidFill>
            <a:schemeClr val="accent1">
              <a:lumMod val="40000"/>
              <a:lumOff val="60000"/>
            </a:schemeClr>
          </a:solidFill>
          <a:ln w="12700" algn="ctr">
            <a:noFill/>
            <a:miter lim="800000"/>
          </a:ln>
        </p:spPr>
        <p:txBody>
          <a:bodyPr lIns="45720" rIns="45720" anchor="ctr"/>
          <a:lstStyle/>
          <a:p>
            <a:pPr fontAlgn="base">
              <a:spcBef>
                <a:spcPct val="0"/>
              </a:spcBef>
              <a:spcAft>
                <a:spcPct val="0"/>
              </a:spcAft>
            </a:pPr>
            <a:r>
              <a:rPr lang="zh-CN" altLang="en-US" sz="1400" b="1">
                <a:latin typeface="微软雅黑" panose="020B0503020204020204" pitchFamily="34" charset="-122"/>
                <a:ea typeface="微软雅黑" panose="020B0503020204020204" pitchFamily="34" charset="-122"/>
                <a:cs typeface="Times New Roman" panose="02020603050405020304" pitchFamily="18" charset="0"/>
              </a:rPr>
              <a:t>明确传播对象的需求</a:t>
            </a:r>
            <a:endParaRPr 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 name="Rectangle 4"/>
          <p:cNvSpPr>
            <a:spLocks noChangeArrowheads="1"/>
          </p:cNvSpPr>
          <p:nvPr/>
        </p:nvSpPr>
        <p:spPr bwMode="auto">
          <a:xfrm>
            <a:off x="8277243" y="3913079"/>
            <a:ext cx="2360821" cy="320046"/>
          </a:xfrm>
          <a:prstGeom prst="rect">
            <a:avLst/>
          </a:prstGeom>
          <a:solidFill>
            <a:schemeClr val="accent1">
              <a:lumMod val="40000"/>
              <a:lumOff val="60000"/>
            </a:schemeClr>
          </a:solidFill>
          <a:ln w="12700" algn="ctr">
            <a:noFill/>
            <a:miter lim="800000"/>
          </a:ln>
        </p:spPr>
        <p:txBody>
          <a:bodyPr lIns="45720" rIns="45720" anchor="ctr"/>
          <a:lstStyle/>
          <a:p>
            <a:pPr fontAlgn="base">
              <a:spcBef>
                <a:spcPct val="0"/>
              </a:spcBef>
              <a:spcAft>
                <a:spcPct val="0"/>
              </a:spcAft>
            </a:pPr>
            <a:r>
              <a:rPr lang="zh-CN" altLang="en-US" sz="1400" b="1">
                <a:latin typeface="微软雅黑" panose="020B0503020204020204" pitchFamily="34" charset="-122"/>
                <a:ea typeface="微软雅黑" panose="020B0503020204020204" pitchFamily="34" charset="-122"/>
                <a:cs typeface="Times New Roman" panose="02020603050405020304" pitchFamily="18" charset="0"/>
              </a:rPr>
              <a:t>明确多重传播对象需求排序</a:t>
            </a:r>
            <a:endParaRPr 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endParaRPr>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186918"/>
            <a:ext cx="9151360" cy="792525"/>
          </a:xfrm>
          <a:ln w="12700">
            <a:miter lim="400000"/>
          </a:ln>
        </p:spPr>
        <p:txBody>
          <a:bodyPr lIns="36000" tIns="36000" rIns="36000" bIns="36000">
            <a:noAutofit/>
          </a:bodyPr>
          <a:lstStyle/>
          <a:p>
            <a:pPr hangingPunct="0"/>
            <a:r>
              <a:rPr lang="en-US" sz="2400">
                <a:latin typeface="微软雅黑" panose="020B0503020204020204" pitchFamily="34" charset="-122"/>
                <a:ea typeface="微软雅黑" panose="020B0503020204020204" pitchFamily="34" charset="-122"/>
              </a:rPr>
              <a:t>ABC</a:t>
            </a:r>
            <a:r>
              <a:rPr lang="zh-CN" altLang="en-US" sz="2400">
                <a:latin typeface="微软雅黑" panose="020B0503020204020204" pitchFamily="34" charset="-122"/>
                <a:ea typeface="微软雅黑" panose="020B0503020204020204" pitchFamily="34" charset="-122"/>
              </a:rPr>
              <a:t>品牌方法论</a:t>
            </a:r>
            <a:br>
              <a:rPr lang="en-US" altLang="zh-CN" sz="2400">
                <a:latin typeface="微软雅黑" panose="020B0503020204020204" pitchFamily="34" charset="-122"/>
                <a:ea typeface="微软雅黑" panose="020B0503020204020204" pitchFamily="34" charset="-122"/>
              </a:rPr>
            </a:br>
            <a:r>
              <a:rPr lang="zh-CN" altLang="en-US" sz="2400">
                <a:latin typeface="微软雅黑" panose="020B0503020204020204" pitchFamily="34" charset="-122"/>
                <a:ea typeface="微软雅黑" panose="020B0503020204020204" pitchFamily="34" charset="-122"/>
              </a:rPr>
              <a:t>公益传播目标梳理</a:t>
            </a:r>
            <a:endParaRPr lang="en-US" sz="2400" dirty="0">
              <a:latin typeface="微软雅黑" panose="020B0503020204020204" pitchFamily="34" charset="-122"/>
              <a:ea typeface="微软雅黑" panose="020B0503020204020204" pitchFamily="34" charset="-122"/>
            </a:endParaRPr>
          </a:p>
        </p:txBody>
      </p:sp>
      <p:sp>
        <p:nvSpPr>
          <p:cNvPr id="5" name="Rectangle 8"/>
          <p:cNvSpPr>
            <a:spLocks noChangeArrowheads="1"/>
          </p:cNvSpPr>
          <p:nvPr/>
        </p:nvSpPr>
        <p:spPr bwMode="auto">
          <a:xfrm>
            <a:off x="7649273" y="2200472"/>
            <a:ext cx="3255161" cy="630300"/>
          </a:xfrm>
          <a:prstGeom prst="rect">
            <a:avLst/>
          </a:prstGeom>
          <a:noFill/>
          <a:ln w="3175" algn="ctr">
            <a:solidFill>
              <a:schemeClr val="accent2"/>
            </a:solidFill>
            <a:miter lim="800000"/>
          </a:ln>
        </p:spPr>
        <p:txBody>
          <a:bodyPr lIns="91432" tIns="45716" rIns="91432" bIns="45716"/>
          <a:lstStyle/>
          <a:p>
            <a:pPr defTabSz="577850" eaLnBrk="0">
              <a:lnSpc>
                <a:spcPct val="110000"/>
              </a:lnSpc>
              <a:spcBef>
                <a:spcPct val="30000"/>
              </a:spcBef>
              <a:buClr>
                <a:srgbClr val="CC9900"/>
              </a:buClr>
            </a:pPr>
            <a:r>
              <a:rPr lang="zh-CN" altLang="en-US" sz="1400">
                <a:solidFill>
                  <a:schemeClr val="tx1">
                    <a:lumMod val="75000"/>
                  </a:schemeClr>
                </a:solidFill>
                <a:latin typeface="微软雅黑" panose="020B0503020204020204" pitchFamily="34" charset="-122"/>
                <a:ea typeface="微软雅黑" panose="020B0503020204020204" pitchFamily="34" charset="-122"/>
              </a:rPr>
              <a:t>通过传播理念从而达到教育受众或者改变受众关键的传播</a:t>
            </a:r>
            <a:endParaRPr lang="en-US" sz="1400" dirty="0">
              <a:solidFill>
                <a:schemeClr val="tx1">
                  <a:lumMod val="75000"/>
                </a:schemeClr>
              </a:solidFill>
              <a:latin typeface="微软雅黑" panose="020B0503020204020204" pitchFamily="34" charset="-122"/>
              <a:ea typeface="微软雅黑" panose="020B0503020204020204" pitchFamily="34" charset="-122"/>
            </a:endParaRPr>
          </a:p>
        </p:txBody>
      </p:sp>
      <p:sp>
        <p:nvSpPr>
          <p:cNvPr id="6" name="Rectangle 4"/>
          <p:cNvSpPr>
            <a:spLocks noChangeArrowheads="1"/>
          </p:cNvSpPr>
          <p:nvPr/>
        </p:nvSpPr>
        <p:spPr bwMode="auto">
          <a:xfrm>
            <a:off x="7653400" y="1788185"/>
            <a:ext cx="2360821" cy="320046"/>
          </a:xfrm>
          <a:prstGeom prst="rect">
            <a:avLst/>
          </a:prstGeom>
          <a:solidFill>
            <a:schemeClr val="accent1">
              <a:lumMod val="40000"/>
              <a:lumOff val="60000"/>
            </a:schemeClr>
          </a:solidFill>
          <a:ln w="12700" algn="ctr">
            <a:noFill/>
            <a:miter lim="800000"/>
          </a:ln>
        </p:spPr>
        <p:txBody>
          <a:bodyPr lIns="45720" rIns="45720" anchor="ctr"/>
          <a:lstStyle/>
          <a:p>
            <a:pPr fontAlgn="base">
              <a:spcBef>
                <a:spcPct val="0"/>
              </a:spcBef>
              <a:spcAft>
                <a:spcPct val="0"/>
              </a:spcAft>
            </a:pPr>
            <a:r>
              <a:rPr lang="zh-CN" altLang="en-US" sz="1400" b="1">
                <a:latin typeface="微软雅黑" panose="020B0503020204020204" pitchFamily="34" charset="-122"/>
                <a:ea typeface="微软雅黑" panose="020B0503020204020204" pitchFamily="34" charset="-122"/>
                <a:cs typeface="Times New Roman" panose="02020603050405020304" pitchFamily="18" charset="0"/>
              </a:rPr>
              <a:t>理念传播</a:t>
            </a:r>
            <a:endParaRPr 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074" name="Picture 2" descr="https://internal-api-drive-stream.feishu.cn/space/api/box/stream/download/wps/auth_code/?code=42d3dee2fdef54a8c7be77abf35be8de_0f851b264ec45a60_7M4K87R3DO_GATTH53TQLB6GLQ3QGSJR2A43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5835" y="1834130"/>
            <a:ext cx="6677025" cy="3343275"/>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a:spLocks noChangeArrowheads="1"/>
          </p:cNvSpPr>
          <p:nvPr/>
        </p:nvSpPr>
        <p:spPr bwMode="auto">
          <a:xfrm>
            <a:off x="7649273" y="3421501"/>
            <a:ext cx="3255161" cy="630300"/>
          </a:xfrm>
          <a:prstGeom prst="rect">
            <a:avLst/>
          </a:prstGeom>
          <a:noFill/>
          <a:ln w="3175" algn="ctr">
            <a:solidFill>
              <a:schemeClr val="accent2"/>
            </a:solidFill>
            <a:miter lim="800000"/>
          </a:ln>
        </p:spPr>
        <p:txBody>
          <a:bodyPr lIns="91432" tIns="45716" rIns="91432" bIns="45716"/>
          <a:lstStyle/>
          <a:p>
            <a:pPr defTabSz="577850" eaLnBrk="0">
              <a:lnSpc>
                <a:spcPct val="110000"/>
              </a:lnSpc>
              <a:spcBef>
                <a:spcPct val="30000"/>
              </a:spcBef>
              <a:buClr>
                <a:srgbClr val="CC9900"/>
              </a:buClr>
            </a:pPr>
            <a:r>
              <a:rPr lang="zh-CN" altLang="en-US" sz="1400">
                <a:solidFill>
                  <a:schemeClr val="tx1">
                    <a:lumMod val="75000"/>
                  </a:schemeClr>
                </a:solidFill>
                <a:latin typeface="微软雅黑" panose="020B0503020204020204" pitchFamily="34" charset="-122"/>
                <a:ea typeface="微软雅黑" panose="020B0503020204020204" pitchFamily="34" charset="-122"/>
              </a:rPr>
              <a:t>通过传播一些内容希望达到吸引志愿者、捐赠者获得支持，实现募款的传播方式</a:t>
            </a:r>
            <a:endParaRPr lang="en-US" sz="1400" dirty="0">
              <a:solidFill>
                <a:schemeClr val="tx1">
                  <a:lumMod val="75000"/>
                </a:schemeClr>
              </a:solidFill>
              <a:latin typeface="微软雅黑" panose="020B0503020204020204" pitchFamily="34" charset="-122"/>
              <a:ea typeface="微软雅黑" panose="020B0503020204020204" pitchFamily="34" charset="-122"/>
            </a:endParaRPr>
          </a:p>
        </p:txBody>
      </p:sp>
      <p:sp>
        <p:nvSpPr>
          <p:cNvPr id="10" name="Rectangle 4"/>
          <p:cNvSpPr>
            <a:spLocks noChangeArrowheads="1"/>
          </p:cNvSpPr>
          <p:nvPr/>
        </p:nvSpPr>
        <p:spPr bwMode="auto">
          <a:xfrm>
            <a:off x="7653400" y="3009214"/>
            <a:ext cx="2360821" cy="320046"/>
          </a:xfrm>
          <a:prstGeom prst="rect">
            <a:avLst/>
          </a:prstGeom>
          <a:solidFill>
            <a:schemeClr val="accent1">
              <a:lumMod val="40000"/>
              <a:lumOff val="60000"/>
            </a:schemeClr>
          </a:solidFill>
          <a:ln w="12700" algn="ctr">
            <a:noFill/>
            <a:miter lim="800000"/>
          </a:ln>
        </p:spPr>
        <p:txBody>
          <a:bodyPr lIns="45720" rIns="45720" anchor="ctr"/>
          <a:lstStyle/>
          <a:p>
            <a:pPr fontAlgn="base">
              <a:spcBef>
                <a:spcPct val="0"/>
              </a:spcBef>
              <a:spcAft>
                <a:spcPct val="0"/>
              </a:spcAft>
            </a:pPr>
            <a:r>
              <a:rPr lang="zh-CN" altLang="en-US" sz="1400" b="1">
                <a:latin typeface="微软雅黑" panose="020B0503020204020204" pitchFamily="34" charset="-122"/>
                <a:ea typeface="微软雅黑" panose="020B0503020204020204" pitchFamily="34" charset="-122"/>
                <a:cs typeface="Times New Roman" panose="02020603050405020304" pitchFamily="18" charset="0"/>
              </a:rPr>
              <a:t>资源需求传播</a:t>
            </a:r>
            <a:endParaRPr 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3" name="Rectangle 8"/>
          <p:cNvSpPr>
            <a:spLocks noChangeArrowheads="1"/>
          </p:cNvSpPr>
          <p:nvPr/>
        </p:nvSpPr>
        <p:spPr bwMode="auto">
          <a:xfrm>
            <a:off x="7649273" y="4642530"/>
            <a:ext cx="3255161" cy="630300"/>
          </a:xfrm>
          <a:prstGeom prst="rect">
            <a:avLst/>
          </a:prstGeom>
          <a:noFill/>
          <a:ln w="3175" algn="ctr">
            <a:solidFill>
              <a:schemeClr val="accent2"/>
            </a:solidFill>
            <a:miter lim="800000"/>
          </a:ln>
        </p:spPr>
        <p:txBody>
          <a:bodyPr lIns="91432" tIns="45716" rIns="91432" bIns="45716"/>
          <a:lstStyle/>
          <a:p>
            <a:pPr defTabSz="577850" eaLnBrk="0">
              <a:lnSpc>
                <a:spcPct val="110000"/>
              </a:lnSpc>
              <a:spcBef>
                <a:spcPct val="30000"/>
              </a:spcBef>
              <a:buClr>
                <a:srgbClr val="CC9900"/>
              </a:buClr>
            </a:pPr>
            <a:r>
              <a:rPr lang="zh-CN" altLang="en-US" sz="1400">
                <a:solidFill>
                  <a:schemeClr val="tx1">
                    <a:lumMod val="75000"/>
                  </a:schemeClr>
                </a:solidFill>
                <a:latin typeface="微软雅黑" panose="020B0503020204020204" pitchFamily="34" charset="-122"/>
                <a:ea typeface="微软雅黑" panose="020B0503020204020204" pitchFamily="34" charset="-122"/>
              </a:rPr>
              <a:t>告知受众某些事项达到运营透明等其他机构告知性义务的传播</a:t>
            </a:r>
            <a:endParaRPr lang="en-US" sz="1400" dirty="0">
              <a:solidFill>
                <a:schemeClr val="tx1">
                  <a:lumMod val="75000"/>
                </a:schemeClr>
              </a:solidFill>
              <a:latin typeface="微软雅黑" panose="020B0503020204020204" pitchFamily="34" charset="-122"/>
              <a:ea typeface="微软雅黑" panose="020B0503020204020204" pitchFamily="34" charset="-122"/>
            </a:endParaRPr>
          </a:p>
        </p:txBody>
      </p:sp>
      <p:sp>
        <p:nvSpPr>
          <p:cNvPr id="14" name="Rectangle 4"/>
          <p:cNvSpPr>
            <a:spLocks noChangeArrowheads="1"/>
          </p:cNvSpPr>
          <p:nvPr/>
        </p:nvSpPr>
        <p:spPr bwMode="auto">
          <a:xfrm>
            <a:off x="7653400" y="4230243"/>
            <a:ext cx="2360821" cy="320046"/>
          </a:xfrm>
          <a:prstGeom prst="rect">
            <a:avLst/>
          </a:prstGeom>
          <a:solidFill>
            <a:schemeClr val="accent1">
              <a:lumMod val="40000"/>
              <a:lumOff val="60000"/>
            </a:schemeClr>
          </a:solidFill>
          <a:ln w="12700" algn="ctr">
            <a:noFill/>
            <a:miter lim="800000"/>
          </a:ln>
        </p:spPr>
        <p:txBody>
          <a:bodyPr lIns="45720" rIns="45720" anchor="ctr"/>
          <a:lstStyle/>
          <a:p>
            <a:pPr fontAlgn="base">
              <a:spcBef>
                <a:spcPct val="0"/>
              </a:spcBef>
              <a:spcAft>
                <a:spcPct val="0"/>
              </a:spcAft>
            </a:pPr>
            <a:r>
              <a:rPr lang="zh-CN" altLang="en-US" sz="1400" b="1">
                <a:latin typeface="微软雅黑" panose="020B0503020204020204" pitchFamily="34" charset="-122"/>
                <a:ea typeface="微软雅黑" panose="020B0503020204020204" pitchFamily="34" charset="-122"/>
                <a:cs typeface="Times New Roman" panose="02020603050405020304" pitchFamily="18" charset="0"/>
              </a:rPr>
              <a:t>告知传播</a:t>
            </a:r>
            <a:endParaRPr 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7" name="Rectangle 8"/>
          <p:cNvSpPr>
            <a:spLocks noChangeArrowheads="1"/>
          </p:cNvSpPr>
          <p:nvPr/>
        </p:nvSpPr>
        <p:spPr bwMode="auto">
          <a:xfrm>
            <a:off x="7649273" y="5863559"/>
            <a:ext cx="3255161" cy="630300"/>
          </a:xfrm>
          <a:prstGeom prst="rect">
            <a:avLst/>
          </a:prstGeom>
          <a:noFill/>
          <a:ln w="3175" algn="ctr">
            <a:solidFill>
              <a:schemeClr val="accent2"/>
            </a:solidFill>
            <a:miter lim="800000"/>
          </a:ln>
        </p:spPr>
        <p:txBody>
          <a:bodyPr lIns="91432" tIns="45716" rIns="91432" bIns="45716"/>
          <a:lstStyle/>
          <a:p>
            <a:pPr defTabSz="577850" eaLnBrk="0">
              <a:lnSpc>
                <a:spcPct val="110000"/>
              </a:lnSpc>
              <a:spcBef>
                <a:spcPct val="30000"/>
              </a:spcBef>
              <a:buClr>
                <a:srgbClr val="CC9900"/>
              </a:buClr>
            </a:pPr>
            <a:r>
              <a:rPr lang="zh-CN" altLang="en-US" sz="1400">
                <a:solidFill>
                  <a:schemeClr val="tx1">
                    <a:lumMod val="75000"/>
                  </a:schemeClr>
                </a:solidFill>
                <a:latin typeface="微软雅黑" panose="020B0503020204020204" pitchFamily="34" charset="-122"/>
                <a:ea typeface="微软雅黑" panose="020B0503020204020204" pitchFamily="34" charset="-122"/>
              </a:rPr>
              <a:t>因为某些报道而产生了一些误解从而需要进行更正而进行的传播</a:t>
            </a:r>
            <a:endParaRPr lang="en-US" sz="1400" dirty="0">
              <a:solidFill>
                <a:schemeClr val="tx1">
                  <a:lumMod val="75000"/>
                </a:schemeClr>
              </a:solidFill>
              <a:latin typeface="微软雅黑" panose="020B0503020204020204" pitchFamily="34" charset="-122"/>
              <a:ea typeface="微软雅黑" panose="020B0503020204020204" pitchFamily="34" charset="-122"/>
            </a:endParaRPr>
          </a:p>
        </p:txBody>
      </p:sp>
      <p:sp>
        <p:nvSpPr>
          <p:cNvPr id="18" name="Rectangle 4"/>
          <p:cNvSpPr>
            <a:spLocks noChangeArrowheads="1"/>
          </p:cNvSpPr>
          <p:nvPr/>
        </p:nvSpPr>
        <p:spPr bwMode="auto">
          <a:xfrm>
            <a:off x="7653400" y="5451272"/>
            <a:ext cx="2360821" cy="320046"/>
          </a:xfrm>
          <a:prstGeom prst="rect">
            <a:avLst/>
          </a:prstGeom>
          <a:solidFill>
            <a:schemeClr val="accent1">
              <a:lumMod val="40000"/>
              <a:lumOff val="60000"/>
            </a:schemeClr>
          </a:solidFill>
          <a:ln w="12700" algn="ctr">
            <a:noFill/>
            <a:miter lim="800000"/>
          </a:ln>
        </p:spPr>
        <p:txBody>
          <a:bodyPr lIns="45720" rIns="45720" anchor="ctr"/>
          <a:lstStyle/>
          <a:p>
            <a:pPr fontAlgn="base">
              <a:spcBef>
                <a:spcPct val="0"/>
              </a:spcBef>
              <a:spcAft>
                <a:spcPct val="0"/>
              </a:spcAft>
            </a:pPr>
            <a:r>
              <a:rPr lang="zh-CN" altLang="en-US" sz="1400" b="1">
                <a:latin typeface="微软雅黑" panose="020B0503020204020204" pitchFamily="34" charset="-122"/>
                <a:ea typeface="微软雅黑" panose="020B0503020204020204" pitchFamily="34" charset="-122"/>
                <a:cs typeface="Times New Roman" panose="02020603050405020304" pitchFamily="18" charset="0"/>
              </a:rPr>
              <a:t>矫正传播</a:t>
            </a:r>
            <a:endParaRPr 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endParaRPr>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186918"/>
            <a:ext cx="9151360" cy="792525"/>
          </a:xfrm>
          <a:ln w="12700">
            <a:miter lim="400000"/>
          </a:ln>
        </p:spPr>
        <p:txBody>
          <a:bodyPr lIns="36000" tIns="36000" rIns="36000" bIns="36000">
            <a:noAutofit/>
          </a:bodyPr>
          <a:lstStyle/>
          <a:p>
            <a:pPr hangingPunct="0"/>
            <a:r>
              <a:rPr lang="en-US" sz="2400">
                <a:latin typeface="微软雅黑" panose="020B0503020204020204" pitchFamily="34" charset="-122"/>
                <a:ea typeface="微软雅黑" panose="020B0503020204020204" pitchFamily="34" charset="-122"/>
              </a:rPr>
              <a:t>ABC</a:t>
            </a:r>
            <a:r>
              <a:rPr lang="zh-CN" altLang="en-US" sz="2400">
                <a:latin typeface="微软雅黑" panose="020B0503020204020204" pitchFamily="34" charset="-122"/>
                <a:ea typeface="微软雅黑" panose="020B0503020204020204" pitchFamily="34" charset="-122"/>
              </a:rPr>
              <a:t>品牌方法论</a:t>
            </a:r>
            <a:br>
              <a:rPr lang="en-US" altLang="zh-CN" sz="2400">
                <a:latin typeface="微软雅黑" panose="020B0503020204020204" pitchFamily="34" charset="-122"/>
                <a:ea typeface="微软雅黑" panose="020B0503020204020204" pitchFamily="34" charset="-122"/>
              </a:rPr>
            </a:br>
            <a:r>
              <a:rPr lang="zh-CN" altLang="en-US" sz="2400">
                <a:latin typeface="微软雅黑" panose="020B0503020204020204" pitchFamily="34" charset="-122"/>
                <a:ea typeface="微软雅黑" panose="020B0503020204020204" pitchFamily="34" charset="-122"/>
              </a:rPr>
              <a:t>公益传播传播渠道</a:t>
            </a:r>
            <a:r>
              <a:rPr lang="en-US" altLang="zh-CN" sz="2400">
                <a:latin typeface="微软雅黑" panose="020B0503020204020204" pitchFamily="34" charset="-122"/>
                <a:ea typeface="微软雅黑" panose="020B0503020204020204" pitchFamily="34" charset="-122"/>
              </a:rPr>
              <a:t>/</a:t>
            </a:r>
            <a:r>
              <a:rPr lang="zh-CN" altLang="en-US" sz="2400">
                <a:latin typeface="微软雅黑" panose="020B0503020204020204" pitchFamily="34" charset="-122"/>
                <a:ea typeface="微软雅黑" panose="020B0503020204020204" pitchFamily="34" charset="-122"/>
              </a:rPr>
              <a:t>触点界定</a:t>
            </a:r>
            <a:endParaRPr lang="en-US" sz="2400" dirty="0">
              <a:latin typeface="微软雅黑" panose="020B0503020204020204" pitchFamily="34" charset="-122"/>
              <a:ea typeface="微软雅黑" panose="020B0503020204020204" pitchFamily="34" charset="-122"/>
            </a:endParaRPr>
          </a:p>
        </p:txBody>
      </p:sp>
      <p:sp>
        <p:nvSpPr>
          <p:cNvPr id="5" name="Rectangle 8"/>
          <p:cNvSpPr>
            <a:spLocks noChangeArrowheads="1"/>
          </p:cNvSpPr>
          <p:nvPr/>
        </p:nvSpPr>
        <p:spPr bwMode="auto">
          <a:xfrm>
            <a:off x="7657818" y="1834098"/>
            <a:ext cx="3255161" cy="4002680"/>
          </a:xfrm>
          <a:prstGeom prst="rect">
            <a:avLst/>
          </a:prstGeom>
          <a:noFill/>
          <a:ln w="3175" algn="ctr">
            <a:solidFill>
              <a:schemeClr val="accent2"/>
            </a:solidFill>
            <a:miter lim="800000"/>
          </a:ln>
        </p:spPr>
        <p:txBody>
          <a:bodyPr lIns="91432" tIns="45716" rIns="91432" bIns="45716"/>
          <a:lstStyle/>
          <a:p>
            <a:pPr marL="285750" indent="-285750" defTabSz="577850" eaLnBrk="0">
              <a:lnSpc>
                <a:spcPct val="110000"/>
              </a:lnSpc>
              <a:spcBef>
                <a:spcPct val="30000"/>
              </a:spcBef>
              <a:buClr>
                <a:srgbClr val="CC9900"/>
              </a:buClr>
              <a:buFont typeface="Arial" panose="020B0604020202020204" pitchFamily="34" charset="0"/>
              <a:buChar char="•"/>
            </a:pPr>
            <a:r>
              <a:rPr lang="zh-CN" altLang="en-US" sz="1400">
                <a:solidFill>
                  <a:schemeClr val="tx1">
                    <a:lumMod val="75000"/>
                  </a:schemeClr>
                </a:solidFill>
                <a:latin typeface="微软雅黑" panose="020B0503020204020204" pitchFamily="34" charset="-122"/>
                <a:ea typeface="微软雅黑" panose="020B0503020204020204" pitchFamily="34" charset="-122"/>
              </a:rPr>
              <a:t>公关 </a:t>
            </a:r>
          </a:p>
          <a:p>
            <a:pPr marL="285750" indent="-285750" defTabSz="577850" eaLnBrk="0">
              <a:lnSpc>
                <a:spcPct val="110000"/>
              </a:lnSpc>
              <a:spcBef>
                <a:spcPct val="30000"/>
              </a:spcBef>
              <a:buClr>
                <a:srgbClr val="CC9900"/>
              </a:buClr>
              <a:buFont typeface="Arial" panose="020B0604020202020204" pitchFamily="34" charset="0"/>
              <a:buChar char="•"/>
            </a:pPr>
            <a:r>
              <a:rPr lang="zh-CN" altLang="en-US" sz="1400">
                <a:solidFill>
                  <a:schemeClr val="tx1">
                    <a:lumMod val="75000"/>
                  </a:schemeClr>
                </a:solidFill>
                <a:latin typeface="微软雅黑" panose="020B0503020204020204" pitchFamily="34" charset="-122"/>
                <a:ea typeface="微软雅黑" panose="020B0503020204020204" pitchFamily="34" charset="-122"/>
              </a:rPr>
              <a:t>数字营销 </a:t>
            </a:r>
          </a:p>
          <a:p>
            <a:pPr marL="285750" indent="-285750" defTabSz="577850" eaLnBrk="0">
              <a:lnSpc>
                <a:spcPct val="110000"/>
              </a:lnSpc>
              <a:spcBef>
                <a:spcPct val="30000"/>
              </a:spcBef>
              <a:buClr>
                <a:srgbClr val="CC9900"/>
              </a:buClr>
              <a:buFont typeface="Arial" panose="020B0604020202020204" pitchFamily="34" charset="0"/>
              <a:buChar char="•"/>
            </a:pPr>
            <a:r>
              <a:rPr lang="zh-CN" altLang="en-US" sz="1400">
                <a:solidFill>
                  <a:schemeClr val="tx1">
                    <a:lumMod val="75000"/>
                  </a:schemeClr>
                </a:solidFill>
                <a:latin typeface="微软雅黑" panose="020B0503020204020204" pitchFamily="34" charset="-122"/>
                <a:ea typeface="微软雅黑" panose="020B0503020204020204" pitchFamily="34" charset="-122"/>
              </a:rPr>
              <a:t>线下活动</a:t>
            </a:r>
          </a:p>
          <a:p>
            <a:pPr marL="285750" indent="-285750" defTabSz="577850" eaLnBrk="0">
              <a:lnSpc>
                <a:spcPct val="110000"/>
              </a:lnSpc>
              <a:spcBef>
                <a:spcPct val="30000"/>
              </a:spcBef>
              <a:buClr>
                <a:srgbClr val="CC9900"/>
              </a:buClr>
              <a:buFont typeface="Arial" panose="020B0604020202020204" pitchFamily="34" charset="0"/>
              <a:buChar char="•"/>
            </a:pPr>
            <a:r>
              <a:rPr lang="zh-CN" altLang="en-US" sz="1400">
                <a:solidFill>
                  <a:schemeClr val="tx1">
                    <a:lumMod val="75000"/>
                  </a:schemeClr>
                </a:solidFill>
                <a:latin typeface="微软雅黑" panose="020B0503020204020204" pitchFamily="34" charset="-122"/>
                <a:ea typeface="微软雅黑" panose="020B0503020204020204" pitchFamily="34" charset="-122"/>
              </a:rPr>
              <a:t>户外</a:t>
            </a:r>
            <a:r>
              <a:rPr lang="en-US" altLang="zh-CN" sz="1400">
                <a:solidFill>
                  <a:schemeClr val="tx1">
                    <a:lumMod val="75000"/>
                  </a:schemeClr>
                </a:solidFill>
                <a:latin typeface="微软雅黑" panose="020B0503020204020204" pitchFamily="34" charset="-122"/>
                <a:ea typeface="微软雅黑" panose="020B0503020204020204" pitchFamily="34" charset="-122"/>
              </a:rPr>
              <a:t>/</a:t>
            </a:r>
            <a:r>
              <a:rPr lang="zh-CN" altLang="en-US" sz="1400">
                <a:solidFill>
                  <a:schemeClr val="tx1">
                    <a:lumMod val="75000"/>
                  </a:schemeClr>
                </a:solidFill>
                <a:latin typeface="微软雅黑" panose="020B0503020204020204" pitchFamily="34" charset="-122"/>
                <a:ea typeface="微软雅黑" panose="020B0503020204020204" pitchFamily="34" charset="-122"/>
              </a:rPr>
              <a:t>线上广告</a:t>
            </a:r>
          </a:p>
          <a:p>
            <a:pPr marL="285750" indent="-285750" defTabSz="577850" eaLnBrk="0">
              <a:lnSpc>
                <a:spcPct val="110000"/>
              </a:lnSpc>
              <a:spcBef>
                <a:spcPct val="30000"/>
              </a:spcBef>
              <a:buClr>
                <a:srgbClr val="CC9900"/>
              </a:buClr>
              <a:buFont typeface="Arial" panose="020B0604020202020204" pitchFamily="34" charset="0"/>
              <a:buChar char="•"/>
            </a:pPr>
            <a:r>
              <a:rPr lang="zh-CN" altLang="en-US" sz="1400">
                <a:solidFill>
                  <a:schemeClr val="tx1">
                    <a:lumMod val="75000"/>
                  </a:schemeClr>
                </a:solidFill>
                <a:latin typeface="微软雅黑" panose="020B0503020204020204" pitchFamily="34" charset="-122"/>
                <a:ea typeface="微软雅黑" panose="020B0503020204020204" pitchFamily="34" charset="-122"/>
              </a:rPr>
              <a:t>其他触点：</a:t>
            </a:r>
          </a:p>
          <a:p>
            <a:pPr marL="742950" lvl="1" indent="-285750" defTabSz="577850" eaLnBrk="0">
              <a:lnSpc>
                <a:spcPct val="110000"/>
              </a:lnSpc>
              <a:spcBef>
                <a:spcPct val="30000"/>
              </a:spcBef>
              <a:buClr>
                <a:srgbClr val="CC9900"/>
              </a:buClr>
              <a:buFont typeface="Arial" panose="020B0604020202020204" pitchFamily="34" charset="0"/>
              <a:buChar char="•"/>
            </a:pPr>
            <a:r>
              <a:rPr lang="zh-CN" altLang="en-US" sz="1400">
                <a:solidFill>
                  <a:schemeClr val="tx1">
                    <a:lumMod val="75000"/>
                  </a:schemeClr>
                </a:solidFill>
                <a:latin typeface="微软雅黑" panose="020B0503020204020204" pitchFamily="34" charset="-122"/>
                <a:ea typeface="微软雅黑" panose="020B0503020204020204" pitchFamily="34" charset="-122"/>
              </a:rPr>
              <a:t>文化名人</a:t>
            </a:r>
          </a:p>
          <a:p>
            <a:pPr marL="742950" lvl="1" indent="-285750" defTabSz="577850" eaLnBrk="0">
              <a:lnSpc>
                <a:spcPct val="110000"/>
              </a:lnSpc>
              <a:spcBef>
                <a:spcPct val="30000"/>
              </a:spcBef>
              <a:buClr>
                <a:srgbClr val="CC9900"/>
              </a:buClr>
              <a:buFont typeface="Arial" panose="020B0604020202020204" pitchFamily="34" charset="0"/>
              <a:buChar char="•"/>
            </a:pPr>
            <a:r>
              <a:rPr lang="zh-CN" altLang="en-US" sz="1400">
                <a:solidFill>
                  <a:schemeClr val="tx1">
                    <a:lumMod val="75000"/>
                  </a:schemeClr>
                </a:solidFill>
                <a:latin typeface="微软雅黑" panose="020B0503020204020204" pitchFamily="34" charset="-122"/>
                <a:ea typeface="微软雅黑" panose="020B0503020204020204" pitchFamily="34" charset="-122"/>
              </a:rPr>
              <a:t>权威专家</a:t>
            </a:r>
          </a:p>
          <a:p>
            <a:pPr marL="742950" lvl="1" indent="-285750" defTabSz="577850" eaLnBrk="0">
              <a:lnSpc>
                <a:spcPct val="110000"/>
              </a:lnSpc>
              <a:spcBef>
                <a:spcPct val="30000"/>
              </a:spcBef>
              <a:buClr>
                <a:srgbClr val="CC9900"/>
              </a:buClr>
              <a:buFont typeface="Arial" panose="020B0604020202020204" pitchFamily="34" charset="0"/>
              <a:buChar char="•"/>
            </a:pPr>
            <a:r>
              <a:rPr lang="zh-CN" altLang="en-US" sz="1400">
                <a:solidFill>
                  <a:schemeClr val="tx1">
                    <a:lumMod val="75000"/>
                  </a:schemeClr>
                </a:solidFill>
                <a:latin typeface="微软雅黑" panose="020B0503020204020204" pitchFamily="34" charset="-122"/>
                <a:ea typeface="微软雅黑" panose="020B0503020204020204" pitchFamily="34" charset="-122"/>
              </a:rPr>
              <a:t>权威机构</a:t>
            </a:r>
          </a:p>
          <a:p>
            <a:pPr marL="742950" lvl="1" indent="-285750" defTabSz="577850" eaLnBrk="0">
              <a:lnSpc>
                <a:spcPct val="110000"/>
              </a:lnSpc>
              <a:spcBef>
                <a:spcPct val="30000"/>
              </a:spcBef>
              <a:buClr>
                <a:srgbClr val="CC9900"/>
              </a:buClr>
              <a:buFont typeface="Arial" panose="020B0604020202020204" pitchFamily="34" charset="0"/>
              <a:buChar char="•"/>
            </a:pPr>
            <a:r>
              <a:rPr lang="zh-CN" altLang="en-US" sz="1400">
                <a:solidFill>
                  <a:schemeClr val="tx1">
                    <a:lumMod val="75000"/>
                  </a:schemeClr>
                </a:solidFill>
                <a:latin typeface="微软雅黑" panose="020B0503020204020204" pitchFamily="34" charset="-122"/>
                <a:ea typeface="微软雅黑" panose="020B0503020204020204" pitchFamily="34" charset="-122"/>
              </a:rPr>
              <a:t>网络大 </a:t>
            </a:r>
            <a:r>
              <a:rPr lang="en-US" altLang="zh-CN" sz="1400">
                <a:solidFill>
                  <a:schemeClr val="tx1">
                    <a:lumMod val="75000"/>
                  </a:schemeClr>
                </a:solidFill>
                <a:latin typeface="微软雅黑" panose="020B0503020204020204" pitchFamily="34" charset="-122"/>
                <a:ea typeface="微软雅黑" panose="020B0503020204020204" pitchFamily="34" charset="-122"/>
              </a:rPr>
              <a:t>V</a:t>
            </a:r>
          </a:p>
          <a:p>
            <a:pPr marL="742950" lvl="1" indent="-285750" defTabSz="577850" eaLnBrk="0">
              <a:lnSpc>
                <a:spcPct val="110000"/>
              </a:lnSpc>
              <a:spcBef>
                <a:spcPct val="30000"/>
              </a:spcBef>
              <a:buClr>
                <a:srgbClr val="CC9900"/>
              </a:buClr>
              <a:buFont typeface="Arial" panose="020B0604020202020204" pitchFamily="34" charset="0"/>
              <a:buChar char="•"/>
            </a:pPr>
            <a:r>
              <a:rPr lang="zh-CN" altLang="en-US" sz="1400">
                <a:solidFill>
                  <a:schemeClr val="tx1">
                    <a:lumMod val="75000"/>
                  </a:schemeClr>
                </a:solidFill>
                <a:latin typeface="微软雅黑" panose="020B0503020204020204" pitchFamily="34" charset="-122"/>
                <a:ea typeface="微软雅黑" panose="020B0503020204020204" pitchFamily="34" charset="-122"/>
              </a:rPr>
              <a:t>企业品牌</a:t>
            </a:r>
          </a:p>
          <a:p>
            <a:pPr marL="742950" lvl="1" indent="-285750" defTabSz="577850" eaLnBrk="0">
              <a:lnSpc>
                <a:spcPct val="110000"/>
              </a:lnSpc>
              <a:spcBef>
                <a:spcPct val="30000"/>
              </a:spcBef>
              <a:buClr>
                <a:srgbClr val="CC9900"/>
              </a:buClr>
              <a:buFont typeface="Arial" panose="020B0604020202020204" pitchFamily="34" charset="0"/>
              <a:buChar char="•"/>
            </a:pPr>
            <a:r>
              <a:rPr lang="zh-CN" altLang="en-US" sz="1400">
                <a:solidFill>
                  <a:schemeClr val="tx1">
                    <a:lumMod val="75000"/>
                  </a:schemeClr>
                </a:solidFill>
                <a:latin typeface="微软雅黑" panose="020B0503020204020204" pitchFamily="34" charset="-122"/>
                <a:ea typeface="微软雅黑" panose="020B0503020204020204" pitchFamily="34" charset="-122"/>
              </a:rPr>
              <a:t>企业家</a:t>
            </a:r>
          </a:p>
          <a:p>
            <a:pPr marL="742950" lvl="1" indent="-285750" defTabSz="577850" eaLnBrk="0">
              <a:lnSpc>
                <a:spcPct val="110000"/>
              </a:lnSpc>
              <a:spcBef>
                <a:spcPct val="30000"/>
              </a:spcBef>
              <a:buClr>
                <a:srgbClr val="CC9900"/>
              </a:buClr>
              <a:buFont typeface="Arial" panose="020B0604020202020204" pitchFamily="34" charset="0"/>
              <a:buChar char="•"/>
            </a:pPr>
            <a:r>
              <a:rPr lang="zh-CN" altLang="en-US" sz="1400">
                <a:solidFill>
                  <a:schemeClr val="tx1">
                    <a:lumMod val="75000"/>
                  </a:schemeClr>
                </a:solidFill>
                <a:latin typeface="微软雅黑" panose="020B0503020204020204" pitchFamily="34" charset="-122"/>
                <a:ea typeface="微软雅黑" panose="020B0503020204020204" pitchFamily="34" charset="-122"/>
              </a:rPr>
              <a:t>热门事件</a:t>
            </a:r>
            <a:endParaRPr lang="en-US" sz="1400" dirty="0">
              <a:solidFill>
                <a:schemeClr val="tx1">
                  <a:lumMod val="75000"/>
                </a:schemeClr>
              </a:solidFill>
              <a:latin typeface="微软雅黑" panose="020B0503020204020204" pitchFamily="34" charset="-122"/>
              <a:ea typeface="微软雅黑" panose="020B0503020204020204" pitchFamily="34" charset="-122"/>
            </a:endParaRPr>
          </a:p>
        </p:txBody>
      </p:sp>
      <p:pic>
        <p:nvPicPr>
          <p:cNvPr id="4097" name="Picture 1" descr="https://internal-api-drive-stream.feishu.cn/space/api/box/stream/download/wps/auth_code/?code=2c707ca81453ecd2589a2272f41ecb84_cde80beb8ca94aad_UCOV6NJ3DO_3SP277UF71I687FOTK2V6CFJB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4202" y="1817006"/>
            <a:ext cx="6832433" cy="417898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186918"/>
            <a:ext cx="9151360" cy="792525"/>
          </a:xfrm>
          <a:ln w="12700">
            <a:miter lim="400000"/>
          </a:ln>
        </p:spPr>
        <p:txBody>
          <a:bodyPr lIns="36000" tIns="36000" rIns="36000" bIns="36000">
            <a:noAutofit/>
          </a:bodyPr>
          <a:lstStyle/>
          <a:p>
            <a:pPr hangingPunct="0"/>
            <a:r>
              <a:rPr lang="en-US" sz="2400">
                <a:latin typeface="微软雅黑" panose="020B0503020204020204" pitchFamily="34" charset="-122"/>
                <a:ea typeface="微软雅黑" panose="020B0503020204020204" pitchFamily="34" charset="-122"/>
              </a:rPr>
              <a:t>ABC</a:t>
            </a:r>
            <a:r>
              <a:rPr lang="zh-CN" altLang="en-US" sz="2400">
                <a:latin typeface="微软雅黑" panose="020B0503020204020204" pitchFamily="34" charset="-122"/>
                <a:ea typeface="微软雅黑" panose="020B0503020204020204" pitchFamily="34" charset="-122"/>
              </a:rPr>
              <a:t>战略设计交付案例分享</a:t>
            </a:r>
            <a:br>
              <a:rPr lang="en-US" altLang="zh-CN" sz="2400" dirty="0">
                <a:latin typeface="微软雅黑" panose="020B0503020204020204" pitchFamily="34" charset="-122"/>
                <a:ea typeface="微软雅黑" panose="020B0503020204020204" pitchFamily="34" charset="-122"/>
              </a:rPr>
            </a:br>
            <a:r>
              <a:rPr lang="zh-CN" altLang="en-US" sz="2400" dirty="0">
                <a:latin typeface="微软雅黑" panose="020B0503020204020204" pitchFamily="34" charset="-122"/>
                <a:ea typeface="微软雅黑" panose="020B0503020204020204" pitchFamily="34" charset="-122"/>
              </a:rPr>
              <a:t>某社区互助会</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战略规划与实施路径</a:t>
            </a:r>
            <a:r>
              <a:rPr lang="en-US" altLang="zh-CN" sz="2400" dirty="0">
                <a:latin typeface="微软雅黑" panose="020B0503020204020204" pitchFamily="34" charset="-122"/>
                <a:ea typeface="微软雅黑" panose="020B0503020204020204" pitchFamily="34" charset="-122"/>
              </a:rPr>
              <a:t> </a:t>
            </a:r>
            <a:endParaRPr lang="en-US" sz="2400" dirty="0">
              <a:latin typeface="微软雅黑" panose="020B0503020204020204" pitchFamily="34" charset="-122"/>
              <a:ea typeface="微软雅黑" panose="020B0503020204020204" pitchFamily="34" charset="-122"/>
            </a:endParaRPr>
          </a:p>
        </p:txBody>
      </p:sp>
      <p:grpSp>
        <p:nvGrpSpPr>
          <p:cNvPr id="14" name="Group 13"/>
          <p:cNvGrpSpPr/>
          <p:nvPr/>
        </p:nvGrpSpPr>
        <p:grpSpPr>
          <a:xfrm>
            <a:off x="658813" y="1881188"/>
            <a:ext cx="11090275" cy="4730074"/>
            <a:chOff x="766855" y="1248120"/>
            <a:chExt cx="8531375" cy="5372853"/>
          </a:xfrm>
        </p:grpSpPr>
        <p:sp>
          <p:nvSpPr>
            <p:cNvPr id="12" name="Rectangle 10"/>
            <p:cNvSpPr>
              <a:spLocks noChangeArrowheads="1"/>
            </p:cNvSpPr>
            <p:nvPr/>
          </p:nvSpPr>
          <p:spPr bwMode="auto">
            <a:xfrm>
              <a:off x="768443" y="4005074"/>
              <a:ext cx="1751012" cy="1575333"/>
            </a:xfrm>
            <a:prstGeom prst="rect">
              <a:avLst/>
            </a:prstGeom>
            <a:solidFill>
              <a:schemeClr val="accent1">
                <a:lumMod val="20000"/>
                <a:lumOff val="80000"/>
              </a:schemeClr>
            </a:solidFill>
            <a:ln w="9525">
              <a:noFill/>
              <a:miter lim="800000"/>
            </a:ln>
          </p:spPr>
          <p:txBody>
            <a:bodyPr lIns="90480" tIns="44446" rIns="90480" bIns="44446"/>
            <a:lstStyle/>
            <a:p>
              <a:r>
                <a:rPr lang="zh-CN" altLang="en-US" sz="1400" dirty="0">
                  <a:solidFill>
                    <a:schemeClr val="tx1">
                      <a:lumMod val="75000"/>
                    </a:schemeClr>
                  </a:solidFill>
                  <a:latin typeface="微软雅黑" panose="020B0503020204020204" pitchFamily="34" charset="-122"/>
                  <a:ea typeface="微软雅黑" panose="020B0503020204020204" pitchFamily="34" charset="-122"/>
                </a:rPr>
                <a:t>南京翠竹园互助会是一个致力于社区互助参与及营造的专业社会服务组织。</a:t>
              </a:r>
              <a:endParaRPr lang="en-US" sz="1400" dirty="0">
                <a:solidFill>
                  <a:schemeClr val="tx1">
                    <a:lumMod val="75000"/>
                  </a:schemeClr>
                </a:solidFill>
                <a:latin typeface="微软雅黑" panose="020B0503020204020204" pitchFamily="34" charset="-122"/>
                <a:ea typeface="微软雅黑" panose="020B0503020204020204" pitchFamily="34" charset="-122"/>
              </a:endParaRPr>
            </a:p>
          </p:txBody>
        </p:sp>
        <p:sp>
          <p:nvSpPr>
            <p:cNvPr id="4" name="Rectangle 2"/>
            <p:cNvSpPr>
              <a:spLocks noChangeArrowheads="1"/>
            </p:cNvSpPr>
            <p:nvPr/>
          </p:nvSpPr>
          <p:spPr bwMode="auto">
            <a:xfrm>
              <a:off x="2909981" y="5580407"/>
              <a:ext cx="6388249" cy="1040566"/>
            </a:xfrm>
            <a:prstGeom prst="rect">
              <a:avLst/>
            </a:prstGeom>
            <a:noFill/>
            <a:ln w="3175" algn="ctr">
              <a:solidFill>
                <a:schemeClr val="accent2"/>
              </a:solidFill>
              <a:miter lim="800000"/>
            </a:ln>
          </p:spPr>
          <p:txBody>
            <a:bodyPr lIns="91432" tIns="45716" rIns="91432" bIns="45716"/>
            <a:lstStyle/>
            <a:p>
              <a:pPr marR="17780">
                <a:lnSpc>
                  <a:spcPct val="115000"/>
                </a:lnSpc>
                <a:spcBef>
                  <a:spcPct val="20000"/>
                </a:spcBef>
                <a:buClr>
                  <a:schemeClr val="accent2"/>
                </a:buClr>
                <a:buSzPct val="75000"/>
              </a:pPr>
              <a:r>
                <a:rPr lang="zh-CN" altLang="en-US" sz="1200" dirty="0">
                  <a:solidFill>
                    <a:schemeClr val="tx1">
                      <a:lumMod val="75000"/>
                    </a:schemeClr>
                  </a:solidFill>
                  <a:latin typeface="微软雅黑" panose="020B0503020204020204" pitchFamily="34" charset="-122"/>
                  <a:ea typeface="微软雅黑" panose="020B0503020204020204" pitchFamily="34" charset="-122"/>
                </a:rPr>
                <a:t>客户希望能在十年内将社区营造的概念和模式影响到一万家社区，然而机构在从</a:t>
              </a:r>
              <a:r>
                <a:rPr lang="en-US" altLang="zh-CN" sz="1200" dirty="0">
                  <a:solidFill>
                    <a:schemeClr val="tx1">
                      <a:lumMod val="75000"/>
                    </a:schemeClr>
                  </a:solidFill>
                  <a:latin typeface="微软雅黑" panose="020B0503020204020204" pitchFamily="34" charset="-122"/>
                  <a:ea typeface="微软雅黑" panose="020B0503020204020204" pitchFamily="34" charset="-122"/>
                </a:rPr>
                <a:t>1</a:t>
              </a:r>
              <a:r>
                <a:rPr lang="zh-CN" altLang="en-US" sz="1200" dirty="0">
                  <a:solidFill>
                    <a:schemeClr val="tx1">
                      <a:lumMod val="75000"/>
                    </a:schemeClr>
                  </a:solidFill>
                  <a:latin typeface="微软雅黑" panose="020B0503020204020204" pitchFamily="34" charset="-122"/>
                  <a:ea typeface="微软雅黑" panose="020B0503020204020204" pitchFamily="34" charset="-122"/>
                </a:rPr>
                <a:t>成长到</a:t>
              </a:r>
              <a:r>
                <a:rPr lang="en-US" altLang="zh-CN" sz="1200" dirty="0">
                  <a:solidFill>
                    <a:schemeClr val="tx1">
                      <a:lumMod val="75000"/>
                    </a:schemeClr>
                  </a:solidFill>
                  <a:latin typeface="微软雅黑" panose="020B0503020204020204" pitchFamily="34" charset="-122"/>
                  <a:ea typeface="微软雅黑" panose="020B0503020204020204" pitchFamily="34" charset="-122"/>
                </a:rPr>
                <a:t>10</a:t>
              </a:r>
              <a:r>
                <a:rPr lang="zh-CN" altLang="en-US" sz="1200" dirty="0">
                  <a:solidFill>
                    <a:schemeClr val="tx1">
                      <a:lumMod val="75000"/>
                    </a:schemeClr>
                  </a:solidFill>
                  <a:latin typeface="微软雅黑" panose="020B0503020204020204" pitchFamily="34" charset="-122"/>
                  <a:ea typeface="微软雅黑" panose="020B0503020204020204" pitchFamily="34" charset="-122"/>
                </a:rPr>
                <a:t>的过程中，遇到保持原有模式但是资源进展人员不够的问题。</a:t>
              </a:r>
              <a:endParaRPr lang="en-US" altLang="zh-CN" sz="1200" dirty="0">
                <a:solidFill>
                  <a:schemeClr val="tx1">
                    <a:lumMod val="75000"/>
                  </a:schemeClr>
                </a:solidFill>
                <a:latin typeface="微软雅黑" panose="020B0503020204020204" pitchFamily="34" charset="-122"/>
                <a:ea typeface="微软雅黑" panose="020B0503020204020204" pitchFamily="34" charset="-122"/>
              </a:endParaRPr>
            </a:p>
            <a:p>
              <a:pPr marR="17780">
                <a:lnSpc>
                  <a:spcPct val="115000"/>
                </a:lnSpc>
                <a:spcBef>
                  <a:spcPct val="20000"/>
                </a:spcBef>
                <a:buClr>
                  <a:schemeClr val="accent2"/>
                </a:buClr>
                <a:buSzPct val="75000"/>
              </a:pPr>
              <a:r>
                <a:rPr lang="zh-CN" altLang="en-US" sz="1200" dirty="0">
                  <a:solidFill>
                    <a:schemeClr val="tx1">
                      <a:lumMod val="75000"/>
                    </a:schemeClr>
                  </a:solidFill>
                  <a:latin typeface="微软雅黑" panose="020B0503020204020204" pitchFamily="34" charset="-122"/>
                  <a:ea typeface="微软雅黑" panose="020B0503020204020204" pitchFamily="34" charset="-122"/>
                </a:rPr>
                <a:t>通过帮助客户了解战略的前后侧重，将产品进行标准化</a:t>
              </a:r>
              <a:r>
                <a:rPr lang="en-US" altLang="zh-CN" sz="1200" dirty="0">
                  <a:solidFill>
                    <a:schemeClr val="tx1">
                      <a:lumMod val="7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75000"/>
                    </a:schemeClr>
                  </a:solidFill>
                  <a:latin typeface="微软雅黑" panose="020B0503020204020204" pitchFamily="34" charset="-122"/>
                  <a:ea typeface="微软雅黑" panose="020B0503020204020204" pitchFamily="34" charset="-122"/>
                </a:rPr>
                <a:t>打散，能够让其将有限的资源集中从事最关键的事情，从而达成自身愿景。</a:t>
              </a:r>
            </a:p>
          </p:txBody>
        </p:sp>
        <p:sp>
          <p:nvSpPr>
            <p:cNvPr id="5" name="Text Box 5"/>
            <p:cNvSpPr txBox="1">
              <a:spLocks noChangeArrowheads="1"/>
            </p:cNvSpPr>
            <p:nvPr/>
          </p:nvSpPr>
          <p:spPr bwMode="auto">
            <a:xfrm>
              <a:off x="2909981" y="1716433"/>
              <a:ext cx="2564023" cy="3382962"/>
            </a:xfrm>
            <a:prstGeom prst="rect">
              <a:avLst/>
            </a:prstGeom>
            <a:noFill/>
            <a:ln w="3175" algn="ctr">
              <a:solidFill>
                <a:schemeClr val="accent2"/>
              </a:solidFill>
              <a:miter lim="800000"/>
            </a:ln>
          </p:spPr>
          <p:txBody>
            <a:bodyPr lIns="91432" tIns="45716" rIns="91432" bIns="45716"/>
            <a:lstStyle/>
            <a:p>
              <a:pPr defTabSz="577850" eaLnBrk="0">
                <a:lnSpc>
                  <a:spcPct val="110000"/>
                </a:lnSpc>
                <a:spcBef>
                  <a:spcPct val="30000"/>
                </a:spcBef>
                <a:buClr>
                  <a:srgbClr val="CC9900"/>
                </a:buClr>
              </a:pPr>
              <a:r>
                <a:rPr lang="zh-CN" altLang="en-US" sz="1200" dirty="0">
                  <a:solidFill>
                    <a:schemeClr val="tx1">
                      <a:lumMod val="75000"/>
                    </a:schemeClr>
                  </a:solidFill>
                  <a:latin typeface="微软雅黑" panose="020B0503020204020204" pitchFamily="34" charset="-122"/>
                  <a:ea typeface="微软雅黑" panose="020B0503020204020204" pitchFamily="34" charset="-122"/>
                </a:rPr>
                <a:t>客户经过</a:t>
              </a:r>
              <a:r>
                <a:rPr lang="en-US" altLang="zh-CN" sz="1200" dirty="0">
                  <a:solidFill>
                    <a:schemeClr val="tx1">
                      <a:lumMod val="75000"/>
                    </a:schemeClr>
                  </a:solidFill>
                  <a:latin typeface="微软雅黑" panose="020B0503020204020204" pitchFamily="34" charset="-122"/>
                  <a:ea typeface="微软雅黑" panose="020B0503020204020204" pitchFamily="34" charset="-122"/>
                </a:rPr>
                <a:t>5</a:t>
              </a:r>
              <a:r>
                <a:rPr lang="zh-CN" altLang="en-US" sz="1200" dirty="0">
                  <a:solidFill>
                    <a:schemeClr val="tx1">
                      <a:lumMod val="75000"/>
                    </a:schemeClr>
                  </a:solidFill>
                  <a:latin typeface="微软雅黑" panose="020B0503020204020204" pitchFamily="34" charset="-122"/>
                  <a:ea typeface="微软雅黑" panose="020B0503020204020204" pitchFamily="34" charset="-122"/>
                </a:rPr>
                <a:t>年的成功发展，并成功总结自身的社区营造模式并将该模式辐射到全国</a:t>
              </a:r>
              <a:r>
                <a:rPr lang="en-US" altLang="zh-CN" sz="1200" dirty="0">
                  <a:solidFill>
                    <a:schemeClr val="tx1">
                      <a:lumMod val="75000"/>
                    </a:schemeClr>
                  </a:solidFill>
                  <a:latin typeface="微软雅黑" panose="020B0503020204020204" pitchFamily="34" charset="-122"/>
                  <a:ea typeface="微软雅黑" panose="020B0503020204020204" pitchFamily="34" charset="-122"/>
                </a:rPr>
                <a:t>3000</a:t>
              </a:r>
              <a:r>
                <a:rPr lang="zh-CN" altLang="en-US" sz="1200" dirty="0">
                  <a:solidFill>
                    <a:schemeClr val="tx1">
                      <a:lumMod val="75000"/>
                    </a:schemeClr>
                  </a:solidFill>
                  <a:latin typeface="微软雅黑" panose="020B0503020204020204" pitchFamily="34" charset="-122"/>
                  <a:ea typeface="微软雅黑" panose="020B0503020204020204" pitchFamily="34" charset="-122"/>
                </a:rPr>
                <a:t>家社区。然而为了实现十年辐射全国一万家社区的战略愿景，目前面临着如何将机构从</a:t>
              </a:r>
              <a:r>
                <a:rPr lang="en-US" altLang="zh-CN" sz="1200" dirty="0">
                  <a:solidFill>
                    <a:schemeClr val="tx1">
                      <a:lumMod val="75000"/>
                    </a:schemeClr>
                  </a:solidFill>
                  <a:latin typeface="微软雅黑" panose="020B0503020204020204" pitchFamily="34" charset="-122"/>
                  <a:ea typeface="微软雅黑" panose="020B0503020204020204" pitchFamily="34" charset="-122"/>
                </a:rPr>
                <a:t>1</a:t>
              </a:r>
              <a:r>
                <a:rPr lang="zh-CN" altLang="en-US" sz="1200" dirty="0">
                  <a:solidFill>
                    <a:schemeClr val="tx1">
                      <a:lumMod val="75000"/>
                    </a:schemeClr>
                  </a:solidFill>
                  <a:latin typeface="微软雅黑" panose="020B0503020204020204" pitchFamily="34" charset="-122"/>
                  <a:ea typeface="微软雅黑" panose="020B0503020204020204" pitchFamily="34" charset="-122"/>
                </a:rPr>
                <a:t>发展到</a:t>
              </a:r>
              <a:r>
                <a:rPr lang="en-US" altLang="zh-CN" sz="1200" dirty="0">
                  <a:solidFill>
                    <a:schemeClr val="tx1">
                      <a:lumMod val="75000"/>
                    </a:schemeClr>
                  </a:solidFill>
                  <a:latin typeface="微软雅黑" panose="020B0503020204020204" pitchFamily="34" charset="-122"/>
                  <a:ea typeface="微软雅黑" panose="020B0503020204020204" pitchFamily="34" charset="-122"/>
                </a:rPr>
                <a:t>10</a:t>
              </a:r>
              <a:r>
                <a:rPr lang="zh-CN" altLang="en-US" sz="1200" dirty="0">
                  <a:solidFill>
                    <a:schemeClr val="tx1">
                      <a:lumMod val="75000"/>
                    </a:schemeClr>
                  </a:solidFill>
                  <a:latin typeface="微软雅黑" panose="020B0503020204020204" pitchFamily="34" charset="-122"/>
                  <a:ea typeface="微软雅黑" panose="020B0503020204020204" pitchFamily="34" charset="-122"/>
                </a:rPr>
                <a:t>的难题。</a:t>
              </a:r>
              <a:endParaRPr lang="en-US" altLang="zh-CN" sz="1200" dirty="0">
                <a:solidFill>
                  <a:schemeClr val="tx1">
                    <a:lumMod val="75000"/>
                  </a:schemeClr>
                </a:solidFill>
                <a:latin typeface="微软雅黑" panose="020B0503020204020204" pitchFamily="34" charset="-122"/>
                <a:ea typeface="微软雅黑" panose="020B0503020204020204" pitchFamily="34" charset="-122"/>
              </a:endParaRPr>
            </a:p>
            <a:p>
              <a:pPr defTabSz="577850" eaLnBrk="0">
                <a:lnSpc>
                  <a:spcPct val="110000"/>
                </a:lnSpc>
                <a:spcBef>
                  <a:spcPct val="30000"/>
                </a:spcBef>
                <a:buClr>
                  <a:srgbClr val="CC9900"/>
                </a:buClr>
              </a:pPr>
              <a:r>
                <a:rPr lang="zh-CN" altLang="en-US" sz="1200" dirty="0">
                  <a:solidFill>
                    <a:schemeClr val="tx1">
                      <a:lumMod val="75000"/>
                    </a:schemeClr>
                  </a:solidFill>
                  <a:latin typeface="微软雅黑" panose="020B0503020204020204" pitchFamily="34" charset="-122"/>
                  <a:ea typeface="微软雅黑" panose="020B0503020204020204" pitchFamily="34" charset="-122"/>
                </a:rPr>
                <a:t>具体来说，机构面临着未来以何种业务模式向外输出？如何确保业务开展的存续性和落地性？如何打通从培训到赋能的延伸？未来业务的拓展模式？覆盖社区</a:t>
              </a:r>
              <a:r>
                <a:rPr lang="en-US" altLang="zh-CN" sz="1200" dirty="0">
                  <a:solidFill>
                    <a:schemeClr val="tx1">
                      <a:lumMod val="7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75000"/>
                    </a:schemeClr>
                  </a:solidFill>
                  <a:latin typeface="微软雅黑" panose="020B0503020204020204" pitchFamily="34" charset="-122"/>
                  <a:ea typeface="微软雅黑" panose="020B0503020204020204" pitchFamily="34" charset="-122"/>
                </a:rPr>
                <a:t>街道的优先级顺序？如何加强未来的筹款途径？等问题的解答</a:t>
              </a:r>
              <a:endParaRPr lang="en-US" altLang="zh-CN" sz="1200" dirty="0">
                <a:solidFill>
                  <a:schemeClr val="tx1">
                    <a:lumMod val="75000"/>
                  </a:schemeClr>
                </a:solidFill>
                <a:latin typeface="微软雅黑" panose="020B0503020204020204" pitchFamily="34" charset="-122"/>
                <a:ea typeface="微软雅黑" panose="020B0503020204020204" pitchFamily="34" charset="-122"/>
              </a:endParaRPr>
            </a:p>
          </p:txBody>
        </p:sp>
        <p:sp>
          <p:nvSpPr>
            <p:cNvPr id="6" name="Text Box 6"/>
            <p:cNvSpPr txBox="1">
              <a:spLocks noChangeArrowheads="1"/>
            </p:cNvSpPr>
            <p:nvPr/>
          </p:nvSpPr>
          <p:spPr bwMode="auto">
            <a:xfrm>
              <a:off x="5572945" y="1716433"/>
              <a:ext cx="3725283" cy="3378200"/>
            </a:xfrm>
            <a:prstGeom prst="rect">
              <a:avLst/>
            </a:prstGeom>
            <a:noFill/>
            <a:ln w="3175" algn="ctr">
              <a:solidFill>
                <a:schemeClr val="accent2"/>
              </a:solidFill>
              <a:miter lim="800000"/>
            </a:ln>
          </p:spPr>
          <p:txBody>
            <a:bodyPr lIns="91432" tIns="45716" rIns="91432" bIns="45716"/>
            <a:lstStyle/>
            <a:p>
              <a:pPr marL="266700" marR="17780" indent="-266700">
                <a:lnSpc>
                  <a:spcPct val="115000"/>
                </a:lnSpc>
                <a:spcBef>
                  <a:spcPct val="20000"/>
                </a:spcBef>
                <a:buClr>
                  <a:schemeClr val="accent2"/>
                </a:buClr>
                <a:buSzPct val="75000"/>
                <a:buFont typeface="Arial" panose="020B0604020202020204" pitchFamily="34" charset="0"/>
                <a:buChar char="►"/>
              </a:pPr>
              <a:r>
                <a:rPr lang="zh-CN" altLang="en-US" sz="1200" dirty="0">
                  <a:solidFill>
                    <a:schemeClr val="tx1">
                      <a:lumMod val="75000"/>
                    </a:schemeClr>
                  </a:solidFill>
                  <a:latin typeface="微软雅黑" panose="020B0503020204020204" pitchFamily="34" charset="-122"/>
                  <a:ea typeface="微软雅黑" panose="020B0503020204020204" pitchFamily="34" charset="-122"/>
                </a:rPr>
                <a:t>整体战略框架梳理</a:t>
              </a:r>
              <a:endParaRPr lang="en-US" altLang="zh-CN" sz="1200" dirty="0">
                <a:solidFill>
                  <a:schemeClr val="tx1">
                    <a:lumMod val="75000"/>
                  </a:schemeClr>
                </a:solidFill>
                <a:latin typeface="微软雅黑" panose="020B0503020204020204" pitchFamily="34" charset="-122"/>
                <a:ea typeface="微软雅黑" panose="020B0503020204020204" pitchFamily="34" charset="-122"/>
              </a:endParaRPr>
            </a:p>
            <a:p>
              <a:pPr marR="17780">
                <a:lnSpc>
                  <a:spcPct val="115000"/>
                </a:lnSpc>
                <a:spcBef>
                  <a:spcPct val="20000"/>
                </a:spcBef>
                <a:buClr>
                  <a:schemeClr val="accent2"/>
                </a:buClr>
                <a:buSzPct val="75000"/>
              </a:pPr>
              <a:r>
                <a:rPr lang="zh-CN" altLang="en-US" sz="1200" dirty="0">
                  <a:solidFill>
                    <a:schemeClr val="tx1">
                      <a:lumMod val="75000"/>
                    </a:schemeClr>
                  </a:solidFill>
                  <a:latin typeface="微软雅黑" panose="020B0503020204020204" pitchFamily="34" charset="-122"/>
                  <a:ea typeface="微软雅黑" panose="020B0503020204020204" pitchFamily="34" charset="-122"/>
                </a:rPr>
                <a:t>帮助客户</a:t>
              </a:r>
              <a:r>
                <a:rPr lang="zh-CN" altLang="en-US" sz="1200" dirty="0">
                  <a:solidFill>
                    <a:schemeClr val="tx1">
                      <a:lumMod val="100000"/>
                    </a:schemeClr>
                  </a:solidFill>
                  <a:latin typeface="微软雅黑" panose="020B0503020204020204" pitchFamily="34" charset="-122"/>
                  <a:ea typeface="微软雅黑" panose="020B0503020204020204" pitchFamily="34" charset="-122"/>
                  <a:cs typeface="Heiti SC Light" panose="02000000000000000000" charset="-122"/>
                </a:rPr>
                <a:t>制定了明确的战略愿景的</a:t>
              </a:r>
              <a:r>
                <a:rPr lang="en-US" altLang="zh-CN" sz="1200" dirty="0">
                  <a:solidFill>
                    <a:schemeClr val="tx1">
                      <a:lumMod val="100000"/>
                    </a:schemeClr>
                  </a:solidFill>
                  <a:latin typeface="微软雅黑" panose="020B0503020204020204" pitchFamily="34" charset="-122"/>
                  <a:ea typeface="微软雅黑" panose="020B0503020204020204" pitchFamily="34" charset="-122"/>
                  <a:cs typeface="Heiti SC Light" panose="02000000000000000000" charset="-122"/>
                </a:rPr>
                <a:t>1-3</a:t>
              </a:r>
              <a:r>
                <a:rPr lang="zh-CN" altLang="en-US" sz="1200" dirty="0">
                  <a:solidFill>
                    <a:schemeClr val="tx1">
                      <a:lumMod val="100000"/>
                    </a:schemeClr>
                  </a:solidFill>
                  <a:latin typeface="微软雅黑" panose="020B0503020204020204" pitchFamily="34" charset="-122"/>
                  <a:ea typeface="微软雅黑" panose="020B0503020204020204" pitchFamily="34" charset="-122"/>
                  <a:cs typeface="Heiti SC Light" panose="02000000000000000000" charset="-122"/>
                </a:rPr>
                <a:t>年，</a:t>
              </a:r>
              <a:r>
                <a:rPr lang="en-US" altLang="zh-CN" sz="1200" dirty="0">
                  <a:solidFill>
                    <a:schemeClr val="tx1">
                      <a:lumMod val="100000"/>
                    </a:schemeClr>
                  </a:solidFill>
                  <a:latin typeface="微软雅黑" panose="020B0503020204020204" pitchFamily="34" charset="-122"/>
                  <a:ea typeface="微软雅黑" panose="020B0503020204020204" pitchFamily="34" charset="-122"/>
                  <a:cs typeface="Heiti SC Light" panose="02000000000000000000" charset="-122"/>
                </a:rPr>
                <a:t>3-5</a:t>
              </a:r>
              <a:r>
                <a:rPr lang="zh-CN" altLang="en-US" sz="1200" dirty="0">
                  <a:solidFill>
                    <a:schemeClr val="tx1">
                      <a:lumMod val="100000"/>
                    </a:schemeClr>
                  </a:solidFill>
                  <a:latin typeface="微软雅黑" panose="020B0503020204020204" pitchFamily="34" charset="-122"/>
                  <a:ea typeface="微软雅黑" panose="020B0503020204020204" pitchFamily="34" charset="-122"/>
                  <a:cs typeface="Heiti SC Light" panose="02000000000000000000" charset="-122"/>
                </a:rPr>
                <a:t>年以及</a:t>
              </a:r>
              <a:r>
                <a:rPr lang="en-US" altLang="zh-CN" sz="1200" dirty="0">
                  <a:solidFill>
                    <a:schemeClr val="tx1">
                      <a:lumMod val="100000"/>
                    </a:schemeClr>
                  </a:solidFill>
                  <a:latin typeface="微软雅黑" panose="020B0503020204020204" pitchFamily="34" charset="-122"/>
                  <a:ea typeface="微软雅黑" panose="020B0503020204020204" pitchFamily="34" charset="-122"/>
                  <a:cs typeface="Heiti SC Light" panose="02000000000000000000" charset="-122"/>
                </a:rPr>
                <a:t>5-10</a:t>
              </a:r>
              <a:r>
                <a:rPr lang="zh-CN" altLang="en-US" sz="1200" dirty="0">
                  <a:solidFill>
                    <a:schemeClr val="tx1">
                      <a:lumMod val="100000"/>
                    </a:schemeClr>
                  </a:solidFill>
                  <a:latin typeface="微软雅黑" panose="020B0503020204020204" pitchFamily="34" charset="-122"/>
                  <a:ea typeface="微软雅黑" panose="020B0503020204020204" pitchFamily="34" charset="-122"/>
                  <a:cs typeface="Heiti SC Light" panose="02000000000000000000" charset="-122"/>
                </a:rPr>
                <a:t>年的分步实施规划，以及明晰的阶段性目标。</a:t>
              </a:r>
              <a:endParaRPr lang="en-US" altLang="zh-CN" sz="1200" dirty="0">
                <a:solidFill>
                  <a:schemeClr val="tx1">
                    <a:lumMod val="75000"/>
                  </a:schemeClr>
                </a:solidFill>
                <a:latin typeface="微软雅黑" panose="020B0503020204020204" pitchFamily="34" charset="-122"/>
                <a:ea typeface="微软雅黑" panose="020B0503020204020204" pitchFamily="34" charset="-122"/>
              </a:endParaRPr>
            </a:p>
            <a:p>
              <a:pPr marL="266700" marR="17780" indent="-266700">
                <a:lnSpc>
                  <a:spcPct val="115000"/>
                </a:lnSpc>
                <a:spcBef>
                  <a:spcPct val="20000"/>
                </a:spcBef>
                <a:buClr>
                  <a:schemeClr val="accent2"/>
                </a:buClr>
                <a:buSzPct val="75000"/>
                <a:buFont typeface="Arial" panose="020B0604020202020204" pitchFamily="34" charset="0"/>
                <a:buChar char="►"/>
              </a:pPr>
              <a:r>
                <a:rPr lang="zh-CN" altLang="en-US" sz="1200" dirty="0">
                  <a:solidFill>
                    <a:schemeClr val="tx1">
                      <a:lumMod val="75000"/>
                    </a:schemeClr>
                  </a:solidFill>
                  <a:latin typeface="微软雅黑" panose="020B0503020204020204" pitchFamily="34" charset="-122"/>
                  <a:ea typeface="微软雅黑" panose="020B0503020204020204" pitchFamily="34" charset="-122"/>
                </a:rPr>
                <a:t>现有产品的优化提升思路</a:t>
              </a:r>
              <a:endParaRPr lang="en-US" altLang="zh-CN" sz="1200" dirty="0">
                <a:solidFill>
                  <a:schemeClr val="tx1">
                    <a:lumMod val="75000"/>
                  </a:schemeClr>
                </a:solidFill>
                <a:latin typeface="微软雅黑" panose="020B0503020204020204" pitchFamily="34" charset="-122"/>
                <a:ea typeface="微软雅黑" panose="020B0503020204020204" pitchFamily="34" charset="-122"/>
              </a:endParaRPr>
            </a:p>
            <a:p>
              <a:pPr marR="17780">
                <a:lnSpc>
                  <a:spcPct val="115000"/>
                </a:lnSpc>
                <a:spcBef>
                  <a:spcPct val="20000"/>
                </a:spcBef>
                <a:buClr>
                  <a:schemeClr val="accent2"/>
                </a:buClr>
                <a:buSzPct val="75000"/>
              </a:pPr>
              <a:r>
                <a:rPr lang="zh-CN" altLang="en-US" sz="1200" dirty="0">
                  <a:solidFill>
                    <a:schemeClr val="tx1">
                      <a:lumMod val="75000"/>
                    </a:schemeClr>
                  </a:solidFill>
                  <a:latin typeface="微软雅黑" panose="020B0503020204020204" pitchFamily="34" charset="-122"/>
                  <a:ea typeface="微软雅黑" panose="020B0503020204020204" pitchFamily="34" charset="-122"/>
                </a:rPr>
                <a:t>梳理了与</a:t>
              </a:r>
              <a:r>
                <a:rPr lang="en-US" altLang="zh-CN" sz="1200" dirty="0">
                  <a:solidFill>
                    <a:schemeClr val="tx1">
                      <a:lumMod val="75000"/>
                    </a:schemeClr>
                  </a:solidFill>
                  <a:latin typeface="微软雅黑" panose="020B0503020204020204" pitchFamily="34" charset="-122"/>
                  <a:ea typeface="微软雅黑" panose="020B0503020204020204" pitchFamily="34" charset="-122"/>
                </a:rPr>
                <a:t>10</a:t>
              </a:r>
              <a:r>
                <a:rPr lang="zh-CN" altLang="en-US" sz="1200" dirty="0">
                  <a:solidFill>
                    <a:schemeClr val="tx1">
                      <a:lumMod val="75000"/>
                    </a:schemeClr>
                  </a:solidFill>
                  <a:latin typeface="微软雅黑" panose="020B0503020204020204" pitchFamily="34" charset="-122"/>
                  <a:ea typeface="微软雅黑" panose="020B0503020204020204" pitchFamily="34" charset="-122"/>
                </a:rPr>
                <a:t>年业务规划相匹配的业务分级模式，并提供了将整体社区营造方案拆解成模块并进行轻模式的组合推广，以及打造自身明星产品的产品优化思路。</a:t>
              </a:r>
              <a:endParaRPr lang="en-US" altLang="zh-CN" sz="1200" dirty="0">
                <a:solidFill>
                  <a:schemeClr val="tx1">
                    <a:lumMod val="75000"/>
                  </a:schemeClr>
                </a:solidFill>
                <a:latin typeface="微软雅黑" panose="020B0503020204020204" pitchFamily="34" charset="-122"/>
                <a:ea typeface="微软雅黑" panose="020B0503020204020204" pitchFamily="34" charset="-122"/>
              </a:endParaRPr>
            </a:p>
            <a:p>
              <a:pPr marL="266700" marR="17780" indent="-266700">
                <a:lnSpc>
                  <a:spcPct val="115000"/>
                </a:lnSpc>
                <a:spcBef>
                  <a:spcPct val="20000"/>
                </a:spcBef>
                <a:buClr>
                  <a:schemeClr val="accent2"/>
                </a:buClr>
                <a:buSzPct val="75000"/>
                <a:buFont typeface="Arial" panose="020B0604020202020204" pitchFamily="34" charset="0"/>
                <a:buChar char="►"/>
              </a:pPr>
              <a:r>
                <a:rPr lang="zh-CN" altLang="en-US" sz="1200" dirty="0">
                  <a:solidFill>
                    <a:schemeClr val="tx1">
                      <a:lumMod val="75000"/>
                    </a:schemeClr>
                  </a:solidFill>
                  <a:latin typeface="微软雅黑" panose="020B0503020204020204" pitchFamily="34" charset="-122"/>
                  <a:ea typeface="微软雅黑" panose="020B0503020204020204" pitchFamily="34" charset="-122"/>
                </a:rPr>
                <a:t>未来业务主要推广渠道和资金来源</a:t>
              </a:r>
              <a:endParaRPr lang="en-US" altLang="zh-CN" sz="1200" dirty="0">
                <a:solidFill>
                  <a:schemeClr val="tx1">
                    <a:lumMod val="75000"/>
                  </a:schemeClr>
                </a:solidFill>
                <a:latin typeface="微软雅黑" panose="020B0503020204020204" pitchFamily="34" charset="-122"/>
                <a:ea typeface="微软雅黑" panose="020B0503020204020204" pitchFamily="34" charset="-122"/>
              </a:endParaRPr>
            </a:p>
            <a:p>
              <a:pPr marR="17780">
                <a:lnSpc>
                  <a:spcPct val="115000"/>
                </a:lnSpc>
                <a:spcBef>
                  <a:spcPct val="20000"/>
                </a:spcBef>
                <a:buClr>
                  <a:schemeClr val="accent2"/>
                </a:buClr>
                <a:buSzPct val="75000"/>
              </a:pPr>
              <a:r>
                <a:rPr lang="zh-CN" altLang="en-US" sz="1200" dirty="0">
                  <a:solidFill>
                    <a:schemeClr val="tx1">
                      <a:lumMod val="75000"/>
                    </a:schemeClr>
                  </a:solidFill>
                  <a:latin typeface="微软雅黑" panose="020B0503020204020204" pitchFamily="34" charset="-122"/>
                  <a:ea typeface="微软雅黑" panose="020B0503020204020204" pitchFamily="34" charset="-122"/>
                </a:rPr>
                <a:t>深入研究未来潜在购买方（政府、基金会、开发商）的不同需求，设计针对不同购买方的详细业务开展路径和产品重点。</a:t>
              </a:r>
              <a:endParaRPr lang="en-US" altLang="zh-CN" sz="1200" dirty="0">
                <a:solidFill>
                  <a:schemeClr val="tx1">
                    <a:lumMod val="75000"/>
                  </a:schemeClr>
                </a:solidFill>
                <a:latin typeface="微软雅黑" panose="020B0503020204020204" pitchFamily="34" charset="-122"/>
                <a:ea typeface="微软雅黑" panose="020B0503020204020204" pitchFamily="34" charset="-122"/>
              </a:endParaRPr>
            </a:p>
            <a:p>
              <a:pPr marL="266700" marR="17780" indent="-266700">
                <a:lnSpc>
                  <a:spcPct val="115000"/>
                </a:lnSpc>
                <a:spcBef>
                  <a:spcPct val="20000"/>
                </a:spcBef>
                <a:buClr>
                  <a:schemeClr val="accent2"/>
                </a:buClr>
                <a:buSzPct val="75000"/>
                <a:buFont typeface="Arial" panose="020B0604020202020204" pitchFamily="34" charset="0"/>
                <a:buChar char="►"/>
              </a:pPr>
              <a:r>
                <a:rPr lang="zh-CN" altLang="en-US" sz="1200" dirty="0">
                  <a:solidFill>
                    <a:schemeClr val="tx1">
                      <a:lumMod val="75000"/>
                    </a:schemeClr>
                  </a:solidFill>
                  <a:latin typeface="微软雅黑" panose="020B0503020204020204" pitchFamily="34" charset="-122"/>
                  <a:ea typeface="微软雅黑" panose="020B0503020204020204" pitchFamily="34" charset="-122"/>
                </a:rPr>
                <a:t>实施规划</a:t>
              </a:r>
              <a:endParaRPr lang="en-US" altLang="zh-CN" sz="1200" dirty="0">
                <a:solidFill>
                  <a:schemeClr val="tx1">
                    <a:lumMod val="75000"/>
                  </a:schemeClr>
                </a:solidFill>
                <a:latin typeface="微软雅黑" panose="020B0503020204020204" pitchFamily="34" charset="-122"/>
                <a:ea typeface="微软雅黑" panose="020B0503020204020204" pitchFamily="34" charset="-122"/>
              </a:endParaRPr>
            </a:p>
            <a:p>
              <a:pPr marR="17780">
                <a:lnSpc>
                  <a:spcPct val="115000"/>
                </a:lnSpc>
                <a:spcBef>
                  <a:spcPct val="20000"/>
                </a:spcBef>
                <a:buClr>
                  <a:schemeClr val="accent2"/>
                </a:buClr>
                <a:buSzPct val="75000"/>
              </a:pPr>
              <a:r>
                <a:rPr lang="zh-CN" altLang="en-US" sz="1200" dirty="0">
                  <a:solidFill>
                    <a:schemeClr val="tx1">
                      <a:lumMod val="75000"/>
                    </a:schemeClr>
                  </a:solidFill>
                  <a:latin typeface="微软雅黑" panose="020B0503020204020204" pitchFamily="34" charset="-122"/>
                  <a:ea typeface="微软雅黑" panose="020B0503020204020204" pitchFamily="34" charset="-122"/>
                </a:rPr>
                <a:t>与客户一起梳理其现有的资源，明确阶段性发展重点，制定近三年详细战略分布实施规划。</a:t>
              </a:r>
              <a:endParaRPr lang="en-US" altLang="zh-CN" sz="1200" dirty="0">
                <a:solidFill>
                  <a:schemeClr val="tx1">
                    <a:lumMod val="75000"/>
                  </a:schemeClr>
                </a:solidFill>
                <a:latin typeface="微软雅黑" panose="020B0503020204020204" pitchFamily="34" charset="-122"/>
                <a:ea typeface="微软雅黑" panose="020B0503020204020204" pitchFamily="34" charset="-122"/>
              </a:endParaRPr>
            </a:p>
          </p:txBody>
        </p:sp>
        <p:sp>
          <p:nvSpPr>
            <p:cNvPr id="7" name="AutoShape 11"/>
            <p:cNvSpPr>
              <a:spLocks noChangeArrowheads="1"/>
            </p:cNvSpPr>
            <p:nvPr/>
          </p:nvSpPr>
          <p:spPr bwMode="auto">
            <a:xfrm>
              <a:off x="2647753" y="1857720"/>
              <a:ext cx="198437" cy="1301750"/>
            </a:xfrm>
            <a:prstGeom prst="rightArrow">
              <a:avLst>
                <a:gd name="adj1" fmla="val 75009"/>
                <a:gd name="adj2" fmla="val 50310"/>
              </a:avLst>
            </a:prstGeom>
            <a:solidFill>
              <a:schemeClr val="accent1">
                <a:lumMod val="40000"/>
                <a:lumOff val="60000"/>
              </a:schemeClr>
            </a:solidFill>
            <a:ln w="12700">
              <a:noFill/>
              <a:miter lim="800000"/>
            </a:ln>
          </p:spPr>
          <p:txBody>
            <a:bodyPr wrap="none" anchor="ctr"/>
            <a:lstStyle/>
            <a:p>
              <a:pPr fontAlgn="base">
                <a:spcBef>
                  <a:spcPct val="0"/>
                </a:spcBef>
                <a:spcAft>
                  <a:spcPct val="0"/>
                </a:spcAft>
              </a:pPr>
              <a:endParaRPr lang="en-US" sz="1400" dirty="0">
                <a:solidFill>
                  <a:srgbClr val="646464"/>
                </a:solidFill>
                <a:latin typeface="微软雅黑" panose="020B0503020204020204" pitchFamily="34" charset="-122"/>
                <a:ea typeface="微软雅黑" panose="020B0503020204020204" pitchFamily="34" charset="-122"/>
              </a:endParaRPr>
            </a:p>
          </p:txBody>
        </p:sp>
        <p:sp>
          <p:nvSpPr>
            <p:cNvPr id="8" name="Rectangle 8"/>
            <p:cNvSpPr>
              <a:spLocks noChangeArrowheads="1"/>
            </p:cNvSpPr>
            <p:nvPr/>
          </p:nvSpPr>
          <p:spPr bwMode="auto">
            <a:xfrm>
              <a:off x="766855" y="1716434"/>
              <a:ext cx="1752600" cy="2211831"/>
            </a:xfrm>
            <a:prstGeom prst="rect">
              <a:avLst/>
            </a:prstGeom>
            <a:noFill/>
            <a:ln w="3175" algn="ctr">
              <a:solidFill>
                <a:schemeClr val="accent2"/>
              </a:solidFill>
              <a:miter lim="800000"/>
            </a:ln>
          </p:spPr>
          <p:txBody>
            <a:bodyPr lIns="91432" tIns="45716" rIns="91432" bIns="45716"/>
            <a:lstStyle/>
            <a:p>
              <a:pPr defTabSz="577850" eaLnBrk="0">
                <a:lnSpc>
                  <a:spcPct val="110000"/>
                </a:lnSpc>
                <a:spcBef>
                  <a:spcPct val="30000"/>
                </a:spcBef>
                <a:buClr>
                  <a:srgbClr val="CC9900"/>
                </a:buClr>
              </a:pPr>
              <a:r>
                <a:rPr lang="zh-CN" altLang="en-US" sz="1400" dirty="0">
                  <a:solidFill>
                    <a:schemeClr val="tx1">
                      <a:lumMod val="75000"/>
                    </a:schemeClr>
                  </a:solidFill>
                  <a:latin typeface="微软雅黑" panose="020B0503020204020204" pitchFamily="34" charset="-122"/>
                  <a:ea typeface="微软雅黑" panose="020B0503020204020204" pitchFamily="34" charset="-122"/>
                </a:rPr>
                <a:t>帮助客户厘清未来</a:t>
              </a:r>
              <a:r>
                <a:rPr lang="en-US" altLang="zh-CN" sz="1400" dirty="0">
                  <a:solidFill>
                    <a:schemeClr val="tx1">
                      <a:lumMod val="75000"/>
                    </a:schemeClr>
                  </a:solidFill>
                  <a:latin typeface="微软雅黑" panose="020B0503020204020204" pitchFamily="34" charset="-122"/>
                  <a:ea typeface="微软雅黑" panose="020B0503020204020204" pitchFamily="34" charset="-122"/>
                </a:rPr>
                <a:t>2-3</a:t>
              </a:r>
              <a:r>
                <a:rPr lang="zh-CN" altLang="en-US" sz="1400" dirty="0">
                  <a:solidFill>
                    <a:schemeClr val="tx1">
                      <a:lumMod val="75000"/>
                    </a:schemeClr>
                  </a:solidFill>
                  <a:latin typeface="微软雅黑" panose="020B0503020204020204" pitchFamily="34" charset="-122"/>
                  <a:ea typeface="微软雅黑" panose="020B0503020204020204" pitchFamily="34" charset="-122"/>
                </a:rPr>
                <a:t>年的战略规划，并按照该规划从产品（梳理现有业务并提升优化），渠道（明确未来业务的推广拓展模式）及拓展机构资金来源三个方面提出优化思路，并辅以落地的分布实施计划。</a:t>
              </a:r>
              <a:endParaRPr lang="en-US" sz="1400" dirty="0">
                <a:solidFill>
                  <a:schemeClr val="tx1">
                    <a:lumMod val="75000"/>
                  </a:schemeClr>
                </a:solidFill>
                <a:latin typeface="微软雅黑" panose="020B0503020204020204" pitchFamily="34" charset="-122"/>
                <a:ea typeface="微软雅黑" panose="020B0503020204020204" pitchFamily="34" charset="-122"/>
              </a:endParaRPr>
            </a:p>
          </p:txBody>
        </p:sp>
        <p:sp>
          <p:nvSpPr>
            <p:cNvPr id="9" name="Rectangle 3"/>
            <p:cNvSpPr>
              <a:spLocks noChangeArrowheads="1"/>
            </p:cNvSpPr>
            <p:nvPr/>
          </p:nvSpPr>
          <p:spPr bwMode="auto">
            <a:xfrm>
              <a:off x="5572945" y="1248121"/>
              <a:ext cx="3725284" cy="365125"/>
            </a:xfrm>
            <a:prstGeom prst="rect">
              <a:avLst/>
            </a:prstGeom>
            <a:solidFill>
              <a:schemeClr val="accent1">
                <a:lumMod val="40000"/>
                <a:lumOff val="60000"/>
              </a:schemeClr>
            </a:solidFill>
            <a:ln w="12700" algn="ctr">
              <a:noFill/>
              <a:miter lim="800000"/>
            </a:ln>
          </p:spPr>
          <p:txBody>
            <a:bodyPr lIns="45720" rIns="45720" anchor="ctr"/>
            <a:lstStyle/>
            <a:p>
              <a:pPr fontAlgn="base">
                <a:spcBef>
                  <a:spcPct val="0"/>
                </a:spcBef>
                <a:spcAft>
                  <a:spcPct val="0"/>
                </a:spcAft>
              </a:pPr>
              <a:r>
                <a:rPr lang="zh-CN" alt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服务</a:t>
              </a:r>
              <a:endParaRPr 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0" name="Rectangle 4"/>
            <p:cNvSpPr>
              <a:spLocks noChangeArrowheads="1"/>
            </p:cNvSpPr>
            <p:nvPr/>
          </p:nvSpPr>
          <p:spPr bwMode="auto">
            <a:xfrm>
              <a:off x="770030" y="1248120"/>
              <a:ext cx="1816100" cy="363538"/>
            </a:xfrm>
            <a:prstGeom prst="rect">
              <a:avLst/>
            </a:prstGeom>
            <a:solidFill>
              <a:schemeClr val="accent1">
                <a:lumMod val="40000"/>
                <a:lumOff val="60000"/>
              </a:schemeClr>
            </a:solidFill>
            <a:ln w="12700" algn="ctr">
              <a:noFill/>
              <a:miter lim="800000"/>
            </a:ln>
          </p:spPr>
          <p:txBody>
            <a:bodyPr lIns="45720" rIns="45720" anchor="ctr"/>
            <a:lstStyle/>
            <a:p>
              <a:pPr fontAlgn="base">
                <a:spcBef>
                  <a:spcPct val="0"/>
                </a:spcBef>
                <a:spcAft>
                  <a:spcPct val="0"/>
                </a:spcAft>
              </a:pPr>
              <a:r>
                <a:rPr lang="zh-CN" alt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项目目标</a:t>
              </a:r>
              <a:endParaRPr 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1" name="Rectangle 7"/>
            <p:cNvSpPr>
              <a:spLocks noChangeArrowheads="1"/>
            </p:cNvSpPr>
            <p:nvPr/>
          </p:nvSpPr>
          <p:spPr bwMode="auto">
            <a:xfrm>
              <a:off x="2919505" y="1248120"/>
              <a:ext cx="2554499" cy="363538"/>
            </a:xfrm>
            <a:prstGeom prst="rect">
              <a:avLst/>
            </a:prstGeom>
            <a:solidFill>
              <a:schemeClr val="accent1">
                <a:lumMod val="40000"/>
                <a:lumOff val="60000"/>
              </a:schemeClr>
            </a:solidFill>
            <a:ln w="12700" algn="ctr">
              <a:noFill/>
              <a:miter lim="800000"/>
            </a:ln>
          </p:spPr>
          <p:txBody>
            <a:bodyPr lIns="45720" rIns="45720" anchor="ctr"/>
            <a:lstStyle/>
            <a:p>
              <a:pPr fontAlgn="base">
                <a:spcBef>
                  <a:spcPct val="0"/>
                </a:spcBef>
                <a:spcAft>
                  <a:spcPct val="0"/>
                </a:spcAft>
              </a:pPr>
              <a:r>
                <a:rPr lang="zh-CN" alt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业务驱动</a:t>
              </a:r>
              <a:r>
                <a:rPr lang="en-US" altLang="zh-CN"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	</a:t>
              </a:r>
              <a:endParaRPr 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3" name="Rectangle 9"/>
            <p:cNvSpPr>
              <a:spLocks noChangeArrowheads="1"/>
            </p:cNvSpPr>
            <p:nvPr/>
          </p:nvSpPr>
          <p:spPr bwMode="auto">
            <a:xfrm>
              <a:off x="2909981" y="5215283"/>
              <a:ext cx="6388249" cy="304800"/>
            </a:xfrm>
            <a:prstGeom prst="rect">
              <a:avLst/>
            </a:prstGeom>
            <a:solidFill>
              <a:schemeClr val="tx2">
                <a:lumMod val="50000"/>
              </a:schemeClr>
            </a:solidFill>
            <a:ln w="12700" algn="ctr">
              <a:noFill/>
              <a:miter lim="800000"/>
              <a:headEnd type="none" w="sm" len="sm"/>
              <a:tailEnd type="none" w="sm" len="sm"/>
            </a:ln>
          </p:spPr>
          <p:txBody>
            <a:bodyPr wrap="none" anchor="ctr"/>
            <a:lstStyle/>
            <a:p>
              <a:pPr fontAlgn="base">
                <a:spcBef>
                  <a:spcPct val="0"/>
                </a:spcBef>
                <a:spcAft>
                  <a:spcPct val="0"/>
                </a:spcAft>
              </a:pPr>
              <a:r>
                <a:rPr lang="zh-CN" altLang="en-US" sz="1400" b="1" dirty="0">
                  <a:solidFill>
                    <a:srgbClr val="FFFFFF"/>
                  </a:solidFill>
                  <a:latin typeface="微软雅黑" panose="020B0503020204020204" pitchFamily="34" charset="-122"/>
                  <a:ea typeface="微软雅黑" panose="020B0503020204020204" pitchFamily="34" charset="-122"/>
                </a:rPr>
                <a:t>客户价值</a:t>
              </a:r>
              <a:endParaRPr lang="en-GB" sz="1400" b="1" dirty="0">
                <a:solidFill>
                  <a:srgbClr val="FFFFFF"/>
                </a:solidFill>
                <a:latin typeface="微软雅黑" panose="020B0503020204020204" pitchFamily="34" charset="-122"/>
                <a:ea typeface="微软雅黑" panose="020B0503020204020204" pitchFamily="34" charset="-122"/>
              </a:endParaRPr>
            </a:p>
          </p:txBody>
        </p:sp>
      </p:gr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2" y="237000"/>
            <a:ext cx="8447409" cy="731562"/>
          </a:xfrm>
          <a:ln w="12700">
            <a:miter lim="400000"/>
          </a:ln>
        </p:spPr>
        <p:txBody>
          <a:bodyPr lIns="36000" tIns="36000" rIns="36000" bIns="36000">
            <a:noAutofit/>
          </a:bodyPr>
          <a:lstStyle/>
          <a:p>
            <a:pPr hangingPunct="0"/>
            <a:r>
              <a:rPr lang="en-US" altLang="zh-CN" sz="2400">
                <a:latin typeface="微软雅黑" panose="020B0503020204020204" pitchFamily="34" charset="-122"/>
                <a:ea typeface="微软雅黑" panose="020B0503020204020204" pitchFamily="34" charset="-122"/>
              </a:rPr>
              <a:t>ABC</a:t>
            </a:r>
            <a:r>
              <a:rPr lang="zh-CN" altLang="en-US" sz="2400">
                <a:latin typeface="微软雅黑" panose="020B0503020204020204" pitchFamily="34" charset="-122"/>
                <a:ea typeface="微软雅黑" panose="020B0503020204020204" pitchFamily="34" charset="-122"/>
              </a:rPr>
              <a:t>战略设计交付案例分享</a:t>
            </a:r>
            <a:br>
              <a:rPr lang="en-US" altLang="zh-CN" sz="2400" dirty="0">
                <a:latin typeface="微软雅黑" panose="020B0503020204020204" pitchFamily="34" charset="-122"/>
                <a:ea typeface="微软雅黑" panose="020B0503020204020204" pitchFamily="34" charset="-122"/>
              </a:rPr>
            </a:br>
            <a:r>
              <a:rPr lang="zh-CN" altLang="en-US" sz="2400" dirty="0">
                <a:latin typeface="微软雅黑" panose="020B0503020204020204" pitchFamily="34" charset="-122"/>
                <a:ea typeface="微软雅黑" panose="020B0503020204020204" pitchFamily="34" charset="-122"/>
              </a:rPr>
              <a:t>某地区心智障碍服务中心</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微咨询</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组织诊断</a:t>
            </a:r>
            <a:endParaRPr lang="en-US" sz="2400" dirty="0">
              <a:latin typeface="微软雅黑" panose="020B0503020204020204" pitchFamily="34" charset="-122"/>
              <a:ea typeface="微软雅黑" panose="020B0503020204020204" pitchFamily="34" charset="-122"/>
            </a:endParaRPr>
          </a:p>
        </p:txBody>
      </p:sp>
      <p:grpSp>
        <p:nvGrpSpPr>
          <p:cNvPr id="14" name="Group 13"/>
          <p:cNvGrpSpPr/>
          <p:nvPr/>
        </p:nvGrpSpPr>
        <p:grpSpPr>
          <a:xfrm>
            <a:off x="658812" y="1881188"/>
            <a:ext cx="11090275" cy="4591690"/>
            <a:chOff x="766855" y="1248120"/>
            <a:chExt cx="8531375" cy="5022850"/>
          </a:xfrm>
        </p:grpSpPr>
        <p:sp>
          <p:nvSpPr>
            <p:cNvPr id="12" name="Rectangle 10"/>
            <p:cNvSpPr>
              <a:spLocks noChangeArrowheads="1"/>
            </p:cNvSpPr>
            <p:nvPr/>
          </p:nvSpPr>
          <p:spPr bwMode="auto">
            <a:xfrm>
              <a:off x="768443" y="3381720"/>
              <a:ext cx="1751012" cy="2198688"/>
            </a:xfrm>
            <a:prstGeom prst="rect">
              <a:avLst/>
            </a:prstGeom>
            <a:solidFill>
              <a:schemeClr val="accent1">
                <a:lumMod val="20000"/>
                <a:lumOff val="80000"/>
              </a:schemeClr>
            </a:solidFill>
            <a:ln w="9525">
              <a:noFill/>
              <a:miter lim="800000"/>
            </a:ln>
          </p:spPr>
          <p:txBody>
            <a:bodyPr lIns="83520" tIns="41027" rIns="83520" bIns="41027"/>
            <a:lstStyle/>
            <a:p>
              <a:pPr defTabSz="533400" eaLnBrk="0" fontAlgn="base">
                <a:lnSpc>
                  <a:spcPct val="110000"/>
                </a:lnSpc>
                <a:spcBef>
                  <a:spcPct val="30000"/>
                </a:spcBef>
                <a:spcAft>
                  <a:spcPct val="0"/>
                </a:spcAft>
                <a:buClr>
                  <a:srgbClr val="CC9900"/>
                </a:buClr>
              </a:pPr>
              <a:r>
                <a:rPr lang="zh-CN" altLang="en-US" sz="1400" dirty="0">
                  <a:solidFill>
                    <a:srgbClr val="1E1E1E">
                      <a:lumMod val="75000"/>
                    </a:srgbClr>
                  </a:solidFill>
                  <a:latin typeface="微软雅黑" panose="020B0503020204020204" pitchFamily="34" charset="-122"/>
                  <a:ea typeface="微软雅黑" panose="020B0503020204020204" pitchFamily="34" charset="-122"/>
                </a:rPr>
                <a:t>客户是一家心智障碍领域民办非企业单位</a:t>
              </a:r>
            </a:p>
            <a:p>
              <a:pPr defTabSz="533400" eaLnBrk="0" fontAlgn="base">
                <a:lnSpc>
                  <a:spcPct val="110000"/>
                </a:lnSpc>
                <a:spcBef>
                  <a:spcPct val="30000"/>
                </a:spcBef>
                <a:spcAft>
                  <a:spcPct val="0"/>
                </a:spcAft>
                <a:buClr>
                  <a:srgbClr val="CC9900"/>
                </a:buClr>
              </a:pPr>
              <a:endParaRPr lang="zh-CN" altLang="en-US" sz="1400" dirty="0">
                <a:solidFill>
                  <a:srgbClr val="1E1E1E">
                    <a:lumMod val="75000"/>
                  </a:srgbClr>
                </a:solidFill>
                <a:latin typeface="微软雅黑" panose="020B0503020204020204" pitchFamily="34" charset="-122"/>
                <a:ea typeface="微软雅黑" panose="020B0503020204020204" pitchFamily="34" charset="-122"/>
              </a:endParaRPr>
            </a:p>
          </p:txBody>
        </p:sp>
        <p:sp>
          <p:nvSpPr>
            <p:cNvPr id="4" name="Rectangle 2"/>
            <p:cNvSpPr>
              <a:spLocks noChangeArrowheads="1"/>
            </p:cNvSpPr>
            <p:nvPr/>
          </p:nvSpPr>
          <p:spPr bwMode="auto">
            <a:xfrm>
              <a:off x="2909981" y="5580408"/>
              <a:ext cx="6388249" cy="690562"/>
            </a:xfrm>
            <a:prstGeom prst="rect">
              <a:avLst/>
            </a:prstGeom>
            <a:noFill/>
            <a:ln w="3175" algn="ctr">
              <a:solidFill>
                <a:schemeClr val="accent2"/>
              </a:solidFill>
              <a:miter lim="800000"/>
            </a:ln>
          </p:spPr>
          <p:txBody>
            <a:bodyPr lIns="84399" tIns="42199" rIns="84399" bIns="42199"/>
            <a:lstStyle/>
            <a:p>
              <a:pPr marR="16510" fontAlgn="base">
                <a:lnSpc>
                  <a:spcPct val="115000"/>
                </a:lnSpc>
                <a:spcBef>
                  <a:spcPct val="20000"/>
                </a:spcBef>
                <a:spcAft>
                  <a:spcPct val="0"/>
                </a:spcAft>
                <a:buClr>
                  <a:srgbClr val="1362B5"/>
                </a:buClr>
                <a:buSzPct val="75000"/>
              </a:pPr>
              <a:endParaRPr lang="zh-CN" altLang="en-US" sz="1400" dirty="0">
                <a:solidFill>
                  <a:srgbClr val="1E1E1E">
                    <a:lumMod val="75000"/>
                  </a:srgbClr>
                </a:solidFill>
                <a:latin typeface="微软雅黑" panose="020B0503020204020204" pitchFamily="34" charset="-122"/>
                <a:ea typeface="微软雅黑" panose="020B0503020204020204" pitchFamily="34" charset="-122"/>
              </a:endParaRPr>
            </a:p>
          </p:txBody>
        </p:sp>
        <p:sp>
          <p:nvSpPr>
            <p:cNvPr id="5" name="Text Box 5"/>
            <p:cNvSpPr txBox="1">
              <a:spLocks noChangeArrowheads="1"/>
            </p:cNvSpPr>
            <p:nvPr/>
          </p:nvSpPr>
          <p:spPr bwMode="auto">
            <a:xfrm>
              <a:off x="2909981" y="1716433"/>
              <a:ext cx="2564023" cy="3382962"/>
            </a:xfrm>
            <a:prstGeom prst="rect">
              <a:avLst/>
            </a:prstGeom>
            <a:noFill/>
            <a:ln w="3175" algn="ctr">
              <a:solidFill>
                <a:schemeClr val="accent2"/>
              </a:solidFill>
              <a:miter lim="800000"/>
            </a:ln>
          </p:spPr>
          <p:txBody>
            <a:bodyPr lIns="84399" tIns="42199" rIns="84399" bIns="42199"/>
            <a:lstStyle/>
            <a:p>
              <a:pPr defTabSz="533400" eaLnBrk="0" fontAlgn="base">
                <a:lnSpc>
                  <a:spcPct val="110000"/>
                </a:lnSpc>
                <a:spcBef>
                  <a:spcPct val="30000"/>
                </a:spcBef>
                <a:spcAft>
                  <a:spcPct val="0"/>
                </a:spcAft>
                <a:buClr>
                  <a:srgbClr val="CC9900"/>
                </a:buClr>
              </a:pPr>
              <a:endParaRPr lang="en-US" sz="1400" dirty="0">
                <a:solidFill>
                  <a:srgbClr val="1E1E1E">
                    <a:lumMod val="75000"/>
                  </a:srgbClr>
                </a:solidFill>
                <a:latin typeface="微软雅黑" panose="020B0503020204020204" pitchFamily="34" charset="-122"/>
                <a:ea typeface="微软雅黑" panose="020B0503020204020204" pitchFamily="34" charset="-122"/>
              </a:endParaRPr>
            </a:p>
          </p:txBody>
        </p:sp>
        <p:sp>
          <p:nvSpPr>
            <p:cNvPr id="6" name="Text Box 6"/>
            <p:cNvSpPr txBox="1">
              <a:spLocks noChangeArrowheads="1"/>
            </p:cNvSpPr>
            <p:nvPr/>
          </p:nvSpPr>
          <p:spPr bwMode="auto">
            <a:xfrm>
              <a:off x="5572945" y="1716433"/>
              <a:ext cx="3725283" cy="3378200"/>
            </a:xfrm>
            <a:prstGeom prst="rect">
              <a:avLst/>
            </a:prstGeom>
            <a:noFill/>
            <a:ln w="3175" algn="ctr">
              <a:solidFill>
                <a:schemeClr val="accent2"/>
              </a:solidFill>
              <a:miter lim="800000"/>
            </a:ln>
          </p:spPr>
          <p:txBody>
            <a:bodyPr lIns="84399" tIns="42199" rIns="84399" bIns="42199"/>
            <a:lstStyle/>
            <a:p>
              <a:pPr marL="246380" marR="16510" indent="-246380" fontAlgn="base">
                <a:lnSpc>
                  <a:spcPct val="115000"/>
                </a:lnSpc>
                <a:spcBef>
                  <a:spcPct val="20000"/>
                </a:spcBef>
                <a:spcAft>
                  <a:spcPct val="0"/>
                </a:spcAft>
                <a:buClr>
                  <a:srgbClr val="1362B5"/>
                </a:buClr>
                <a:buSzPct val="75000"/>
                <a:buFont typeface="Arial" panose="020B0604020202020204" pitchFamily="34" charset="0"/>
                <a:buChar char="►"/>
              </a:pPr>
              <a:r>
                <a:rPr lang="zh-CN" altLang="en-US" sz="1400" dirty="0">
                  <a:solidFill>
                    <a:srgbClr val="1E1E1E">
                      <a:lumMod val="75000"/>
                    </a:srgbClr>
                  </a:solidFill>
                  <a:latin typeface="微软雅黑" panose="020B0503020204020204" pitchFamily="34" charset="-122"/>
                  <a:ea typeface="微软雅黑" panose="020B0503020204020204" pitchFamily="34" charset="-122"/>
                  <a:cs typeface="Arial" panose="020B0604020202020204" pitchFamily="34" charset="0"/>
                </a:rPr>
                <a:t>前期沟通，与客户沟通机构存在的问题以及客户对微咨询的预期；</a:t>
              </a:r>
              <a:endParaRPr lang="en-US" altLang="zh-CN" sz="1400" dirty="0">
                <a:solidFill>
                  <a:srgbClr val="1E1E1E">
                    <a:lumMod val="75000"/>
                  </a:srgbClr>
                </a:solidFill>
                <a:latin typeface="微软雅黑" panose="020B0503020204020204" pitchFamily="34" charset="-122"/>
                <a:ea typeface="微软雅黑" panose="020B0503020204020204" pitchFamily="34" charset="-122"/>
                <a:cs typeface="Arial" panose="020B0604020202020204" pitchFamily="34" charset="0"/>
              </a:endParaRPr>
            </a:p>
            <a:p>
              <a:pPr marL="246380" marR="16510" indent="-246380" fontAlgn="base">
                <a:lnSpc>
                  <a:spcPct val="115000"/>
                </a:lnSpc>
                <a:spcBef>
                  <a:spcPct val="20000"/>
                </a:spcBef>
                <a:spcAft>
                  <a:spcPct val="0"/>
                </a:spcAft>
                <a:buClr>
                  <a:srgbClr val="1362B5"/>
                </a:buClr>
                <a:buSzPct val="75000"/>
                <a:buFont typeface="Arial" panose="020B0604020202020204" pitchFamily="34" charset="0"/>
                <a:buChar char="►"/>
              </a:pPr>
              <a:r>
                <a:rPr lang="zh-CN" altLang="en-US" sz="1400" dirty="0">
                  <a:solidFill>
                    <a:srgbClr val="1E1E1E">
                      <a:lumMod val="75000"/>
                    </a:srgbClr>
                  </a:solidFill>
                  <a:latin typeface="微软雅黑" panose="020B0503020204020204" pitchFamily="34" charset="-122"/>
                  <a:ea typeface="微软雅黑" panose="020B0503020204020204" pitchFamily="34" charset="-122"/>
                  <a:cs typeface="Arial" panose="020B0604020202020204" pitchFamily="34" charset="0"/>
                </a:rPr>
                <a:t>通过问卷、访谈、案头研究等方式，对问题进行初步诊断、分析，找准存在的痛点；</a:t>
              </a:r>
              <a:endParaRPr lang="en-US" altLang="zh-CN" sz="1400" dirty="0">
                <a:solidFill>
                  <a:srgbClr val="1E1E1E">
                    <a:lumMod val="75000"/>
                  </a:srgbClr>
                </a:solidFill>
                <a:latin typeface="微软雅黑" panose="020B0503020204020204" pitchFamily="34" charset="-122"/>
                <a:ea typeface="微软雅黑" panose="020B0503020204020204" pitchFamily="34" charset="-122"/>
                <a:cs typeface="Arial" panose="020B0604020202020204" pitchFamily="34" charset="0"/>
              </a:endParaRPr>
            </a:p>
            <a:p>
              <a:pPr marL="246380" marR="16510" indent="-246380" fontAlgn="base">
                <a:lnSpc>
                  <a:spcPct val="115000"/>
                </a:lnSpc>
                <a:spcBef>
                  <a:spcPct val="20000"/>
                </a:spcBef>
                <a:spcAft>
                  <a:spcPct val="0"/>
                </a:spcAft>
                <a:buClr>
                  <a:srgbClr val="1362B5"/>
                </a:buClr>
                <a:buSzPct val="75000"/>
                <a:buFont typeface="Arial" panose="020B0604020202020204" pitchFamily="34" charset="0"/>
                <a:buChar char="►"/>
              </a:pPr>
              <a:r>
                <a:rPr lang="zh-CN" altLang="en-US" sz="1400" dirty="0">
                  <a:solidFill>
                    <a:srgbClr val="1E1E1E">
                      <a:lumMod val="75000"/>
                    </a:srgbClr>
                  </a:solidFill>
                  <a:latin typeface="微软雅黑" panose="020B0503020204020204" pitchFamily="34" charset="-122"/>
                  <a:ea typeface="微软雅黑" panose="020B0503020204020204" pitchFamily="34" charset="-122"/>
                  <a:cs typeface="Arial" panose="020B0604020202020204" pitchFamily="34" charset="0"/>
                </a:rPr>
                <a:t>对工作坊流程进行设计，结合工作坊目标、参与人群等设计工作坊；</a:t>
              </a:r>
              <a:endParaRPr lang="en-US" altLang="zh-CN" sz="1400" dirty="0">
                <a:solidFill>
                  <a:srgbClr val="1E1E1E">
                    <a:lumMod val="75000"/>
                  </a:srgbClr>
                </a:solidFill>
                <a:latin typeface="微软雅黑" panose="020B0503020204020204" pitchFamily="34" charset="-122"/>
                <a:ea typeface="微软雅黑" panose="020B0503020204020204" pitchFamily="34" charset="-122"/>
                <a:cs typeface="Arial" panose="020B0604020202020204" pitchFamily="34" charset="0"/>
              </a:endParaRPr>
            </a:p>
            <a:p>
              <a:pPr marL="246380" marR="16510" indent="-246380" fontAlgn="base">
                <a:lnSpc>
                  <a:spcPct val="115000"/>
                </a:lnSpc>
                <a:spcBef>
                  <a:spcPct val="20000"/>
                </a:spcBef>
                <a:spcAft>
                  <a:spcPct val="0"/>
                </a:spcAft>
                <a:buClr>
                  <a:srgbClr val="1362B5"/>
                </a:buClr>
                <a:buSzPct val="75000"/>
                <a:buFont typeface="Arial" panose="020B0604020202020204" pitchFamily="34" charset="0"/>
                <a:buChar char="►"/>
              </a:pPr>
              <a:r>
                <a:rPr lang="zh-CN" altLang="en-US" sz="1400" dirty="0">
                  <a:solidFill>
                    <a:srgbClr val="1E1E1E">
                      <a:lumMod val="75000"/>
                    </a:srgbClr>
                  </a:solidFill>
                  <a:latin typeface="微软雅黑" panose="020B0503020204020204" pitchFamily="34" charset="-122"/>
                  <a:ea typeface="微软雅黑" panose="020B0503020204020204" pitchFamily="34" charset="-122"/>
                  <a:cs typeface="Arial" panose="020B0604020202020204" pitchFamily="34" charset="0"/>
                </a:rPr>
                <a:t>利用组织绩效模型，分版块深入探讨存在问题的原因，利用已有的</a:t>
              </a:r>
              <a:r>
                <a:rPr lang="en-US" altLang="zh-CN" sz="1400" dirty="0">
                  <a:solidFill>
                    <a:srgbClr val="1E1E1E">
                      <a:lumMod val="75000"/>
                    </a:srgbClr>
                  </a:solidFill>
                  <a:latin typeface="微软雅黑" panose="020B0503020204020204" pitchFamily="34" charset="-122"/>
                  <a:ea typeface="微软雅黑" panose="020B0503020204020204" pitchFamily="34" charset="-122"/>
                  <a:cs typeface="Arial" panose="020B0604020202020204" pitchFamily="34" charset="0"/>
                </a:rPr>
                <a:t>DISC</a:t>
              </a:r>
              <a:r>
                <a:rPr lang="zh-CN" altLang="en-US" sz="1400" dirty="0">
                  <a:solidFill>
                    <a:srgbClr val="1E1E1E">
                      <a:lumMod val="75000"/>
                    </a:srgbClr>
                  </a:solidFill>
                  <a:latin typeface="微软雅黑" panose="020B0503020204020204" pitchFamily="34" charset="-122"/>
                  <a:ea typeface="微软雅黑" panose="020B0503020204020204" pitchFamily="34" charset="-122"/>
                  <a:cs typeface="Arial" panose="020B0604020202020204" pitchFamily="34" charset="0"/>
                </a:rPr>
                <a:t>模型、人力资源</a:t>
              </a:r>
              <a:r>
                <a:rPr lang="en-US" altLang="zh-CN" sz="1400" dirty="0">
                  <a:solidFill>
                    <a:srgbClr val="1E1E1E">
                      <a:lumMod val="75000"/>
                    </a:srgbClr>
                  </a:solidFill>
                  <a:latin typeface="微软雅黑" panose="020B0503020204020204" pitchFamily="34" charset="-122"/>
                  <a:ea typeface="微软雅黑" panose="020B0503020204020204" pitchFamily="34" charset="-122"/>
                  <a:cs typeface="Arial" panose="020B0604020202020204" pitchFamily="34" charset="0"/>
                </a:rPr>
                <a:t>3P</a:t>
              </a:r>
              <a:r>
                <a:rPr lang="zh-CN" altLang="en-US" sz="1400" dirty="0">
                  <a:solidFill>
                    <a:srgbClr val="1E1E1E">
                      <a:lumMod val="75000"/>
                    </a:srgbClr>
                  </a:solidFill>
                  <a:latin typeface="微软雅黑" panose="020B0503020204020204" pitchFamily="34" charset="-122"/>
                  <a:ea typeface="微软雅黑" panose="020B0503020204020204" pitchFamily="34" charset="-122"/>
                  <a:cs typeface="Arial" panose="020B0604020202020204" pitchFamily="34" charset="0"/>
                </a:rPr>
                <a:t>理论等固有理论，在工作坊中与客户进行头脑风暴，共同整理解决思路，为客户自身的进一步改进打下坚实的基础；</a:t>
              </a:r>
              <a:endParaRPr lang="en-US" sz="1400" dirty="0">
                <a:solidFill>
                  <a:srgbClr val="1E1E1E">
                    <a:lumMod val="75000"/>
                  </a:srgb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7" name="AutoShape 11"/>
            <p:cNvSpPr>
              <a:spLocks noChangeArrowheads="1"/>
            </p:cNvSpPr>
            <p:nvPr/>
          </p:nvSpPr>
          <p:spPr bwMode="auto">
            <a:xfrm>
              <a:off x="2647753" y="1857720"/>
              <a:ext cx="198437" cy="1301750"/>
            </a:xfrm>
            <a:prstGeom prst="rightArrow">
              <a:avLst>
                <a:gd name="adj1" fmla="val 75009"/>
                <a:gd name="adj2" fmla="val 50310"/>
              </a:avLst>
            </a:prstGeom>
            <a:solidFill>
              <a:schemeClr val="accent1">
                <a:lumMod val="40000"/>
                <a:lumOff val="60000"/>
              </a:schemeClr>
            </a:solidFill>
            <a:ln w="12700">
              <a:noFill/>
              <a:miter lim="800000"/>
            </a:ln>
          </p:spPr>
          <p:txBody>
            <a:bodyPr wrap="none" anchor="ctr"/>
            <a:lstStyle/>
            <a:p>
              <a:pPr fontAlgn="base">
                <a:spcBef>
                  <a:spcPct val="0"/>
                </a:spcBef>
                <a:spcAft>
                  <a:spcPct val="0"/>
                </a:spcAft>
              </a:pPr>
              <a:endParaRPr lang="en-US" sz="1400" dirty="0">
                <a:solidFill>
                  <a:srgbClr val="646464"/>
                </a:solidFill>
                <a:latin typeface="微软雅黑" panose="020B0503020204020204" pitchFamily="34" charset="-122"/>
                <a:ea typeface="微软雅黑" panose="020B0503020204020204" pitchFamily="34" charset="-122"/>
              </a:endParaRPr>
            </a:p>
          </p:txBody>
        </p:sp>
        <p:sp>
          <p:nvSpPr>
            <p:cNvPr id="8" name="Rectangle 8"/>
            <p:cNvSpPr>
              <a:spLocks noChangeArrowheads="1"/>
            </p:cNvSpPr>
            <p:nvPr/>
          </p:nvSpPr>
          <p:spPr bwMode="auto">
            <a:xfrm>
              <a:off x="766855" y="1716434"/>
              <a:ext cx="1752600" cy="1589087"/>
            </a:xfrm>
            <a:prstGeom prst="rect">
              <a:avLst/>
            </a:prstGeom>
            <a:noFill/>
            <a:ln w="3175" algn="ctr">
              <a:solidFill>
                <a:schemeClr val="accent2"/>
              </a:solidFill>
              <a:miter lim="800000"/>
            </a:ln>
          </p:spPr>
          <p:txBody>
            <a:bodyPr lIns="84399" tIns="42199" rIns="84399" bIns="42199"/>
            <a:lstStyle/>
            <a:p>
              <a:r>
                <a:rPr lang="zh-CN" altLang="en-US" sz="1400" dirty="0">
                  <a:latin typeface="微软雅黑" panose="020B0503020204020204" pitchFamily="34" charset="-122"/>
                  <a:ea typeface="微软雅黑" panose="020B0503020204020204" pitchFamily="34" charset="-122"/>
                </a:rPr>
                <a:t>希望通过组织诊断，在对战略、文化、领导力以及人力资源实践等的</a:t>
              </a:r>
            </a:p>
            <a:p>
              <a:r>
                <a:rPr lang="zh-CN" altLang="en-US" sz="1400" dirty="0">
                  <a:latin typeface="微软雅黑" panose="020B0503020204020204" pitchFamily="34" charset="-122"/>
                  <a:ea typeface="微软雅黑" panose="020B0503020204020204" pitchFamily="34" charset="-122"/>
                </a:rPr>
                <a:t>综合考核与评估的基础上，引导管理层达成变革方向的共识。</a:t>
              </a:r>
            </a:p>
          </p:txBody>
        </p:sp>
        <p:sp>
          <p:nvSpPr>
            <p:cNvPr id="9" name="Rectangle 3"/>
            <p:cNvSpPr>
              <a:spLocks noChangeArrowheads="1"/>
            </p:cNvSpPr>
            <p:nvPr/>
          </p:nvSpPr>
          <p:spPr bwMode="auto">
            <a:xfrm>
              <a:off x="5572945" y="1248121"/>
              <a:ext cx="3725284" cy="365125"/>
            </a:xfrm>
            <a:prstGeom prst="rect">
              <a:avLst/>
            </a:prstGeom>
            <a:solidFill>
              <a:schemeClr val="accent1">
                <a:lumMod val="40000"/>
                <a:lumOff val="60000"/>
              </a:schemeClr>
            </a:solidFill>
            <a:ln w="12700" algn="ctr">
              <a:noFill/>
              <a:miter lim="800000"/>
            </a:ln>
          </p:spPr>
          <p:txBody>
            <a:bodyPr lIns="42203" rIns="42203" anchor="ctr"/>
            <a:lstStyle/>
            <a:p>
              <a:pPr fontAlgn="base">
                <a:spcBef>
                  <a:spcPct val="0"/>
                </a:spcBef>
                <a:spcAft>
                  <a:spcPct val="0"/>
                </a:spcAft>
              </a:pPr>
              <a:r>
                <a:rPr lang="zh-CN" altLang="en-US" sz="1400" b="1" dirty="0">
                  <a:solidFill>
                    <a:srgbClr val="1E1E1E"/>
                  </a:solidFill>
                  <a:latin typeface="微软雅黑" panose="020B0503020204020204" pitchFamily="34" charset="-122"/>
                  <a:ea typeface="微软雅黑" panose="020B0503020204020204" pitchFamily="34" charset="-122"/>
                  <a:cs typeface="Times New Roman" panose="02020603050405020304" pitchFamily="18" charset="0"/>
                </a:rPr>
                <a:t>服务</a:t>
              </a:r>
              <a:endParaRPr lang="en-US" sz="1400" b="1" dirty="0">
                <a:solidFill>
                  <a:srgbClr val="1E1E1E"/>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0" name="Rectangle 4"/>
            <p:cNvSpPr>
              <a:spLocks noChangeArrowheads="1"/>
            </p:cNvSpPr>
            <p:nvPr/>
          </p:nvSpPr>
          <p:spPr bwMode="auto">
            <a:xfrm>
              <a:off x="770030" y="1248120"/>
              <a:ext cx="1816100" cy="363538"/>
            </a:xfrm>
            <a:prstGeom prst="rect">
              <a:avLst/>
            </a:prstGeom>
            <a:solidFill>
              <a:schemeClr val="accent1">
                <a:lumMod val="40000"/>
                <a:lumOff val="60000"/>
              </a:schemeClr>
            </a:solidFill>
            <a:ln w="12700" algn="ctr">
              <a:noFill/>
              <a:miter lim="800000"/>
            </a:ln>
          </p:spPr>
          <p:txBody>
            <a:bodyPr lIns="42203" rIns="42203" anchor="ctr"/>
            <a:lstStyle/>
            <a:p>
              <a:pPr fontAlgn="base">
                <a:spcBef>
                  <a:spcPct val="0"/>
                </a:spcBef>
                <a:spcAft>
                  <a:spcPct val="0"/>
                </a:spcAft>
              </a:pPr>
              <a:r>
                <a:rPr lang="zh-CN" altLang="en-US" sz="1400" b="1" dirty="0">
                  <a:solidFill>
                    <a:srgbClr val="1E1E1E"/>
                  </a:solidFill>
                  <a:latin typeface="微软雅黑" panose="020B0503020204020204" pitchFamily="34" charset="-122"/>
                  <a:ea typeface="微软雅黑" panose="020B0503020204020204" pitchFamily="34" charset="-122"/>
                  <a:cs typeface="Times New Roman" panose="02020603050405020304" pitchFamily="18" charset="0"/>
                </a:rPr>
                <a:t>项目目标</a:t>
              </a:r>
              <a:endParaRPr lang="en-US" sz="1400" b="1" dirty="0">
                <a:solidFill>
                  <a:srgbClr val="1E1E1E"/>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1" name="Rectangle 7"/>
            <p:cNvSpPr>
              <a:spLocks noChangeArrowheads="1"/>
            </p:cNvSpPr>
            <p:nvPr/>
          </p:nvSpPr>
          <p:spPr bwMode="auto">
            <a:xfrm>
              <a:off x="2919505" y="1248120"/>
              <a:ext cx="2554499" cy="363538"/>
            </a:xfrm>
            <a:prstGeom prst="rect">
              <a:avLst/>
            </a:prstGeom>
            <a:solidFill>
              <a:schemeClr val="accent1">
                <a:lumMod val="40000"/>
                <a:lumOff val="60000"/>
              </a:schemeClr>
            </a:solidFill>
            <a:ln w="12700" algn="ctr">
              <a:noFill/>
              <a:miter lim="800000"/>
            </a:ln>
          </p:spPr>
          <p:txBody>
            <a:bodyPr lIns="42203" rIns="42203" anchor="ctr"/>
            <a:lstStyle/>
            <a:p>
              <a:pPr fontAlgn="base">
                <a:spcBef>
                  <a:spcPct val="0"/>
                </a:spcBef>
                <a:spcAft>
                  <a:spcPct val="0"/>
                </a:spcAft>
              </a:pPr>
              <a:r>
                <a:rPr lang="zh-CN" altLang="en-US" sz="1400" b="1" dirty="0">
                  <a:solidFill>
                    <a:srgbClr val="1E1E1E"/>
                  </a:solidFill>
                  <a:latin typeface="微软雅黑" panose="020B0503020204020204" pitchFamily="34" charset="-122"/>
                  <a:ea typeface="微软雅黑" panose="020B0503020204020204" pitchFamily="34" charset="-122"/>
                  <a:cs typeface="Times New Roman" panose="02020603050405020304" pitchFamily="18" charset="0"/>
                </a:rPr>
                <a:t>业务驱动</a:t>
              </a:r>
              <a:r>
                <a:rPr lang="en-US" altLang="zh-CN" sz="1400" b="1" dirty="0">
                  <a:solidFill>
                    <a:srgbClr val="1E1E1E"/>
                  </a:solidFill>
                  <a:latin typeface="微软雅黑" panose="020B0503020204020204" pitchFamily="34" charset="-122"/>
                  <a:ea typeface="微软雅黑" panose="020B0503020204020204" pitchFamily="34" charset="-122"/>
                  <a:cs typeface="Times New Roman" panose="02020603050405020304" pitchFamily="18" charset="0"/>
                </a:rPr>
                <a:t>	</a:t>
              </a:r>
              <a:endParaRPr lang="en-US" sz="1400" b="1" dirty="0">
                <a:solidFill>
                  <a:srgbClr val="1E1E1E"/>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3" name="Rectangle 9"/>
            <p:cNvSpPr>
              <a:spLocks noChangeArrowheads="1"/>
            </p:cNvSpPr>
            <p:nvPr/>
          </p:nvSpPr>
          <p:spPr bwMode="auto">
            <a:xfrm>
              <a:off x="2909981" y="5215283"/>
              <a:ext cx="6388249" cy="304800"/>
            </a:xfrm>
            <a:prstGeom prst="rect">
              <a:avLst/>
            </a:prstGeom>
            <a:solidFill>
              <a:schemeClr val="tx2">
                <a:lumMod val="50000"/>
              </a:schemeClr>
            </a:solidFill>
            <a:ln w="12700" algn="ctr">
              <a:noFill/>
              <a:miter lim="800000"/>
              <a:headEnd type="none" w="sm" len="sm"/>
              <a:tailEnd type="none" w="sm" len="sm"/>
            </a:ln>
          </p:spPr>
          <p:txBody>
            <a:bodyPr wrap="none" anchor="ctr"/>
            <a:lstStyle/>
            <a:p>
              <a:pPr fontAlgn="base">
                <a:spcBef>
                  <a:spcPct val="0"/>
                </a:spcBef>
                <a:spcAft>
                  <a:spcPct val="0"/>
                </a:spcAft>
              </a:pPr>
              <a:r>
                <a:rPr lang="zh-CN" altLang="en-US" sz="1400" b="1" dirty="0">
                  <a:solidFill>
                    <a:srgbClr val="FFFFFF"/>
                  </a:solidFill>
                  <a:latin typeface="微软雅黑" panose="020B0503020204020204" pitchFamily="34" charset="-122"/>
                  <a:ea typeface="微软雅黑" panose="020B0503020204020204" pitchFamily="34" charset="-122"/>
                </a:rPr>
                <a:t>客户价值</a:t>
              </a:r>
              <a:endParaRPr lang="en-GB" sz="1400" b="1" dirty="0">
                <a:solidFill>
                  <a:srgbClr val="FFFFFF"/>
                </a:solidFill>
                <a:latin typeface="微软雅黑" panose="020B0503020204020204" pitchFamily="34" charset="-122"/>
                <a:ea typeface="微软雅黑" panose="020B0503020204020204" pitchFamily="34" charset="-122"/>
              </a:endParaRPr>
            </a:p>
          </p:txBody>
        </p:sp>
      </p:grpSp>
      <p:sp>
        <p:nvSpPr>
          <p:cNvPr id="3" name="矩形 2"/>
          <p:cNvSpPr/>
          <p:nvPr/>
        </p:nvSpPr>
        <p:spPr>
          <a:xfrm>
            <a:off x="3618732" y="5892387"/>
            <a:ext cx="5854152" cy="568361"/>
          </a:xfrm>
          <a:prstGeom prst="rect">
            <a:avLst/>
          </a:prstGeom>
        </p:spPr>
        <p:txBody>
          <a:bodyPr wrap="square">
            <a:spAutoFit/>
          </a:bodyPr>
          <a:lstStyle/>
          <a:p>
            <a:pPr marR="16510" fontAlgn="base">
              <a:lnSpc>
                <a:spcPct val="115000"/>
              </a:lnSpc>
              <a:spcBef>
                <a:spcPct val="20000"/>
              </a:spcBef>
              <a:spcAft>
                <a:spcPct val="0"/>
              </a:spcAft>
              <a:buClr>
                <a:srgbClr val="1362B5"/>
              </a:buClr>
              <a:buSzPct val="75000"/>
            </a:pPr>
            <a:r>
              <a:rPr lang="zh-CN" altLang="en-US" sz="1400" dirty="0">
                <a:solidFill>
                  <a:srgbClr val="1E1E1E">
                    <a:lumMod val="75000"/>
                  </a:srgbClr>
                </a:solidFill>
                <a:latin typeface="微软雅黑" panose="020B0503020204020204" pitchFamily="34" charset="-122"/>
                <a:ea typeface="微软雅黑" panose="020B0503020204020204" pitchFamily="34" charset="-122"/>
                <a:cs typeface="Arial" panose="020B0604020202020204" pitchFamily="34" charset="0"/>
              </a:rPr>
              <a:t>帮助梳理了组织文化、愿景、使命，给出了未来三年大致的发展战略，针对人力资源关于招聘、绩效、激励方面给出了方案。</a:t>
            </a:r>
            <a:endParaRPr lang="en-US" altLang="zh-CN" sz="1400" dirty="0">
              <a:solidFill>
                <a:srgbClr val="1E1E1E">
                  <a:lumMod val="75000"/>
                </a:srgb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8" name="矩形 17"/>
          <p:cNvSpPr/>
          <p:nvPr/>
        </p:nvSpPr>
        <p:spPr>
          <a:xfrm>
            <a:off x="3618732" y="2403717"/>
            <a:ext cx="3031450" cy="1807418"/>
          </a:xfrm>
          <a:prstGeom prst="rect">
            <a:avLst/>
          </a:prstGeom>
        </p:spPr>
        <p:txBody>
          <a:bodyPr wrap="square">
            <a:spAutoFit/>
          </a:bodyPr>
          <a:lstStyle/>
          <a:p>
            <a:pPr marR="16510" fontAlgn="base">
              <a:lnSpc>
                <a:spcPct val="115000"/>
              </a:lnSpc>
              <a:spcBef>
                <a:spcPct val="20000"/>
              </a:spcBef>
              <a:spcAft>
                <a:spcPct val="0"/>
              </a:spcAft>
              <a:buClr>
                <a:srgbClr val="1362B5"/>
              </a:buClr>
              <a:buSzPct val="75000"/>
            </a:pPr>
            <a:r>
              <a:rPr lang="zh-CN" altLang="en-US" sz="1400" dirty="0">
                <a:solidFill>
                  <a:srgbClr val="1E1E1E">
                    <a:lumMod val="75000"/>
                  </a:srgbClr>
                </a:solidFill>
                <a:latin typeface="微软雅黑" panose="020B0503020204020204" pitchFamily="34" charset="-122"/>
                <a:ea typeface="微软雅黑" panose="020B0503020204020204" pitchFamily="34" charset="-122"/>
                <a:cs typeface="Arial" panose="020B0604020202020204" pitchFamily="34" charset="0"/>
              </a:rPr>
              <a:t>组织管理面对挑战，如何再创辉煌。人力资源方面，缺乏组织文化，文化建设需支持；领导层的沟通和管理在人文关怀和软性激励上需要改进；招聘同行业普遍问题，绩效考核设计；流程标准化指南需要改进。</a:t>
            </a: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238964"/>
            <a:ext cx="9151360" cy="792480"/>
          </a:xfrm>
          <a:ln w="12700">
            <a:miter lim="400000"/>
          </a:ln>
        </p:spPr>
        <p:txBody>
          <a:bodyPr lIns="36000" tIns="36000" rIns="36000" bIns="36000">
            <a:noAutofit/>
          </a:bodyPr>
          <a:lstStyle/>
          <a:p>
            <a:pPr hangingPunct="0"/>
            <a:r>
              <a:rPr lang="en-US" altLang="zh-CN" sz="2400">
                <a:latin typeface="微软雅黑" panose="020B0503020204020204" pitchFamily="34" charset="-122"/>
                <a:ea typeface="微软雅黑" panose="020B0503020204020204" pitchFamily="34" charset="-122"/>
              </a:rPr>
              <a:t>ABC</a:t>
            </a:r>
            <a:r>
              <a:rPr lang="zh-CN" altLang="en-US" sz="2400">
                <a:latin typeface="微软雅黑" panose="020B0503020204020204" pitchFamily="34" charset="-122"/>
                <a:ea typeface="微软雅黑" panose="020B0503020204020204" pitchFamily="34" charset="-122"/>
              </a:rPr>
              <a:t>战略设计交付案例分享</a:t>
            </a:r>
            <a:br>
              <a:rPr lang="en-US" altLang="zh-CN" sz="2400" dirty="0">
                <a:latin typeface="微软雅黑" panose="020B0503020204020204" pitchFamily="34" charset="-122"/>
                <a:ea typeface="微软雅黑" panose="020B0503020204020204" pitchFamily="34" charset="-122"/>
              </a:rPr>
            </a:br>
            <a:r>
              <a:rPr lang="zh-CN" altLang="en-US" sz="2400" dirty="0">
                <a:latin typeface="微软雅黑" panose="020B0503020204020204" pitchFamily="34" charset="-122"/>
                <a:ea typeface="微软雅黑" panose="020B0503020204020204" pitchFamily="34" charset="-122"/>
              </a:rPr>
              <a:t>某环保行动组织</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战略微咨询</a:t>
            </a:r>
          </a:p>
        </p:txBody>
      </p:sp>
      <p:grpSp>
        <p:nvGrpSpPr>
          <p:cNvPr id="14" name="Group 13"/>
          <p:cNvGrpSpPr/>
          <p:nvPr/>
        </p:nvGrpSpPr>
        <p:grpSpPr>
          <a:xfrm>
            <a:off x="658813" y="1881188"/>
            <a:ext cx="11090275" cy="4412734"/>
            <a:chOff x="766855" y="1248120"/>
            <a:chExt cx="8531375" cy="5022850"/>
          </a:xfrm>
        </p:grpSpPr>
        <p:sp>
          <p:nvSpPr>
            <p:cNvPr id="12" name="Rectangle 10"/>
            <p:cNvSpPr>
              <a:spLocks noChangeArrowheads="1"/>
            </p:cNvSpPr>
            <p:nvPr/>
          </p:nvSpPr>
          <p:spPr bwMode="auto">
            <a:xfrm>
              <a:off x="768443" y="3991321"/>
              <a:ext cx="1751012" cy="2198688"/>
            </a:xfrm>
            <a:prstGeom prst="rect">
              <a:avLst/>
            </a:prstGeom>
            <a:solidFill>
              <a:schemeClr val="accent1">
                <a:lumMod val="20000"/>
                <a:lumOff val="80000"/>
              </a:schemeClr>
            </a:solidFill>
            <a:ln w="9525">
              <a:noFill/>
              <a:miter lim="800000"/>
            </a:ln>
          </p:spPr>
          <p:txBody>
            <a:bodyPr lIns="90480" tIns="44446" rIns="90480" bIns="44446"/>
            <a:lstStyle/>
            <a:p>
              <a:pPr defTabSz="577850" eaLnBrk="0">
                <a:lnSpc>
                  <a:spcPct val="110000"/>
                </a:lnSpc>
                <a:spcBef>
                  <a:spcPct val="30000"/>
                </a:spcBef>
                <a:buClr>
                  <a:srgbClr val="CC9900"/>
                </a:buClr>
              </a:pPr>
              <a:r>
                <a:rPr lang="zh-CN" altLang="en-US" sz="1400" dirty="0">
                  <a:latin typeface="微软雅黑" panose="020B0503020204020204" pitchFamily="34" charset="-122"/>
                  <a:ea typeface="微软雅黑" panose="020B0503020204020204" pitchFamily="34" charset="-122"/>
                </a:rPr>
                <a:t>客户是作为中国第一个针对青少年应对气候变化的组织，期望通过团结中国青年及组织国际交流活动，影响政府和社会大众加入应对气候变化活动中。</a:t>
              </a:r>
              <a:endParaRPr lang="zh-CN" altLang="en-US" sz="1400" dirty="0">
                <a:solidFill>
                  <a:schemeClr val="tx1">
                    <a:lumMod val="75000"/>
                  </a:schemeClr>
                </a:solidFill>
                <a:latin typeface="微软雅黑" panose="020B0503020204020204" pitchFamily="34" charset="-122"/>
                <a:ea typeface="微软雅黑" panose="020B0503020204020204" pitchFamily="34" charset="-122"/>
              </a:endParaRPr>
            </a:p>
          </p:txBody>
        </p:sp>
        <p:sp>
          <p:nvSpPr>
            <p:cNvPr id="4" name="Rectangle 2"/>
            <p:cNvSpPr>
              <a:spLocks noChangeArrowheads="1"/>
            </p:cNvSpPr>
            <p:nvPr/>
          </p:nvSpPr>
          <p:spPr bwMode="auto">
            <a:xfrm>
              <a:off x="2909981" y="5580408"/>
              <a:ext cx="6388249" cy="690562"/>
            </a:xfrm>
            <a:prstGeom prst="rect">
              <a:avLst/>
            </a:prstGeom>
            <a:noFill/>
            <a:ln w="3175" algn="ctr">
              <a:solidFill>
                <a:schemeClr val="accent2"/>
              </a:solidFill>
              <a:miter lim="800000"/>
            </a:ln>
          </p:spPr>
          <p:txBody>
            <a:bodyPr lIns="91432" tIns="45716" rIns="91432" bIns="45716"/>
            <a:lstStyle/>
            <a:p>
              <a:pPr lvl="1" defTabSz="577850" eaLnBrk="0">
                <a:lnSpc>
                  <a:spcPct val="110000"/>
                </a:lnSpc>
                <a:spcBef>
                  <a:spcPct val="30000"/>
                </a:spcBef>
                <a:buClr>
                  <a:srgbClr val="CC9900"/>
                </a:buClr>
              </a:pPr>
              <a:r>
                <a:rPr lang="en-US" altLang="zh-CN" sz="1400" dirty="0">
                  <a:solidFill>
                    <a:schemeClr val="tx1">
                      <a:lumMod val="75000"/>
                    </a:schemeClr>
                  </a:solidFill>
                  <a:latin typeface="微软雅黑" panose="020B0503020204020204" pitchFamily="34" charset="-122"/>
                  <a:ea typeface="微软雅黑" panose="020B0503020204020204" pitchFamily="34" charset="-122"/>
                </a:rPr>
                <a:t>ABC</a:t>
              </a:r>
              <a:r>
                <a:rPr kumimoji="1" lang="zh-CN" altLang="en-US" sz="1400" dirty="0">
                  <a:latin typeface="微软雅黑" panose="020B0503020204020204" pitchFamily="34" charset="-122"/>
                  <a:ea typeface="微软雅黑" panose="020B0503020204020204" pitchFamily="34" charset="-122"/>
                </a:rPr>
                <a:t>为客户进行逐步诊断及行业现状分析，通过工作坊形式，为客户明确项目战略方向，并对产出的信息进行总结和提炼。</a:t>
              </a:r>
              <a:endParaRPr lang="zh-CN" altLang="en-US" sz="1400" dirty="0">
                <a:solidFill>
                  <a:schemeClr val="tx1">
                    <a:lumMod val="75000"/>
                  </a:schemeClr>
                </a:solidFill>
                <a:latin typeface="微软雅黑" panose="020B0503020204020204" pitchFamily="34" charset="-122"/>
                <a:ea typeface="微软雅黑" panose="020B0503020204020204" pitchFamily="34" charset="-122"/>
              </a:endParaRPr>
            </a:p>
          </p:txBody>
        </p:sp>
        <p:sp>
          <p:nvSpPr>
            <p:cNvPr id="5" name="Text Box 5"/>
            <p:cNvSpPr txBox="1">
              <a:spLocks noChangeArrowheads="1"/>
            </p:cNvSpPr>
            <p:nvPr/>
          </p:nvSpPr>
          <p:spPr bwMode="auto">
            <a:xfrm>
              <a:off x="2909981" y="1716433"/>
              <a:ext cx="2564023" cy="3382962"/>
            </a:xfrm>
            <a:prstGeom prst="rect">
              <a:avLst/>
            </a:prstGeom>
            <a:noFill/>
            <a:ln w="3175" algn="ctr">
              <a:solidFill>
                <a:schemeClr val="accent2"/>
              </a:solidFill>
              <a:miter lim="800000"/>
            </a:ln>
          </p:spPr>
          <p:txBody>
            <a:bodyPr lIns="91432" tIns="45716" rIns="91432" bIns="45716"/>
            <a:lstStyle/>
            <a:p>
              <a:pPr marR="17780" defTabSz="577850" eaLnBrk="0">
                <a:lnSpc>
                  <a:spcPct val="115000"/>
                </a:lnSpc>
                <a:spcBef>
                  <a:spcPct val="20000"/>
                </a:spcBef>
                <a:buClr>
                  <a:schemeClr val="accent2"/>
                </a:buClr>
                <a:buSzPct val="75000"/>
              </a:pPr>
              <a:r>
                <a:rPr lang="zh-CN" altLang="en-US" sz="1400" dirty="0">
                  <a:solidFill>
                    <a:schemeClr val="tx1"/>
                  </a:solidFill>
                  <a:latin typeface="微软雅黑" panose="020B0503020204020204" pitchFamily="34" charset="-122"/>
                  <a:ea typeface="微软雅黑" panose="020B0503020204020204" pitchFamily="34" charset="-122"/>
                </a:rPr>
                <a:t>日益加剧的气候变化及多发的自然灾害需要更多的关注与支持，因此需要更加明确的战略规划及未来方向，从而提升组织竞争力同时挖掘自身潜力。</a:t>
              </a:r>
              <a:endParaRPr lang="en-US" altLang="zh-CN" sz="1400" dirty="0">
                <a:solidFill>
                  <a:schemeClr val="tx1"/>
                </a:solidFill>
                <a:latin typeface="微软雅黑" panose="020B0503020204020204" pitchFamily="34" charset="-122"/>
                <a:ea typeface="微软雅黑" panose="020B0503020204020204" pitchFamily="34" charset="-122"/>
              </a:endParaRPr>
            </a:p>
            <a:p>
              <a:pPr defTabSz="577850" eaLnBrk="0">
                <a:lnSpc>
                  <a:spcPct val="110000"/>
                </a:lnSpc>
                <a:spcBef>
                  <a:spcPct val="30000"/>
                </a:spcBef>
                <a:buClr>
                  <a:srgbClr val="CC9900"/>
                </a:buClr>
              </a:pPr>
              <a:endParaRPr lang="en-US" sz="1400" dirty="0">
                <a:solidFill>
                  <a:schemeClr val="tx1">
                    <a:lumMod val="75000"/>
                  </a:schemeClr>
                </a:solidFill>
                <a:latin typeface="微软雅黑" panose="020B0503020204020204" pitchFamily="34" charset="-122"/>
                <a:ea typeface="微软雅黑" panose="020B0503020204020204" pitchFamily="34" charset="-122"/>
              </a:endParaRPr>
            </a:p>
            <a:p>
              <a:pPr defTabSz="577850" eaLnBrk="0">
                <a:lnSpc>
                  <a:spcPct val="110000"/>
                </a:lnSpc>
                <a:spcBef>
                  <a:spcPct val="30000"/>
                </a:spcBef>
                <a:buClr>
                  <a:srgbClr val="CC9900"/>
                </a:buClr>
              </a:pPr>
              <a:endParaRPr lang="en-US" sz="1400" dirty="0">
                <a:solidFill>
                  <a:schemeClr val="tx1">
                    <a:lumMod val="75000"/>
                  </a:schemeClr>
                </a:solidFill>
                <a:latin typeface="微软雅黑" panose="020B0503020204020204" pitchFamily="34" charset="-122"/>
                <a:ea typeface="微软雅黑" panose="020B0503020204020204" pitchFamily="34" charset="-122"/>
              </a:endParaRPr>
            </a:p>
          </p:txBody>
        </p:sp>
        <p:sp>
          <p:nvSpPr>
            <p:cNvPr id="6" name="Text Box 6"/>
            <p:cNvSpPr txBox="1">
              <a:spLocks noChangeArrowheads="1"/>
            </p:cNvSpPr>
            <p:nvPr/>
          </p:nvSpPr>
          <p:spPr bwMode="auto">
            <a:xfrm>
              <a:off x="5572945" y="1716433"/>
              <a:ext cx="3725283" cy="3378200"/>
            </a:xfrm>
            <a:prstGeom prst="rect">
              <a:avLst/>
            </a:prstGeom>
            <a:noFill/>
            <a:ln w="3175" algn="ctr">
              <a:solidFill>
                <a:schemeClr val="accent2"/>
              </a:solidFill>
              <a:miter lim="800000"/>
            </a:ln>
          </p:spPr>
          <p:txBody>
            <a:bodyPr lIns="91432" tIns="45716" rIns="91432" bIns="45716"/>
            <a:lstStyle/>
            <a:p>
              <a:pPr marL="266700" marR="17780" indent="-266700">
                <a:lnSpc>
                  <a:spcPct val="115000"/>
                </a:lnSpc>
                <a:spcBef>
                  <a:spcPct val="20000"/>
                </a:spcBef>
                <a:buClr>
                  <a:schemeClr val="accent2"/>
                </a:buClr>
                <a:buSzPct val="75000"/>
                <a:buFont typeface="Arial" panose="020B0604020202020204" pitchFamily="34" charset="0"/>
                <a:buChar char="►"/>
              </a:pPr>
              <a:endParaRPr lang="en-US" altLang="zh-CN" sz="1400" dirty="0">
                <a:solidFill>
                  <a:schemeClr val="tx1">
                    <a:lumMod val="75000"/>
                  </a:schemeClr>
                </a:solidFill>
                <a:latin typeface="微软雅黑" panose="020B0503020204020204" pitchFamily="34" charset="-122"/>
                <a:ea typeface="微软雅黑" panose="020B0503020204020204" pitchFamily="34" charset="-122"/>
              </a:endParaRPr>
            </a:p>
            <a:p>
              <a:pPr marL="266700" marR="17780" lvl="1" indent="-266700">
                <a:lnSpc>
                  <a:spcPct val="115000"/>
                </a:lnSpc>
                <a:spcBef>
                  <a:spcPct val="20000"/>
                </a:spcBef>
                <a:buClr>
                  <a:schemeClr val="accent2"/>
                </a:buClr>
                <a:buSzPct val="75000"/>
                <a:buFont typeface="Arial" panose="020B0604020202020204" pitchFamily="34" charset="0"/>
                <a:buChar char="►"/>
                <a:defRPr/>
              </a:pPr>
              <a:r>
                <a:rPr lang="zh-CN" altLang="en-US" sz="1400" dirty="0">
                  <a:solidFill>
                    <a:schemeClr val="tx1"/>
                  </a:solidFill>
                  <a:latin typeface="微软雅黑" panose="020B0503020204020204" pitchFamily="34" charset="-122"/>
                  <a:ea typeface="微软雅黑" panose="020B0503020204020204" pitchFamily="34" charset="-122"/>
                </a:rPr>
                <a:t>内部诊断：通过访谈，对客户的内部组织架构、项目方案、执行效果、筹款方案等全面梳理，客户面临的核心战略问题</a:t>
              </a:r>
              <a:endParaRPr lang="en-US" altLang="zh-CN" sz="1400" dirty="0">
                <a:solidFill>
                  <a:schemeClr val="tx1"/>
                </a:solidFill>
                <a:latin typeface="微软雅黑" panose="020B0503020204020204" pitchFamily="34" charset="-122"/>
                <a:ea typeface="微软雅黑" panose="020B0503020204020204" pitchFamily="34" charset="-122"/>
              </a:endParaRPr>
            </a:p>
            <a:p>
              <a:pPr marL="266700" marR="17780" lvl="1" indent="-266700">
                <a:lnSpc>
                  <a:spcPct val="115000"/>
                </a:lnSpc>
                <a:spcBef>
                  <a:spcPct val="20000"/>
                </a:spcBef>
                <a:buClr>
                  <a:schemeClr val="accent2"/>
                </a:buClr>
                <a:buSzPct val="75000"/>
                <a:buFont typeface="Arial" panose="020B0604020202020204" pitchFamily="34" charset="0"/>
                <a:buChar char="►"/>
                <a:defRPr/>
              </a:pPr>
              <a:r>
                <a:rPr lang="zh-CN" altLang="en-US" sz="1400" dirty="0">
                  <a:solidFill>
                    <a:schemeClr val="tx1"/>
                  </a:solidFill>
                  <a:latin typeface="微软雅黑" panose="020B0503020204020204" pitchFamily="34" charset="-122"/>
                  <a:ea typeface="微软雅黑" panose="020B0503020204020204" pitchFamily="34" charset="-122"/>
                </a:rPr>
                <a:t>外部分析：通过</a:t>
              </a:r>
              <a:r>
                <a:rPr lang="en-US" altLang="zh-CN" sz="1400" dirty="0">
                  <a:solidFill>
                    <a:schemeClr val="tx1"/>
                  </a:solidFill>
                  <a:latin typeface="微软雅黑" panose="020B0503020204020204" pitchFamily="34" charset="-122"/>
                  <a:ea typeface="微软雅黑" panose="020B0503020204020204" pitchFamily="34" charset="-122"/>
                </a:rPr>
                <a:t>PEST</a:t>
              </a:r>
              <a:r>
                <a:rPr lang="zh-CN" altLang="en-US" sz="1400" dirty="0">
                  <a:solidFill>
                    <a:schemeClr val="tx1"/>
                  </a:solidFill>
                  <a:latin typeface="微软雅黑" panose="020B0503020204020204" pitchFamily="34" charset="-122"/>
                  <a:ea typeface="微软雅黑" panose="020B0503020204020204" pitchFamily="34" charset="-122"/>
                </a:rPr>
                <a:t>分析和组织上下游利益相关方需求梳理，深入剖析战略现状</a:t>
              </a:r>
              <a:endParaRPr lang="en-US" altLang="zh-CN" sz="1400" dirty="0">
                <a:solidFill>
                  <a:schemeClr val="tx1"/>
                </a:solidFill>
                <a:latin typeface="微软雅黑" panose="020B0503020204020204" pitchFamily="34" charset="-122"/>
                <a:ea typeface="微软雅黑" panose="020B0503020204020204" pitchFamily="34" charset="-122"/>
              </a:endParaRPr>
            </a:p>
            <a:p>
              <a:pPr marL="266700" marR="17780" lvl="1" indent="-266700">
                <a:lnSpc>
                  <a:spcPct val="115000"/>
                </a:lnSpc>
                <a:spcBef>
                  <a:spcPct val="20000"/>
                </a:spcBef>
                <a:buClr>
                  <a:schemeClr val="accent2"/>
                </a:buClr>
                <a:buSzPct val="75000"/>
                <a:buFont typeface="Arial" panose="020B0604020202020204" pitchFamily="34" charset="0"/>
                <a:buChar char="►"/>
                <a:defRPr/>
              </a:pPr>
              <a:r>
                <a:rPr lang="zh-CN" altLang="en-US" sz="1400" dirty="0">
                  <a:solidFill>
                    <a:schemeClr val="tx1"/>
                  </a:solidFill>
                  <a:latin typeface="微软雅黑" panose="020B0503020204020204" pitchFamily="34" charset="-122"/>
                  <a:ea typeface="微软雅黑" panose="020B0503020204020204" pitchFamily="34" charset="-122"/>
                </a:rPr>
                <a:t>通过工作坊形式，在初步诊断的基础上，头脑风暴出未来项目战略方向</a:t>
              </a:r>
              <a:endParaRPr lang="en-US" altLang="zh-CN" sz="1400" dirty="0">
                <a:solidFill>
                  <a:schemeClr val="tx1"/>
                </a:solidFill>
                <a:latin typeface="微软雅黑" panose="020B0503020204020204" pitchFamily="34" charset="-122"/>
                <a:ea typeface="微软雅黑" panose="020B0503020204020204" pitchFamily="34" charset="-122"/>
              </a:endParaRPr>
            </a:p>
          </p:txBody>
        </p:sp>
        <p:sp>
          <p:nvSpPr>
            <p:cNvPr id="7" name="AutoShape 11"/>
            <p:cNvSpPr>
              <a:spLocks noChangeArrowheads="1"/>
            </p:cNvSpPr>
            <p:nvPr/>
          </p:nvSpPr>
          <p:spPr bwMode="auto">
            <a:xfrm>
              <a:off x="2647753" y="1857720"/>
              <a:ext cx="198437" cy="1301750"/>
            </a:xfrm>
            <a:prstGeom prst="rightArrow">
              <a:avLst>
                <a:gd name="adj1" fmla="val 75009"/>
                <a:gd name="adj2" fmla="val 50310"/>
              </a:avLst>
            </a:prstGeom>
            <a:solidFill>
              <a:schemeClr val="accent1">
                <a:lumMod val="40000"/>
                <a:lumOff val="60000"/>
              </a:schemeClr>
            </a:solidFill>
            <a:ln w="12700">
              <a:noFill/>
              <a:miter lim="800000"/>
            </a:ln>
          </p:spPr>
          <p:txBody>
            <a:bodyPr wrap="none" anchor="ctr"/>
            <a:lstStyle/>
            <a:p>
              <a:pPr fontAlgn="base">
                <a:spcBef>
                  <a:spcPct val="0"/>
                </a:spcBef>
                <a:spcAft>
                  <a:spcPct val="0"/>
                </a:spcAft>
              </a:pPr>
              <a:endParaRPr lang="en-US" sz="1400" dirty="0">
                <a:solidFill>
                  <a:srgbClr val="646464"/>
                </a:solidFill>
                <a:latin typeface="微软雅黑" panose="020B0503020204020204" pitchFamily="34" charset="-122"/>
                <a:ea typeface="微软雅黑" panose="020B0503020204020204" pitchFamily="34" charset="-122"/>
              </a:endParaRPr>
            </a:p>
          </p:txBody>
        </p:sp>
        <p:sp>
          <p:nvSpPr>
            <p:cNvPr id="8" name="Rectangle 8"/>
            <p:cNvSpPr>
              <a:spLocks noChangeArrowheads="1"/>
            </p:cNvSpPr>
            <p:nvPr/>
          </p:nvSpPr>
          <p:spPr bwMode="auto">
            <a:xfrm>
              <a:off x="766855" y="1716433"/>
              <a:ext cx="1752600" cy="1864605"/>
            </a:xfrm>
            <a:prstGeom prst="rect">
              <a:avLst/>
            </a:prstGeom>
            <a:noFill/>
            <a:ln w="3175" algn="ctr">
              <a:solidFill>
                <a:schemeClr val="accent2"/>
              </a:solidFill>
              <a:miter lim="800000"/>
            </a:ln>
          </p:spPr>
          <p:txBody>
            <a:bodyPr lIns="91432" tIns="45716" rIns="91432" bIns="45716"/>
            <a:lstStyle/>
            <a:p>
              <a:pPr marR="17780" defTabSz="577850" eaLnBrk="0">
                <a:lnSpc>
                  <a:spcPct val="115000"/>
                </a:lnSpc>
                <a:spcBef>
                  <a:spcPct val="20000"/>
                </a:spcBef>
                <a:buClr>
                  <a:schemeClr val="accent2"/>
                </a:buClr>
                <a:buSzPct val="75000"/>
              </a:pPr>
              <a:r>
                <a:rPr lang="zh-CN" altLang="en-US" sz="1400" dirty="0">
                  <a:solidFill>
                    <a:schemeClr val="tx1"/>
                  </a:solidFill>
                  <a:latin typeface="微软雅黑" panose="020B0503020204020204" pitchFamily="34" charset="-122"/>
                  <a:ea typeface="微软雅黑" panose="020B0503020204020204" pitchFamily="34" charset="-122"/>
                </a:rPr>
                <a:t>通过对战略问题的分析与诊断，制定相关的战略方案，最终为客户产出相关的解决方案与总结报告，基于不同阶段的目的与需求，合理产出。</a:t>
              </a:r>
              <a:endParaRPr lang="en-US" altLang="zh-CN" sz="1400" dirty="0">
                <a:solidFill>
                  <a:schemeClr val="tx1"/>
                </a:solidFill>
                <a:latin typeface="微软雅黑" panose="020B0503020204020204" pitchFamily="34" charset="-122"/>
                <a:ea typeface="微软雅黑" panose="020B0503020204020204" pitchFamily="34" charset="-122"/>
              </a:endParaRPr>
            </a:p>
          </p:txBody>
        </p:sp>
        <p:sp>
          <p:nvSpPr>
            <p:cNvPr id="9" name="Rectangle 3"/>
            <p:cNvSpPr>
              <a:spLocks noChangeArrowheads="1"/>
            </p:cNvSpPr>
            <p:nvPr/>
          </p:nvSpPr>
          <p:spPr bwMode="auto">
            <a:xfrm>
              <a:off x="5572945" y="1248121"/>
              <a:ext cx="3725284" cy="365125"/>
            </a:xfrm>
            <a:prstGeom prst="rect">
              <a:avLst/>
            </a:prstGeom>
            <a:solidFill>
              <a:schemeClr val="accent1">
                <a:lumMod val="40000"/>
                <a:lumOff val="60000"/>
              </a:schemeClr>
            </a:solidFill>
            <a:ln w="12700" algn="ctr">
              <a:noFill/>
              <a:miter lim="800000"/>
            </a:ln>
          </p:spPr>
          <p:txBody>
            <a:bodyPr lIns="45720" rIns="45720" anchor="ctr"/>
            <a:lstStyle/>
            <a:p>
              <a:pPr fontAlgn="base">
                <a:spcBef>
                  <a:spcPct val="0"/>
                </a:spcBef>
                <a:spcAft>
                  <a:spcPct val="0"/>
                </a:spcAft>
              </a:pPr>
              <a:r>
                <a:rPr lang="zh-CN" alt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服务</a:t>
              </a:r>
              <a:endParaRPr 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0" name="Rectangle 4"/>
            <p:cNvSpPr>
              <a:spLocks noChangeArrowheads="1"/>
            </p:cNvSpPr>
            <p:nvPr/>
          </p:nvSpPr>
          <p:spPr bwMode="auto">
            <a:xfrm>
              <a:off x="770030" y="1248120"/>
              <a:ext cx="1816100" cy="363538"/>
            </a:xfrm>
            <a:prstGeom prst="rect">
              <a:avLst/>
            </a:prstGeom>
            <a:solidFill>
              <a:schemeClr val="accent1">
                <a:lumMod val="40000"/>
                <a:lumOff val="60000"/>
              </a:schemeClr>
            </a:solidFill>
            <a:ln w="12700" algn="ctr">
              <a:noFill/>
              <a:miter lim="800000"/>
            </a:ln>
          </p:spPr>
          <p:txBody>
            <a:bodyPr lIns="45720" rIns="45720" anchor="ctr"/>
            <a:lstStyle/>
            <a:p>
              <a:pPr fontAlgn="base">
                <a:spcBef>
                  <a:spcPct val="0"/>
                </a:spcBef>
                <a:spcAft>
                  <a:spcPct val="0"/>
                </a:spcAft>
              </a:pPr>
              <a:r>
                <a:rPr lang="zh-CN" alt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项目目标</a:t>
              </a:r>
              <a:endParaRPr 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1" name="Rectangle 7"/>
            <p:cNvSpPr>
              <a:spLocks noChangeArrowheads="1"/>
            </p:cNvSpPr>
            <p:nvPr/>
          </p:nvSpPr>
          <p:spPr bwMode="auto">
            <a:xfrm>
              <a:off x="2919505" y="1248120"/>
              <a:ext cx="2554499" cy="363538"/>
            </a:xfrm>
            <a:prstGeom prst="rect">
              <a:avLst/>
            </a:prstGeom>
            <a:solidFill>
              <a:schemeClr val="accent1">
                <a:lumMod val="40000"/>
                <a:lumOff val="60000"/>
              </a:schemeClr>
            </a:solidFill>
            <a:ln w="12700" algn="ctr">
              <a:noFill/>
              <a:miter lim="800000"/>
            </a:ln>
          </p:spPr>
          <p:txBody>
            <a:bodyPr lIns="45720" rIns="45720" anchor="ctr"/>
            <a:lstStyle/>
            <a:p>
              <a:pPr fontAlgn="base">
                <a:spcBef>
                  <a:spcPct val="0"/>
                </a:spcBef>
                <a:spcAft>
                  <a:spcPct val="0"/>
                </a:spcAft>
              </a:pPr>
              <a:r>
                <a:rPr lang="zh-CN" alt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业务驱动</a:t>
              </a:r>
              <a:r>
                <a:rPr lang="en-US" altLang="zh-CN"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	</a:t>
              </a:r>
              <a:endParaRPr 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3" name="Rectangle 9"/>
            <p:cNvSpPr>
              <a:spLocks noChangeArrowheads="1"/>
            </p:cNvSpPr>
            <p:nvPr/>
          </p:nvSpPr>
          <p:spPr bwMode="auto">
            <a:xfrm>
              <a:off x="2909981" y="5215283"/>
              <a:ext cx="6388249" cy="304800"/>
            </a:xfrm>
            <a:prstGeom prst="rect">
              <a:avLst/>
            </a:prstGeom>
            <a:solidFill>
              <a:schemeClr val="tx2">
                <a:lumMod val="50000"/>
              </a:schemeClr>
            </a:solidFill>
            <a:ln w="12700" algn="ctr">
              <a:noFill/>
              <a:miter lim="800000"/>
              <a:headEnd type="none" w="sm" len="sm"/>
              <a:tailEnd type="none" w="sm" len="sm"/>
            </a:ln>
          </p:spPr>
          <p:txBody>
            <a:bodyPr wrap="none" anchor="ctr"/>
            <a:lstStyle/>
            <a:p>
              <a:pPr fontAlgn="base">
                <a:spcBef>
                  <a:spcPct val="0"/>
                </a:spcBef>
                <a:spcAft>
                  <a:spcPct val="0"/>
                </a:spcAft>
              </a:pPr>
              <a:r>
                <a:rPr lang="zh-CN" altLang="en-US" sz="1400" b="1" dirty="0">
                  <a:solidFill>
                    <a:srgbClr val="FFFFFF"/>
                  </a:solidFill>
                  <a:latin typeface="微软雅黑" panose="020B0503020204020204" pitchFamily="34" charset="-122"/>
                  <a:ea typeface="微软雅黑" panose="020B0503020204020204" pitchFamily="34" charset="-122"/>
                </a:rPr>
                <a:t>客户价值</a:t>
              </a:r>
              <a:endParaRPr lang="en-GB" sz="1400" b="1" dirty="0">
                <a:solidFill>
                  <a:srgbClr val="FFFFFF"/>
                </a:solidFill>
                <a:latin typeface="微软雅黑" panose="020B0503020204020204" pitchFamily="34" charset="-122"/>
                <a:ea typeface="微软雅黑" panose="020B0503020204020204" pitchFamily="34" charset="-122"/>
              </a:endParaRPr>
            </a:p>
          </p:txBody>
        </p:sp>
      </p:gr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703760" y="2277276"/>
            <a:ext cx="4852610" cy="1754326"/>
          </a:xfrm>
          <a:prstGeom prst="rect">
            <a:avLst/>
          </a:prstGeom>
          <a:noFill/>
        </p:spPr>
        <p:txBody>
          <a:bodyPr wrap="none" rtlCol="0">
            <a:spAutoFit/>
          </a:bodyPr>
          <a:lstStyle/>
          <a:p>
            <a:pPr algn="l"/>
            <a:r>
              <a:rPr kumimoji="1" lang="zh-CN" altLang="en-US" sz="3600" b="1" dirty="0">
                <a:solidFill>
                  <a:schemeClr val="bg1"/>
                </a:solidFill>
                <a:latin typeface="+mn-ea"/>
                <a:ea typeface="+mn-ea"/>
              </a:rPr>
              <a:t>第一部分</a:t>
            </a:r>
          </a:p>
          <a:p>
            <a:pPr algn="l"/>
            <a:endParaRPr kumimoji="1" lang="zh-CN" altLang="en-US" sz="3600" b="1" dirty="0">
              <a:solidFill>
                <a:schemeClr val="bg1"/>
              </a:solidFill>
              <a:latin typeface="+mn-ea"/>
              <a:ea typeface="+mn-ea"/>
            </a:endParaRPr>
          </a:p>
          <a:p>
            <a:pPr algn="l"/>
            <a:r>
              <a:rPr kumimoji="1" lang="en-US" altLang="zh-CN" sz="3600" b="1">
                <a:solidFill>
                  <a:schemeClr val="bg1"/>
                </a:solidFill>
                <a:latin typeface="+mn-ea"/>
                <a:ea typeface="+mn-ea"/>
              </a:rPr>
              <a:t>ABC</a:t>
            </a:r>
            <a:r>
              <a:rPr kumimoji="1" lang="zh-CN" altLang="en-US" sz="3600" b="1">
                <a:solidFill>
                  <a:schemeClr val="bg1"/>
                </a:solidFill>
                <a:latin typeface="+mn-ea"/>
                <a:ea typeface="+mn-ea"/>
              </a:rPr>
              <a:t>对</a:t>
            </a:r>
            <a:r>
              <a:rPr kumimoji="1" lang="zh-CN" altLang="en-US" sz="3600" b="1" dirty="0">
                <a:solidFill>
                  <a:schemeClr val="bg1"/>
                </a:solidFill>
                <a:latin typeface="+mn-ea"/>
                <a:ea typeface="+mn-ea"/>
              </a:rPr>
              <a:t>本次项目的理解</a:t>
            </a:r>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658813" y="1881188"/>
            <a:ext cx="11090275" cy="4389782"/>
            <a:chOff x="766855" y="1248120"/>
            <a:chExt cx="8531375" cy="5022850"/>
          </a:xfrm>
        </p:grpSpPr>
        <p:sp>
          <p:nvSpPr>
            <p:cNvPr id="12" name="Rectangle 10"/>
            <p:cNvSpPr>
              <a:spLocks noChangeArrowheads="1"/>
            </p:cNvSpPr>
            <p:nvPr/>
          </p:nvSpPr>
          <p:spPr bwMode="auto">
            <a:xfrm>
              <a:off x="768443" y="3778779"/>
              <a:ext cx="1751012" cy="1929672"/>
            </a:xfrm>
            <a:prstGeom prst="rect">
              <a:avLst/>
            </a:prstGeom>
            <a:solidFill>
              <a:schemeClr val="accent1">
                <a:lumMod val="20000"/>
                <a:lumOff val="80000"/>
              </a:schemeClr>
            </a:solidFill>
            <a:ln w="9525">
              <a:noFill/>
              <a:miter lim="800000"/>
            </a:ln>
          </p:spPr>
          <p:txBody>
            <a:bodyPr lIns="90480" tIns="44446" rIns="90480" bIns="44446"/>
            <a:lstStyle/>
            <a:p>
              <a:pPr defTabSz="577850" eaLnBrk="0">
                <a:lnSpc>
                  <a:spcPct val="110000"/>
                </a:lnSpc>
                <a:spcBef>
                  <a:spcPct val="30000"/>
                </a:spcBef>
                <a:buClr>
                  <a:srgbClr val="CC9900"/>
                </a:buClr>
              </a:pPr>
              <a:r>
                <a:rPr lang="zh-CN" altLang="en-US" sz="1400" dirty="0">
                  <a:solidFill>
                    <a:srgbClr val="646464"/>
                  </a:solidFill>
                  <a:latin typeface="微软雅黑" panose="020B0503020204020204" pitchFamily="34" charset="-122"/>
                  <a:ea typeface="微软雅黑" panose="020B0503020204020204" pitchFamily="34" charset="-122"/>
                </a:rPr>
                <a:t>客户是广州某区级五大枢纽型组织之一，原来的愿景为“区内每家社会组织都能发挥其作用”，核心业务是区民政局下放的职能：机构等级评估和年检初审。</a:t>
              </a:r>
              <a:endParaRPr lang="zh-CN" altLang="en-US" sz="1400" dirty="0">
                <a:solidFill>
                  <a:srgbClr val="1E1E1E">
                    <a:lumMod val="75000"/>
                  </a:srgbClr>
                </a:solidFill>
                <a:latin typeface="微软雅黑" panose="020B0503020204020204" pitchFamily="34" charset="-122"/>
                <a:ea typeface="微软雅黑" panose="020B0503020204020204" pitchFamily="34" charset="-122"/>
              </a:endParaRPr>
            </a:p>
          </p:txBody>
        </p:sp>
        <p:sp>
          <p:nvSpPr>
            <p:cNvPr id="4" name="Rectangle 2"/>
            <p:cNvSpPr>
              <a:spLocks noChangeArrowheads="1"/>
            </p:cNvSpPr>
            <p:nvPr/>
          </p:nvSpPr>
          <p:spPr bwMode="auto">
            <a:xfrm>
              <a:off x="2909981" y="5580408"/>
              <a:ext cx="6388249" cy="690562"/>
            </a:xfrm>
            <a:prstGeom prst="rect">
              <a:avLst/>
            </a:prstGeom>
            <a:noFill/>
            <a:ln w="3175" algn="ctr">
              <a:solidFill>
                <a:schemeClr val="accent2"/>
              </a:solidFill>
              <a:miter lim="800000"/>
            </a:ln>
          </p:spPr>
          <p:txBody>
            <a:bodyPr lIns="91432" tIns="45716" rIns="91432" bIns="45716"/>
            <a:lstStyle/>
            <a:p>
              <a:pPr lvl="1" defTabSz="577850" eaLnBrk="0">
                <a:lnSpc>
                  <a:spcPct val="110000"/>
                </a:lnSpc>
                <a:spcBef>
                  <a:spcPct val="30000"/>
                </a:spcBef>
                <a:buClr>
                  <a:srgbClr val="CC9900"/>
                </a:buClr>
              </a:pPr>
              <a:r>
                <a:rPr lang="en-US" altLang="zh-CN" sz="1400" dirty="0">
                  <a:solidFill>
                    <a:srgbClr val="1E1E1E">
                      <a:lumMod val="75000"/>
                    </a:srgbClr>
                  </a:solidFill>
                  <a:latin typeface="微软雅黑" panose="020B0503020204020204" pitchFamily="34" charset="-122"/>
                  <a:ea typeface="微软雅黑" panose="020B0503020204020204" pitchFamily="34" charset="-122"/>
                </a:rPr>
                <a:t>ABC</a:t>
              </a:r>
              <a:r>
                <a:rPr kumimoji="1" lang="zh-CN" altLang="en-US" sz="1400" dirty="0">
                  <a:solidFill>
                    <a:srgbClr val="646464"/>
                  </a:solidFill>
                  <a:latin typeface="微软雅黑" panose="020B0503020204020204" pitchFamily="34" charset="-122"/>
                  <a:ea typeface="微软雅黑" panose="020B0503020204020204" pitchFamily="34" charset="-122"/>
                </a:rPr>
                <a:t>为客户进行逐步自我诊断及行业现状分析，通过工作坊形式，为客户明确项目战略方向，并对产出的信息进行总结和提炼。</a:t>
              </a:r>
              <a:endParaRPr lang="zh-CN" altLang="en-US" sz="1400" dirty="0">
                <a:solidFill>
                  <a:srgbClr val="1E1E1E">
                    <a:lumMod val="75000"/>
                  </a:srgbClr>
                </a:solidFill>
                <a:latin typeface="微软雅黑" panose="020B0503020204020204" pitchFamily="34" charset="-122"/>
                <a:ea typeface="微软雅黑" panose="020B0503020204020204" pitchFamily="34" charset="-122"/>
              </a:endParaRPr>
            </a:p>
          </p:txBody>
        </p:sp>
        <p:sp>
          <p:nvSpPr>
            <p:cNvPr id="5" name="Text Box 5"/>
            <p:cNvSpPr txBox="1">
              <a:spLocks noChangeArrowheads="1"/>
            </p:cNvSpPr>
            <p:nvPr/>
          </p:nvSpPr>
          <p:spPr bwMode="auto">
            <a:xfrm>
              <a:off x="2909981" y="1716433"/>
              <a:ext cx="2564023" cy="3382962"/>
            </a:xfrm>
            <a:prstGeom prst="rect">
              <a:avLst/>
            </a:prstGeom>
            <a:noFill/>
            <a:ln w="3175" algn="ctr">
              <a:solidFill>
                <a:schemeClr val="accent2"/>
              </a:solidFill>
              <a:miter lim="800000"/>
            </a:ln>
          </p:spPr>
          <p:txBody>
            <a:bodyPr lIns="91432" tIns="45716" rIns="91432" bIns="45716"/>
            <a:lstStyle/>
            <a:p>
              <a:pPr marR="17780" defTabSz="577850" eaLnBrk="0">
                <a:lnSpc>
                  <a:spcPct val="115000"/>
                </a:lnSpc>
                <a:spcBef>
                  <a:spcPct val="20000"/>
                </a:spcBef>
                <a:buClr>
                  <a:srgbClr val="1362B5"/>
                </a:buClr>
                <a:buSzPct val="75000"/>
              </a:pPr>
              <a:r>
                <a:rPr lang="zh-CN" altLang="en-US" sz="1400" dirty="0">
                  <a:solidFill>
                    <a:srgbClr val="646464"/>
                  </a:solidFill>
                  <a:latin typeface="微软雅黑" panose="020B0503020204020204" pitchFamily="34" charset="-122"/>
                  <a:ea typeface="微软雅黑" panose="020B0503020204020204" pitchFamily="34" charset="-122"/>
                </a:rPr>
                <a:t>民办非企业单位的属性让客户成为五家枢纽型组织中唯一可以把业务开拓到区外的组织，因此客户有了进一步市场化、专业化的发展蓝图。</a:t>
              </a:r>
              <a:endParaRPr lang="en-US" sz="1400" dirty="0">
                <a:solidFill>
                  <a:srgbClr val="1E1E1E">
                    <a:lumMod val="75000"/>
                  </a:srgbClr>
                </a:solidFill>
                <a:latin typeface="微软雅黑" panose="020B0503020204020204" pitchFamily="34" charset="-122"/>
                <a:ea typeface="微软雅黑" panose="020B0503020204020204" pitchFamily="34" charset="-122"/>
              </a:endParaRPr>
            </a:p>
            <a:p>
              <a:pPr defTabSz="577850" eaLnBrk="0">
                <a:lnSpc>
                  <a:spcPct val="110000"/>
                </a:lnSpc>
                <a:spcBef>
                  <a:spcPct val="30000"/>
                </a:spcBef>
                <a:buClr>
                  <a:srgbClr val="CC9900"/>
                </a:buClr>
              </a:pPr>
              <a:endParaRPr lang="en-US" sz="1400" dirty="0">
                <a:solidFill>
                  <a:srgbClr val="1E1E1E">
                    <a:lumMod val="75000"/>
                  </a:srgbClr>
                </a:solidFill>
                <a:latin typeface="微软雅黑" panose="020B0503020204020204" pitchFamily="34" charset="-122"/>
                <a:ea typeface="微软雅黑" panose="020B0503020204020204" pitchFamily="34" charset="-122"/>
              </a:endParaRPr>
            </a:p>
          </p:txBody>
        </p:sp>
        <p:sp>
          <p:nvSpPr>
            <p:cNvPr id="6" name="Text Box 6"/>
            <p:cNvSpPr txBox="1">
              <a:spLocks noChangeArrowheads="1"/>
            </p:cNvSpPr>
            <p:nvPr/>
          </p:nvSpPr>
          <p:spPr bwMode="auto">
            <a:xfrm>
              <a:off x="5572945" y="1716433"/>
              <a:ext cx="3725283" cy="3378200"/>
            </a:xfrm>
            <a:prstGeom prst="rect">
              <a:avLst/>
            </a:prstGeom>
            <a:noFill/>
            <a:ln w="3175" algn="ctr">
              <a:solidFill>
                <a:schemeClr val="accent2"/>
              </a:solidFill>
              <a:miter lim="800000"/>
            </a:ln>
          </p:spPr>
          <p:txBody>
            <a:bodyPr lIns="91432" tIns="45716" rIns="91432" bIns="45716"/>
            <a:lstStyle/>
            <a:p>
              <a:pPr marR="17780" lvl="1" indent="0">
                <a:lnSpc>
                  <a:spcPct val="115000"/>
                </a:lnSpc>
                <a:spcBef>
                  <a:spcPct val="20000"/>
                </a:spcBef>
                <a:buClr>
                  <a:srgbClr val="1362B5"/>
                </a:buClr>
                <a:buSzPct val="75000"/>
                <a:defRPr/>
              </a:pPr>
              <a:r>
                <a:rPr lang="zh-CN" altLang="en-US" sz="1200" dirty="0">
                  <a:solidFill>
                    <a:srgbClr val="1E1E1E"/>
                  </a:solidFill>
                  <a:latin typeface="微软雅黑" panose="020B0503020204020204" pitchFamily="34" charset="-122"/>
                  <a:ea typeface="微软雅黑" panose="020B0503020204020204" pitchFamily="34" charset="-122"/>
                </a:rPr>
                <a:t>内部诊断：</a:t>
              </a:r>
            </a:p>
            <a:p>
              <a:pPr marL="723900" marR="17780" lvl="2" indent="-266700">
                <a:lnSpc>
                  <a:spcPct val="115000"/>
                </a:lnSpc>
                <a:spcBef>
                  <a:spcPct val="20000"/>
                </a:spcBef>
                <a:buClr>
                  <a:srgbClr val="1362B5"/>
                </a:buClr>
                <a:buSzPct val="75000"/>
                <a:buFont typeface="Arial" panose="020B0604020202020204" pitchFamily="34" charset="0"/>
                <a:buChar char="►"/>
                <a:defRPr/>
              </a:pPr>
              <a:r>
                <a:rPr lang="zh-CN" altLang="en-US" sz="1200" dirty="0">
                  <a:solidFill>
                    <a:srgbClr val="1E1E1E"/>
                  </a:solidFill>
                  <a:latin typeface="微软雅黑" panose="020B0503020204020204" pitchFamily="34" charset="-122"/>
                  <a:ea typeface="微软雅黑" panose="020B0503020204020204" pitchFamily="34" charset="-122"/>
                </a:rPr>
                <a:t>机构等级评估</a:t>
              </a:r>
              <a:r>
                <a:rPr lang="en-US" altLang="zh-CN" sz="1200" dirty="0">
                  <a:solidFill>
                    <a:srgbClr val="1E1E1E"/>
                  </a:solidFill>
                  <a:latin typeface="微软雅黑" panose="020B0503020204020204" pitchFamily="34" charset="-122"/>
                  <a:ea typeface="微软雅黑" panose="020B0503020204020204" pitchFamily="34" charset="-122"/>
                </a:rPr>
                <a:t>-</a:t>
              </a:r>
              <a:r>
                <a:rPr lang="zh-CN" altLang="en-US" sz="1200" dirty="0">
                  <a:solidFill>
                    <a:srgbClr val="1E1E1E"/>
                  </a:solidFill>
                  <a:latin typeface="微软雅黑" panose="020B0503020204020204" pitchFamily="34" charset="-122"/>
                  <a:ea typeface="微软雅黑" panose="020B0503020204020204" pitchFamily="34" charset="-122"/>
                </a:rPr>
                <a:t>稳定发展</a:t>
              </a:r>
            </a:p>
            <a:p>
              <a:pPr marL="723900" marR="17780" lvl="2" indent="-266700">
                <a:lnSpc>
                  <a:spcPct val="115000"/>
                </a:lnSpc>
                <a:spcBef>
                  <a:spcPct val="20000"/>
                </a:spcBef>
                <a:buClr>
                  <a:srgbClr val="1362B5"/>
                </a:buClr>
                <a:buSzPct val="75000"/>
                <a:buFont typeface="Arial" panose="020B0604020202020204" pitchFamily="34" charset="0"/>
                <a:buChar char="►"/>
                <a:defRPr/>
              </a:pPr>
              <a:r>
                <a:rPr lang="zh-CN" altLang="en-US" sz="1200" dirty="0">
                  <a:solidFill>
                    <a:srgbClr val="1E1E1E"/>
                  </a:solidFill>
                  <a:latin typeface="微软雅黑" panose="020B0503020204020204" pitchFamily="34" charset="-122"/>
                  <a:ea typeface="微软雅黑" panose="020B0503020204020204" pitchFamily="34" charset="-122"/>
                </a:rPr>
                <a:t>年检初审</a:t>
              </a:r>
              <a:r>
                <a:rPr lang="en-US" altLang="zh-CN" sz="1200" dirty="0">
                  <a:solidFill>
                    <a:srgbClr val="1E1E1E"/>
                  </a:solidFill>
                  <a:latin typeface="微软雅黑" panose="020B0503020204020204" pitchFamily="34" charset="-122"/>
                  <a:ea typeface="微软雅黑" panose="020B0503020204020204" pitchFamily="34" charset="-122"/>
                </a:rPr>
                <a:t>-</a:t>
              </a:r>
              <a:r>
                <a:rPr lang="zh-CN" altLang="en-US" sz="1200" dirty="0">
                  <a:solidFill>
                    <a:srgbClr val="1E1E1E"/>
                  </a:solidFill>
                  <a:latin typeface="微软雅黑" panose="020B0503020204020204" pitchFamily="34" charset="-122"/>
                  <a:ea typeface="微软雅黑" panose="020B0503020204020204" pitchFamily="34" charset="-122"/>
                </a:rPr>
                <a:t>增强与社会组织交流</a:t>
              </a:r>
            </a:p>
            <a:p>
              <a:pPr marL="723900" marR="17780" lvl="2" indent="-266700">
                <a:lnSpc>
                  <a:spcPct val="115000"/>
                </a:lnSpc>
                <a:spcBef>
                  <a:spcPct val="20000"/>
                </a:spcBef>
                <a:buClr>
                  <a:srgbClr val="1362B5"/>
                </a:buClr>
                <a:buSzPct val="75000"/>
                <a:buFont typeface="Arial" panose="020B0604020202020204" pitchFamily="34" charset="0"/>
                <a:buChar char="►"/>
                <a:defRPr/>
              </a:pPr>
              <a:r>
                <a:rPr lang="zh-CN" altLang="en-US" sz="1200" dirty="0">
                  <a:solidFill>
                    <a:srgbClr val="1E1E1E"/>
                  </a:solidFill>
                  <a:latin typeface="微软雅黑" panose="020B0503020204020204" pitchFamily="34" charset="-122"/>
                  <a:ea typeface="微软雅黑" panose="020B0503020204020204" pitchFamily="34" charset="-122"/>
                </a:rPr>
                <a:t>项目评估</a:t>
              </a:r>
              <a:r>
                <a:rPr lang="en-US" altLang="zh-CN" sz="1200" dirty="0">
                  <a:solidFill>
                    <a:srgbClr val="1E1E1E"/>
                  </a:solidFill>
                  <a:latin typeface="微软雅黑" panose="020B0503020204020204" pitchFamily="34" charset="-122"/>
                  <a:ea typeface="微软雅黑" panose="020B0503020204020204" pitchFamily="34" charset="-122"/>
                </a:rPr>
                <a:t>-</a:t>
              </a:r>
              <a:r>
                <a:rPr lang="zh-CN" altLang="en-US" sz="1200" dirty="0">
                  <a:solidFill>
                    <a:srgbClr val="1E1E1E"/>
                  </a:solidFill>
                  <a:latin typeface="微软雅黑" panose="020B0503020204020204" pitchFamily="34" charset="-122"/>
                  <a:ea typeface="微软雅黑" panose="020B0503020204020204" pitchFamily="34" charset="-122"/>
                </a:rPr>
                <a:t>相对成熟，面临挑战</a:t>
              </a:r>
            </a:p>
            <a:p>
              <a:pPr marL="723900" marR="17780" lvl="2" indent="-266700">
                <a:lnSpc>
                  <a:spcPct val="115000"/>
                </a:lnSpc>
                <a:spcBef>
                  <a:spcPct val="20000"/>
                </a:spcBef>
                <a:buClr>
                  <a:srgbClr val="1362B5"/>
                </a:buClr>
                <a:buSzPct val="75000"/>
                <a:buFont typeface="Arial" panose="020B0604020202020204" pitchFamily="34" charset="0"/>
                <a:buChar char="►"/>
                <a:defRPr/>
              </a:pPr>
              <a:r>
                <a:rPr lang="zh-CN" altLang="en-US" sz="1200" dirty="0">
                  <a:solidFill>
                    <a:srgbClr val="1E1E1E"/>
                  </a:solidFill>
                  <a:latin typeface="微软雅黑" panose="020B0503020204020204" pitchFamily="34" charset="-122"/>
                  <a:ea typeface="微软雅黑" panose="020B0503020204020204" pitchFamily="34" charset="-122"/>
                </a:rPr>
                <a:t>咨询服务</a:t>
              </a:r>
              <a:r>
                <a:rPr lang="en-US" altLang="zh-CN" sz="1200" dirty="0">
                  <a:solidFill>
                    <a:srgbClr val="1E1E1E"/>
                  </a:solidFill>
                  <a:latin typeface="微软雅黑" panose="020B0503020204020204" pitchFamily="34" charset="-122"/>
                  <a:ea typeface="微软雅黑" panose="020B0503020204020204" pitchFamily="34" charset="-122"/>
                </a:rPr>
                <a:t>-</a:t>
              </a:r>
              <a:r>
                <a:rPr lang="zh-CN" altLang="en-US" sz="1200" dirty="0">
                  <a:solidFill>
                    <a:srgbClr val="1E1E1E"/>
                  </a:solidFill>
                  <a:latin typeface="微软雅黑" panose="020B0503020204020204" pitchFamily="34" charset="-122"/>
                  <a:ea typeface="微软雅黑" panose="020B0503020204020204" pitchFamily="34" charset="-122"/>
                </a:rPr>
                <a:t>整合专家资源</a:t>
              </a:r>
            </a:p>
            <a:p>
              <a:pPr marL="723900" marR="17780" lvl="2" indent="-266700">
                <a:lnSpc>
                  <a:spcPct val="115000"/>
                </a:lnSpc>
                <a:spcBef>
                  <a:spcPct val="20000"/>
                </a:spcBef>
                <a:buClr>
                  <a:srgbClr val="1362B5"/>
                </a:buClr>
                <a:buSzPct val="75000"/>
                <a:buFont typeface="Arial" panose="020B0604020202020204" pitchFamily="34" charset="0"/>
                <a:buChar char="►"/>
                <a:defRPr/>
              </a:pPr>
              <a:r>
                <a:rPr lang="zh-CN" altLang="en-US" sz="1200" dirty="0">
                  <a:solidFill>
                    <a:srgbClr val="1E1E1E"/>
                  </a:solidFill>
                  <a:latin typeface="微软雅黑" panose="020B0503020204020204" pitchFamily="34" charset="-122"/>
                  <a:ea typeface="微软雅黑" panose="020B0503020204020204" pitchFamily="34" charset="-122"/>
                </a:rPr>
                <a:t>培训服务</a:t>
              </a:r>
              <a:r>
                <a:rPr lang="en-US" altLang="zh-CN" sz="1200" dirty="0">
                  <a:solidFill>
                    <a:srgbClr val="1E1E1E"/>
                  </a:solidFill>
                  <a:latin typeface="微软雅黑" panose="020B0503020204020204" pitchFamily="34" charset="-122"/>
                  <a:ea typeface="微软雅黑" panose="020B0503020204020204" pitchFamily="34" charset="-122"/>
                </a:rPr>
                <a:t>-</a:t>
              </a:r>
              <a:r>
                <a:rPr lang="zh-CN" altLang="en-US" sz="1200" dirty="0">
                  <a:solidFill>
                    <a:srgbClr val="1E1E1E"/>
                  </a:solidFill>
                  <a:latin typeface="微软雅黑" panose="020B0503020204020204" pitchFamily="34" charset="-122"/>
                  <a:ea typeface="微软雅黑" panose="020B0503020204020204" pitchFamily="34" charset="-122"/>
                </a:rPr>
                <a:t>市场机遇与组织内部能力的协调</a:t>
              </a:r>
            </a:p>
            <a:p>
              <a:pPr marL="723900" marR="17780" lvl="2" indent="-266700">
                <a:lnSpc>
                  <a:spcPct val="115000"/>
                </a:lnSpc>
                <a:spcBef>
                  <a:spcPct val="20000"/>
                </a:spcBef>
                <a:buClr>
                  <a:srgbClr val="1362B5"/>
                </a:buClr>
                <a:buSzPct val="75000"/>
                <a:buFont typeface="Arial" panose="020B0604020202020204" pitchFamily="34" charset="0"/>
                <a:buChar char="►"/>
                <a:defRPr/>
              </a:pPr>
              <a:r>
                <a:rPr lang="zh-CN" altLang="en-US" sz="1200" dirty="0">
                  <a:solidFill>
                    <a:srgbClr val="1E1E1E"/>
                  </a:solidFill>
                  <a:latin typeface="微软雅黑" panose="020B0503020204020204" pitchFamily="34" charset="-122"/>
                  <a:ea typeface="微软雅黑" panose="020B0503020204020204" pitchFamily="34" charset="-122"/>
                </a:rPr>
                <a:t>党建服务</a:t>
              </a:r>
              <a:r>
                <a:rPr lang="en-US" altLang="zh-CN" sz="1200" dirty="0">
                  <a:solidFill>
                    <a:srgbClr val="1E1E1E"/>
                  </a:solidFill>
                  <a:latin typeface="微软雅黑" panose="020B0503020204020204" pitchFamily="34" charset="-122"/>
                  <a:ea typeface="微软雅黑" panose="020B0503020204020204" pitchFamily="34" charset="-122"/>
                </a:rPr>
                <a:t>-</a:t>
              </a:r>
              <a:r>
                <a:rPr lang="zh-CN" altLang="en-US" sz="1200" dirty="0">
                  <a:solidFill>
                    <a:srgbClr val="1E1E1E"/>
                  </a:solidFill>
                  <a:latin typeface="微软雅黑" panose="020B0503020204020204" pitchFamily="34" charset="-122"/>
                  <a:ea typeface="微软雅黑" panose="020B0503020204020204" pitchFamily="34" charset="-122"/>
                </a:rPr>
                <a:t>未来重点</a:t>
              </a:r>
              <a:endParaRPr lang="en-US" altLang="zh-CN" sz="1200" dirty="0">
                <a:solidFill>
                  <a:srgbClr val="1E1E1E"/>
                </a:solidFill>
                <a:latin typeface="微软雅黑" panose="020B0503020204020204" pitchFamily="34" charset="-122"/>
                <a:ea typeface="微软雅黑" panose="020B0503020204020204" pitchFamily="34" charset="-122"/>
              </a:endParaRPr>
            </a:p>
            <a:p>
              <a:pPr marL="266700" marR="17780" lvl="1" indent="-266700">
                <a:lnSpc>
                  <a:spcPct val="115000"/>
                </a:lnSpc>
                <a:spcBef>
                  <a:spcPct val="20000"/>
                </a:spcBef>
                <a:buClr>
                  <a:srgbClr val="1362B5"/>
                </a:buClr>
                <a:buSzPct val="75000"/>
                <a:buFont typeface="Arial" panose="020B0604020202020204" pitchFamily="34" charset="0"/>
                <a:buChar char="►"/>
                <a:defRPr/>
              </a:pPr>
              <a:r>
                <a:rPr lang="zh-CN" altLang="en-US" sz="1200" dirty="0">
                  <a:solidFill>
                    <a:srgbClr val="1E1E1E"/>
                  </a:solidFill>
                  <a:latin typeface="微软雅黑" panose="020B0503020204020204" pitchFamily="34" charset="-122"/>
                  <a:ea typeface="微软雅黑" panose="020B0503020204020204" pitchFamily="34" charset="-122"/>
                </a:rPr>
                <a:t>外部分析：通过政策与经济分析、同业组织分析和对标组织分析，评估客户的市场地位，挖掘业务发展边界与可能，并进行业务市场规模预估</a:t>
              </a:r>
              <a:endParaRPr lang="en-US" altLang="zh-CN" sz="1200" dirty="0">
                <a:solidFill>
                  <a:srgbClr val="1E1E1E"/>
                </a:solidFill>
                <a:latin typeface="微软雅黑" panose="020B0503020204020204" pitchFamily="34" charset="-122"/>
                <a:ea typeface="微软雅黑" panose="020B0503020204020204" pitchFamily="34" charset="-122"/>
              </a:endParaRPr>
            </a:p>
            <a:p>
              <a:pPr marL="266700" marR="17780" lvl="1" indent="-266700">
                <a:lnSpc>
                  <a:spcPct val="115000"/>
                </a:lnSpc>
                <a:spcBef>
                  <a:spcPct val="20000"/>
                </a:spcBef>
                <a:buClr>
                  <a:srgbClr val="1362B5"/>
                </a:buClr>
                <a:buSzPct val="75000"/>
                <a:buFont typeface="Arial" panose="020B0604020202020204" pitchFamily="34" charset="0"/>
                <a:buChar char="►"/>
                <a:defRPr/>
              </a:pPr>
              <a:r>
                <a:rPr lang="zh-CN" altLang="en-US" sz="1200" dirty="0">
                  <a:solidFill>
                    <a:srgbClr val="1E1E1E"/>
                  </a:solidFill>
                  <a:latin typeface="微软雅黑" panose="020B0503020204020204" pitchFamily="34" charset="-122"/>
                  <a:ea typeface="微软雅黑" panose="020B0503020204020204" pitchFamily="34" charset="-122"/>
                </a:rPr>
                <a:t>通过工作坊形式，在初步诊断的基础上，头脑风暴出未来业务规划、战略规划与行动计划</a:t>
              </a:r>
              <a:endParaRPr lang="en-US" altLang="zh-CN" sz="1200" dirty="0">
                <a:solidFill>
                  <a:srgbClr val="1E1E1E"/>
                </a:solidFill>
                <a:latin typeface="微软雅黑" panose="020B0503020204020204" pitchFamily="34" charset="-122"/>
                <a:ea typeface="微软雅黑" panose="020B0503020204020204" pitchFamily="34" charset="-122"/>
              </a:endParaRPr>
            </a:p>
          </p:txBody>
        </p:sp>
        <p:sp>
          <p:nvSpPr>
            <p:cNvPr id="7" name="AutoShape 11"/>
            <p:cNvSpPr>
              <a:spLocks noChangeArrowheads="1"/>
            </p:cNvSpPr>
            <p:nvPr/>
          </p:nvSpPr>
          <p:spPr bwMode="auto">
            <a:xfrm>
              <a:off x="2647753" y="1857720"/>
              <a:ext cx="198437" cy="1301750"/>
            </a:xfrm>
            <a:prstGeom prst="rightArrow">
              <a:avLst>
                <a:gd name="adj1" fmla="val 75009"/>
                <a:gd name="adj2" fmla="val 50310"/>
              </a:avLst>
            </a:prstGeom>
            <a:solidFill>
              <a:schemeClr val="accent1">
                <a:lumMod val="40000"/>
                <a:lumOff val="60000"/>
              </a:schemeClr>
            </a:solidFill>
            <a:ln w="12700">
              <a:noFill/>
              <a:miter lim="800000"/>
            </a:ln>
          </p:spPr>
          <p:txBody>
            <a:bodyPr wrap="none" anchor="ctr"/>
            <a:lstStyle/>
            <a:p>
              <a:endParaRPr lang="en-US" sz="1400" dirty="0">
                <a:solidFill>
                  <a:srgbClr val="646464"/>
                </a:solidFill>
                <a:latin typeface="微软雅黑" panose="020B0503020204020204" pitchFamily="34" charset="-122"/>
                <a:ea typeface="微软雅黑" panose="020B0503020204020204" pitchFamily="34" charset="-122"/>
              </a:endParaRPr>
            </a:p>
          </p:txBody>
        </p:sp>
        <p:sp>
          <p:nvSpPr>
            <p:cNvPr id="8" name="Rectangle 8"/>
            <p:cNvSpPr>
              <a:spLocks noChangeArrowheads="1"/>
            </p:cNvSpPr>
            <p:nvPr/>
          </p:nvSpPr>
          <p:spPr bwMode="auto">
            <a:xfrm>
              <a:off x="766855" y="1716433"/>
              <a:ext cx="1752600" cy="1890391"/>
            </a:xfrm>
            <a:prstGeom prst="rect">
              <a:avLst/>
            </a:prstGeom>
            <a:noFill/>
            <a:ln w="3175" algn="ctr">
              <a:solidFill>
                <a:schemeClr val="accent2"/>
              </a:solidFill>
              <a:miter lim="800000"/>
            </a:ln>
          </p:spPr>
          <p:txBody>
            <a:bodyPr lIns="91432" tIns="45716" rIns="91432" bIns="45716"/>
            <a:lstStyle/>
            <a:p>
              <a:pPr marR="17780" defTabSz="577850" eaLnBrk="0">
                <a:lnSpc>
                  <a:spcPct val="115000"/>
                </a:lnSpc>
                <a:spcBef>
                  <a:spcPct val="20000"/>
                </a:spcBef>
                <a:buClr>
                  <a:srgbClr val="1362B5"/>
                </a:buClr>
                <a:buSzPct val="75000"/>
              </a:pPr>
              <a:r>
                <a:rPr lang="zh-CN" altLang="en-US" sz="1400" dirty="0">
                  <a:solidFill>
                    <a:srgbClr val="1E1E1E"/>
                  </a:solidFill>
                  <a:latin typeface="微软雅黑" panose="020B0503020204020204" pitchFamily="34" charset="-122"/>
                  <a:ea typeface="微软雅黑" panose="020B0503020204020204" pitchFamily="34" charset="-122"/>
                </a:rPr>
                <a:t>通过对业务进行分析，梳理业务逻辑和挖掘潜在发展方向；通过工作坊帮助齐心明确战略方向。最终产出战略规划、业务规划和行动计划。</a:t>
              </a:r>
              <a:endParaRPr lang="en-US" altLang="zh-CN" sz="1400" dirty="0">
                <a:solidFill>
                  <a:srgbClr val="1E1E1E"/>
                </a:solidFill>
                <a:latin typeface="微软雅黑" panose="020B0503020204020204" pitchFamily="34" charset="-122"/>
                <a:ea typeface="微软雅黑" panose="020B0503020204020204" pitchFamily="34" charset="-122"/>
              </a:endParaRPr>
            </a:p>
          </p:txBody>
        </p:sp>
        <p:sp>
          <p:nvSpPr>
            <p:cNvPr id="9" name="Rectangle 3"/>
            <p:cNvSpPr>
              <a:spLocks noChangeArrowheads="1"/>
            </p:cNvSpPr>
            <p:nvPr/>
          </p:nvSpPr>
          <p:spPr bwMode="auto">
            <a:xfrm>
              <a:off x="5572945" y="1248121"/>
              <a:ext cx="3725284" cy="365125"/>
            </a:xfrm>
            <a:prstGeom prst="rect">
              <a:avLst/>
            </a:prstGeom>
            <a:solidFill>
              <a:schemeClr val="accent1">
                <a:lumMod val="40000"/>
                <a:lumOff val="60000"/>
              </a:schemeClr>
            </a:solidFill>
            <a:ln w="12700" algn="ctr">
              <a:noFill/>
              <a:miter lim="800000"/>
            </a:ln>
          </p:spPr>
          <p:txBody>
            <a:bodyPr lIns="45720" rIns="45720" anchor="ctr"/>
            <a:lstStyle/>
            <a:p>
              <a:r>
                <a:rPr lang="zh-CN" altLang="en-US" sz="1400" b="1" dirty="0">
                  <a:solidFill>
                    <a:srgbClr val="1E1E1E"/>
                  </a:solidFill>
                  <a:latin typeface="微软雅黑" panose="020B0503020204020204" pitchFamily="34" charset="-122"/>
                  <a:ea typeface="微软雅黑" panose="020B0503020204020204" pitchFamily="34" charset="-122"/>
                  <a:cs typeface="Times New Roman" panose="02020603050405020304" pitchFamily="18" charset="0"/>
                </a:rPr>
                <a:t>服务</a:t>
              </a:r>
              <a:endParaRPr lang="en-US" sz="1400" b="1" dirty="0">
                <a:solidFill>
                  <a:srgbClr val="1E1E1E"/>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0" name="Rectangle 4"/>
            <p:cNvSpPr>
              <a:spLocks noChangeArrowheads="1"/>
            </p:cNvSpPr>
            <p:nvPr/>
          </p:nvSpPr>
          <p:spPr bwMode="auto">
            <a:xfrm>
              <a:off x="770030" y="1248120"/>
              <a:ext cx="1816100" cy="363538"/>
            </a:xfrm>
            <a:prstGeom prst="rect">
              <a:avLst/>
            </a:prstGeom>
            <a:solidFill>
              <a:schemeClr val="accent1">
                <a:lumMod val="40000"/>
                <a:lumOff val="60000"/>
              </a:schemeClr>
            </a:solidFill>
            <a:ln w="12700" algn="ctr">
              <a:noFill/>
              <a:miter lim="800000"/>
            </a:ln>
          </p:spPr>
          <p:txBody>
            <a:bodyPr lIns="45720" rIns="45720" anchor="ctr"/>
            <a:lstStyle/>
            <a:p>
              <a:r>
                <a:rPr lang="zh-CN" altLang="en-US" sz="1400" b="1" dirty="0">
                  <a:solidFill>
                    <a:srgbClr val="1E1E1E"/>
                  </a:solidFill>
                  <a:latin typeface="微软雅黑" panose="020B0503020204020204" pitchFamily="34" charset="-122"/>
                  <a:ea typeface="微软雅黑" panose="020B0503020204020204" pitchFamily="34" charset="-122"/>
                  <a:cs typeface="Times New Roman" panose="02020603050405020304" pitchFamily="18" charset="0"/>
                </a:rPr>
                <a:t>项目目标</a:t>
              </a:r>
              <a:endParaRPr lang="en-US" sz="1400" b="1" dirty="0">
                <a:solidFill>
                  <a:srgbClr val="1E1E1E"/>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1" name="Rectangle 7"/>
            <p:cNvSpPr>
              <a:spLocks noChangeArrowheads="1"/>
            </p:cNvSpPr>
            <p:nvPr/>
          </p:nvSpPr>
          <p:spPr bwMode="auto">
            <a:xfrm>
              <a:off x="2919505" y="1248120"/>
              <a:ext cx="2554499" cy="363538"/>
            </a:xfrm>
            <a:prstGeom prst="rect">
              <a:avLst/>
            </a:prstGeom>
            <a:solidFill>
              <a:schemeClr val="accent1">
                <a:lumMod val="40000"/>
                <a:lumOff val="60000"/>
              </a:schemeClr>
            </a:solidFill>
            <a:ln w="12700" algn="ctr">
              <a:noFill/>
              <a:miter lim="800000"/>
            </a:ln>
          </p:spPr>
          <p:txBody>
            <a:bodyPr lIns="45720" rIns="45720" anchor="ctr"/>
            <a:lstStyle/>
            <a:p>
              <a:r>
                <a:rPr lang="zh-CN" altLang="en-US" sz="1400" b="1" dirty="0">
                  <a:solidFill>
                    <a:srgbClr val="1E1E1E"/>
                  </a:solidFill>
                  <a:latin typeface="微软雅黑" panose="020B0503020204020204" pitchFamily="34" charset="-122"/>
                  <a:ea typeface="微软雅黑" panose="020B0503020204020204" pitchFamily="34" charset="-122"/>
                  <a:cs typeface="Times New Roman" panose="02020603050405020304" pitchFamily="18" charset="0"/>
                </a:rPr>
                <a:t>业务驱动</a:t>
              </a:r>
              <a:r>
                <a:rPr lang="en-US" altLang="zh-CN" sz="1400" b="1" dirty="0">
                  <a:solidFill>
                    <a:srgbClr val="1E1E1E"/>
                  </a:solidFill>
                  <a:latin typeface="微软雅黑" panose="020B0503020204020204" pitchFamily="34" charset="-122"/>
                  <a:ea typeface="微软雅黑" panose="020B0503020204020204" pitchFamily="34" charset="-122"/>
                  <a:cs typeface="Times New Roman" panose="02020603050405020304" pitchFamily="18" charset="0"/>
                </a:rPr>
                <a:t>	</a:t>
              </a:r>
              <a:endParaRPr lang="en-US" sz="1400" b="1" dirty="0">
                <a:solidFill>
                  <a:srgbClr val="1E1E1E"/>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3" name="Rectangle 9"/>
            <p:cNvSpPr>
              <a:spLocks noChangeArrowheads="1"/>
            </p:cNvSpPr>
            <p:nvPr/>
          </p:nvSpPr>
          <p:spPr bwMode="auto">
            <a:xfrm>
              <a:off x="2909981" y="5215283"/>
              <a:ext cx="6388249" cy="304800"/>
            </a:xfrm>
            <a:prstGeom prst="rect">
              <a:avLst/>
            </a:prstGeom>
            <a:solidFill>
              <a:schemeClr val="tx2">
                <a:lumMod val="50000"/>
              </a:schemeClr>
            </a:solidFill>
            <a:ln w="12700" algn="ctr">
              <a:noFill/>
              <a:miter lim="800000"/>
              <a:headEnd type="none" w="sm" len="sm"/>
              <a:tailEnd type="none" w="sm" len="sm"/>
            </a:ln>
          </p:spPr>
          <p:txBody>
            <a:bodyPr wrap="none" anchor="ctr"/>
            <a:lstStyle/>
            <a:p>
              <a:r>
                <a:rPr lang="zh-CN" altLang="en-US" sz="1400" b="1" dirty="0">
                  <a:solidFill>
                    <a:srgbClr val="FFFFFF"/>
                  </a:solidFill>
                  <a:latin typeface="微软雅黑" panose="020B0503020204020204" pitchFamily="34" charset="-122"/>
                  <a:ea typeface="微软雅黑" panose="020B0503020204020204" pitchFamily="34" charset="-122"/>
                </a:rPr>
                <a:t>客户价值</a:t>
              </a:r>
              <a:endParaRPr lang="en-GB" sz="1400" b="1" dirty="0">
                <a:solidFill>
                  <a:srgbClr val="FFFFFF"/>
                </a:solidFill>
                <a:latin typeface="微软雅黑" panose="020B0503020204020204" pitchFamily="34" charset="-122"/>
                <a:ea typeface="微软雅黑" panose="020B0503020204020204" pitchFamily="34" charset="-122"/>
              </a:endParaRPr>
            </a:p>
          </p:txBody>
        </p:sp>
      </p:grpSp>
      <p:sp>
        <p:nvSpPr>
          <p:cNvPr id="16" name="Title 1"/>
          <p:cNvSpPr txBox="1"/>
          <p:nvPr/>
        </p:nvSpPr>
        <p:spPr bwMode="auto">
          <a:xfrm>
            <a:off x="658813" y="139968"/>
            <a:ext cx="9151360" cy="954107"/>
          </a:xfrm>
          <a:prstGeom prst="rect">
            <a:avLst/>
          </a:prstGeom>
          <a:ln w="12700">
            <a:miter lim="400000"/>
          </a:ln>
        </p:spPr>
        <p:txBody>
          <a:bodyPr lIns="36000" tIns="36000" rIns="36000" bIns="36000">
            <a:normAutofit fontScale="97500"/>
          </a:bodyPr>
          <a:lstStyle>
            <a:lvl1pPr defTabSz="514350">
              <a:defRPr sz="2800" b="1">
                <a:solidFill>
                  <a:schemeClr val="bg1"/>
                </a:solidFill>
                <a:latin typeface="微软雅黑" panose="020B0503020204020204" pitchFamily="34" charset="-122"/>
                <a:ea typeface="微软雅黑" panose="020B0503020204020204" pitchFamily="34" charset="-122"/>
              </a:defRPr>
            </a:lvl1pPr>
            <a:lvl2pPr indent="0" defTabSz="514350">
              <a:defRPr sz="2800" b="1">
                <a:solidFill>
                  <a:schemeClr val="accent1"/>
                </a:solidFill>
              </a:defRPr>
            </a:lvl2pPr>
            <a:lvl3pPr indent="0" defTabSz="514350">
              <a:defRPr sz="2800" b="1">
                <a:solidFill>
                  <a:schemeClr val="accent1"/>
                </a:solidFill>
              </a:defRPr>
            </a:lvl3pPr>
            <a:lvl4pPr indent="0" defTabSz="514350">
              <a:defRPr sz="2800" b="1">
                <a:solidFill>
                  <a:schemeClr val="accent1"/>
                </a:solidFill>
              </a:defRPr>
            </a:lvl4pPr>
            <a:lvl5pPr indent="0" defTabSz="514350">
              <a:defRPr sz="2800" b="1">
                <a:solidFill>
                  <a:schemeClr val="accent1"/>
                </a:solidFill>
              </a:defRPr>
            </a:lvl5pPr>
            <a:lvl6pPr indent="457200" defTabSz="514350">
              <a:defRPr sz="2800" b="1">
                <a:solidFill>
                  <a:schemeClr val="accent1"/>
                </a:solidFill>
              </a:defRPr>
            </a:lvl6pPr>
            <a:lvl7pPr indent="914400" defTabSz="514350">
              <a:defRPr sz="2800" b="1">
                <a:solidFill>
                  <a:schemeClr val="accent1"/>
                </a:solidFill>
              </a:defRPr>
            </a:lvl7pPr>
            <a:lvl8pPr indent="1371600" defTabSz="514350">
              <a:defRPr sz="2800" b="1">
                <a:solidFill>
                  <a:schemeClr val="accent1"/>
                </a:solidFill>
              </a:defRPr>
            </a:lvl8pPr>
            <a:lvl9pPr indent="1828800" defTabSz="514350">
              <a:defRPr sz="2800" b="1">
                <a:solidFill>
                  <a:schemeClr val="accent1"/>
                </a:solidFill>
              </a:defRPr>
            </a:lvl9pPr>
          </a:lstStyle>
          <a:p>
            <a:r>
              <a:rPr lang="en-US" altLang="zh-CN" sz="2400" b="0"/>
              <a:t>ABC</a:t>
            </a:r>
            <a:r>
              <a:rPr lang="zh-CN" altLang="en-US" sz="2400" b="0"/>
              <a:t>战略设计交付案例分享</a:t>
            </a:r>
            <a:br>
              <a:rPr lang="en-US" altLang="zh-CN" sz="2400" b="0" dirty="0"/>
            </a:br>
            <a:r>
              <a:rPr lang="zh-CN" altLang="en-US" sz="2400" b="0" dirty="0"/>
              <a:t>某社会组织促进中心</a:t>
            </a:r>
            <a:r>
              <a:rPr lang="en-US" altLang="zh-CN" sz="2400" b="0" dirty="0"/>
              <a:t>——</a:t>
            </a:r>
            <a:r>
              <a:rPr lang="zh-CN" altLang="en-US" sz="2400" b="0" dirty="0"/>
              <a:t>战略转型微咨询</a:t>
            </a:r>
            <a:endParaRPr lang="en-US" sz="2400" b="0" dirty="0"/>
          </a:p>
        </p:txBody>
      </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214719"/>
            <a:ext cx="9151360" cy="792525"/>
          </a:xfrm>
        </p:spPr>
        <p:txBody>
          <a:bodyPr>
            <a:noAutofit/>
          </a:bodyPr>
          <a:lstStyle/>
          <a:p>
            <a:pPr>
              <a:lnSpc>
                <a:spcPct val="100000"/>
              </a:lnSpc>
            </a:pPr>
            <a:r>
              <a:rPr lang="en-US" altLang="zh-CN" sz="2400">
                <a:latin typeface="微软雅黑" panose="020B0503020204020204" pitchFamily="34" charset="-122"/>
                <a:ea typeface="微软雅黑" panose="020B0503020204020204" pitchFamily="34" charset="-122"/>
              </a:rPr>
              <a:t>ABC</a:t>
            </a:r>
            <a:r>
              <a:rPr lang="zh-CN" altLang="en-US" sz="2400">
                <a:latin typeface="微软雅黑" panose="020B0503020204020204" pitchFamily="34" charset="-122"/>
                <a:ea typeface="微软雅黑" panose="020B0503020204020204" pitchFamily="34" charset="-122"/>
              </a:rPr>
              <a:t>战略设计交付案例分享</a:t>
            </a:r>
            <a:br>
              <a:rPr lang="en-US" altLang="zh-CN" sz="2400" dirty="0">
                <a:latin typeface="微软雅黑" panose="020B0503020204020204" pitchFamily="34" charset="-122"/>
                <a:ea typeface="微软雅黑" panose="020B0503020204020204" pitchFamily="34" charset="-122"/>
              </a:rPr>
            </a:br>
            <a:r>
              <a:rPr lang="zh-CN" altLang="en-US" sz="2400" dirty="0">
                <a:latin typeface="微软雅黑" panose="020B0503020204020204" pitchFamily="34" charset="-122"/>
                <a:ea typeface="微软雅黑" panose="020B0503020204020204" pitchFamily="34" charset="-122"/>
              </a:rPr>
              <a:t>某社会企业对接平台</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战略规划微咨询</a:t>
            </a:r>
            <a:endParaRPr lang="en-US" sz="2400" dirty="0">
              <a:latin typeface="微软雅黑" panose="020B0503020204020204" pitchFamily="34" charset="-122"/>
              <a:ea typeface="微软雅黑" panose="020B0503020204020204" pitchFamily="34" charset="-122"/>
            </a:endParaRPr>
          </a:p>
        </p:txBody>
      </p:sp>
      <p:grpSp>
        <p:nvGrpSpPr>
          <p:cNvPr id="14" name="Group 13"/>
          <p:cNvGrpSpPr/>
          <p:nvPr/>
        </p:nvGrpSpPr>
        <p:grpSpPr>
          <a:xfrm>
            <a:off x="658813" y="1901262"/>
            <a:ext cx="11090275" cy="3999786"/>
            <a:chOff x="766855" y="1248120"/>
            <a:chExt cx="8531375" cy="3999786"/>
          </a:xfrm>
        </p:grpSpPr>
        <p:sp>
          <p:nvSpPr>
            <p:cNvPr id="12" name="Rectangle 10"/>
            <p:cNvSpPr>
              <a:spLocks noChangeArrowheads="1"/>
            </p:cNvSpPr>
            <p:nvPr/>
          </p:nvSpPr>
          <p:spPr bwMode="auto">
            <a:xfrm>
              <a:off x="768443" y="3381720"/>
              <a:ext cx="1751012" cy="1866186"/>
            </a:xfrm>
            <a:prstGeom prst="rect">
              <a:avLst/>
            </a:prstGeom>
            <a:solidFill>
              <a:schemeClr val="accent1">
                <a:lumMod val="20000"/>
                <a:lumOff val="80000"/>
              </a:schemeClr>
            </a:solidFill>
            <a:ln w="9525">
              <a:noFill/>
              <a:miter lim="800000"/>
            </a:ln>
          </p:spPr>
          <p:txBody>
            <a:bodyPr lIns="90480" tIns="44446" rIns="90480" bIns="44446"/>
            <a:lstStyle/>
            <a:p>
              <a:pPr eaLnBrk="0" hangingPunct="0">
                <a:lnSpc>
                  <a:spcPct val="110000"/>
                </a:lnSpc>
                <a:spcBef>
                  <a:spcPct val="50000"/>
                </a:spcBef>
                <a:buClr>
                  <a:srgbClr val="646464"/>
                </a:buClr>
              </a:pPr>
              <a:r>
                <a:rPr lang="zh-CN" altLang="en-US" sz="1400" dirty="0">
                  <a:solidFill>
                    <a:schemeClr val="tx1">
                      <a:lumMod val="75000"/>
                    </a:schemeClr>
                  </a:solidFill>
                  <a:latin typeface="微软雅黑" panose="020B0503020204020204" pitchFamily="34" charset="-122"/>
                  <a:ea typeface="微软雅黑" panose="020B0503020204020204" pitchFamily="34" charset="-122"/>
                </a:rPr>
                <a:t>客户是一个社会企业资源对接平台 ，在产品和服务端以资源平台的形式存在，在社会倡导以奖项运作、年会举办形式存在；期望未来能达到内部资源的循环利用</a:t>
              </a:r>
            </a:p>
          </p:txBody>
        </p:sp>
        <p:sp>
          <p:nvSpPr>
            <p:cNvPr id="4" name="Rectangle 2"/>
            <p:cNvSpPr>
              <a:spLocks noChangeArrowheads="1"/>
            </p:cNvSpPr>
            <p:nvPr/>
          </p:nvSpPr>
          <p:spPr bwMode="auto">
            <a:xfrm>
              <a:off x="2909981" y="4557344"/>
              <a:ext cx="6388249" cy="690562"/>
            </a:xfrm>
            <a:prstGeom prst="rect">
              <a:avLst/>
            </a:prstGeom>
            <a:noFill/>
            <a:ln w="3175" algn="ctr">
              <a:solidFill>
                <a:schemeClr val="accent2"/>
              </a:solidFill>
              <a:miter lim="800000"/>
            </a:ln>
          </p:spPr>
          <p:txBody>
            <a:bodyPr lIns="91432" tIns="45716" rIns="91432" bIns="45716"/>
            <a:lstStyle/>
            <a:p>
              <a:pPr defTabSz="577850" eaLnBrk="0">
                <a:lnSpc>
                  <a:spcPct val="110000"/>
                </a:lnSpc>
                <a:spcBef>
                  <a:spcPct val="30000"/>
                </a:spcBef>
                <a:buClr>
                  <a:srgbClr val="CC9900"/>
                </a:buClr>
              </a:pPr>
              <a:r>
                <a:rPr lang="en-US" altLang="zh-CN" sz="1400" dirty="0">
                  <a:solidFill>
                    <a:schemeClr val="tx1"/>
                  </a:solidFill>
                  <a:latin typeface="微软雅黑" panose="020B0503020204020204" pitchFamily="34" charset="-122"/>
                  <a:ea typeface="微软雅黑" panose="020B0503020204020204" pitchFamily="34" charset="-122"/>
                </a:rPr>
                <a:t>ABC</a:t>
              </a:r>
              <a:r>
                <a:rPr lang="zh-CN" altLang="en-US" sz="1400" dirty="0">
                  <a:solidFill>
                    <a:schemeClr val="tx1"/>
                  </a:solidFill>
                  <a:latin typeface="微软雅黑" panose="020B0503020204020204" pitchFamily="34" charset="-122"/>
                  <a:ea typeface="微软雅黑" panose="020B0503020204020204" pitchFamily="34" charset="-122"/>
                </a:rPr>
                <a:t>为客户提供了外部</a:t>
              </a:r>
              <a:r>
                <a:rPr lang="en-US" altLang="zh-CN" sz="1400" dirty="0">
                  <a:solidFill>
                    <a:schemeClr val="tx1"/>
                  </a:solidFill>
                  <a:latin typeface="微软雅黑" panose="020B0503020204020204" pitchFamily="34" charset="-122"/>
                  <a:ea typeface="微软雅黑" panose="020B0503020204020204" pitchFamily="34" charset="-122"/>
                </a:rPr>
                <a:t>PEST</a:t>
              </a:r>
              <a:r>
                <a:rPr lang="zh-CN" altLang="en-US" sz="1400" dirty="0">
                  <a:solidFill>
                    <a:schemeClr val="tx1"/>
                  </a:solidFill>
                  <a:latin typeface="微软雅黑" panose="020B0503020204020204" pitchFamily="34" charset="-122"/>
                  <a:ea typeface="微软雅黑" panose="020B0503020204020204" pitchFamily="34" charset="-122"/>
                </a:rPr>
                <a:t>分析，行业对标分析，机构内部诊断，以及利益相关方访谈报告，建立工作坊与客户成员共同探寻可借鉴的管理模式及合作模式</a:t>
              </a:r>
            </a:p>
          </p:txBody>
        </p:sp>
        <p:sp>
          <p:nvSpPr>
            <p:cNvPr id="5" name="Text Box 5"/>
            <p:cNvSpPr txBox="1">
              <a:spLocks noChangeArrowheads="1"/>
            </p:cNvSpPr>
            <p:nvPr/>
          </p:nvSpPr>
          <p:spPr bwMode="auto">
            <a:xfrm>
              <a:off x="3008922" y="1716433"/>
              <a:ext cx="2564023" cy="2300666"/>
            </a:xfrm>
            <a:prstGeom prst="rect">
              <a:avLst/>
            </a:prstGeom>
            <a:noFill/>
            <a:ln w="3175" algn="ctr">
              <a:solidFill>
                <a:schemeClr val="accent2"/>
              </a:solidFill>
              <a:miter lim="800000"/>
            </a:ln>
          </p:spPr>
          <p:txBody>
            <a:bodyPr lIns="91432" tIns="45716" rIns="91432" bIns="45716"/>
            <a:lstStyle/>
            <a:p>
              <a:pPr defTabSz="577850" eaLnBrk="0">
                <a:lnSpc>
                  <a:spcPct val="110000"/>
                </a:lnSpc>
                <a:spcBef>
                  <a:spcPct val="30000"/>
                </a:spcBef>
                <a:buClr>
                  <a:srgbClr val="CC9900"/>
                </a:buClr>
              </a:pPr>
              <a:r>
                <a:rPr lang="zh-CN" altLang="en-US" sz="1400" dirty="0">
                  <a:solidFill>
                    <a:schemeClr val="tx1">
                      <a:lumMod val="75000"/>
                    </a:schemeClr>
                  </a:solidFill>
                  <a:latin typeface="微软雅黑" panose="020B0503020204020204" pitchFamily="34" charset="-122"/>
                  <a:ea typeface="微软雅黑" panose="020B0503020204020204" pitchFamily="34" charset="-122"/>
                </a:rPr>
                <a:t>客户会员活跃度低，对投资、传播、资源提供、资金捐助方面给予的支持较少，可能在业务战略优先级、业务组合、合作方预期管理等方面存在挑战</a:t>
              </a:r>
            </a:p>
            <a:p>
              <a:pPr defTabSz="577850" eaLnBrk="0">
                <a:lnSpc>
                  <a:spcPct val="110000"/>
                </a:lnSpc>
                <a:spcBef>
                  <a:spcPct val="30000"/>
                </a:spcBef>
                <a:buClr>
                  <a:srgbClr val="CC9900"/>
                </a:buClr>
              </a:pPr>
              <a:r>
                <a:rPr lang="zh-CN" altLang="en-US" sz="1400" dirty="0">
                  <a:solidFill>
                    <a:schemeClr val="tx1">
                      <a:lumMod val="75000"/>
                    </a:schemeClr>
                  </a:solidFill>
                  <a:latin typeface="微软雅黑" panose="020B0503020204020204" pitchFamily="34" charset="-122"/>
                  <a:ea typeface="微软雅黑" panose="020B0503020204020204" pitchFamily="34" charset="-122"/>
                </a:rPr>
                <a:t>战略转型的过程中如何在企业与</a:t>
              </a:r>
              <a:r>
                <a:rPr lang="en-US" altLang="zh-CN" sz="1400" dirty="0">
                  <a:solidFill>
                    <a:schemeClr val="tx1">
                      <a:lumMod val="75000"/>
                    </a:schemeClr>
                  </a:solidFill>
                  <a:latin typeface="微软雅黑" panose="020B0503020204020204" pitchFamily="34" charset="-122"/>
                  <a:ea typeface="微软雅黑" panose="020B0503020204020204" pitchFamily="34" charset="-122"/>
                </a:rPr>
                <a:t>NGO</a:t>
              </a:r>
              <a:r>
                <a:rPr lang="zh-CN" altLang="en-US" sz="1400" dirty="0">
                  <a:solidFill>
                    <a:schemeClr val="tx1">
                      <a:lumMod val="75000"/>
                    </a:schemeClr>
                  </a:solidFill>
                  <a:latin typeface="微软雅黑" panose="020B0503020204020204" pitchFamily="34" charset="-122"/>
                  <a:ea typeface="微软雅黑" panose="020B0503020204020204" pitchFamily="34" charset="-122"/>
                </a:rPr>
                <a:t>之间搭建枢纽</a:t>
              </a:r>
              <a:r>
                <a:rPr lang="en-US" altLang="zh-CN" sz="1400" dirty="0">
                  <a:solidFill>
                    <a:schemeClr val="tx1">
                      <a:lumMod val="75000"/>
                    </a:schemeClr>
                  </a:solidFill>
                  <a:latin typeface="微软雅黑" panose="020B0503020204020204" pitchFamily="34" charset="-122"/>
                  <a:ea typeface="微软雅黑" panose="020B0503020204020204" pitchFamily="34" charset="-122"/>
                </a:rPr>
                <a:t>,</a:t>
              </a:r>
              <a:r>
                <a:rPr lang="zh-CN" altLang="en-US" sz="1400" dirty="0">
                  <a:solidFill>
                    <a:schemeClr val="tx1">
                      <a:lumMod val="75000"/>
                    </a:schemeClr>
                  </a:solidFill>
                  <a:latin typeface="微软雅黑" panose="020B0503020204020204" pitchFamily="34" charset="-122"/>
                  <a:ea typeface="微软雅黑" panose="020B0503020204020204" pitchFamily="34" charset="-122"/>
                </a:rPr>
                <a:t>形成良性生态闭环</a:t>
              </a:r>
            </a:p>
            <a:p>
              <a:pPr defTabSz="577850" eaLnBrk="0">
                <a:lnSpc>
                  <a:spcPct val="110000"/>
                </a:lnSpc>
                <a:spcBef>
                  <a:spcPct val="30000"/>
                </a:spcBef>
                <a:buClr>
                  <a:srgbClr val="CC9900"/>
                </a:buClr>
              </a:pPr>
              <a:endParaRPr lang="en-US" sz="1400" dirty="0">
                <a:solidFill>
                  <a:schemeClr val="tx1">
                    <a:lumMod val="75000"/>
                  </a:schemeClr>
                </a:solidFill>
                <a:latin typeface="微软雅黑" panose="020B0503020204020204" pitchFamily="34" charset="-122"/>
                <a:ea typeface="微软雅黑" panose="020B0503020204020204" pitchFamily="34" charset="-122"/>
              </a:endParaRPr>
            </a:p>
          </p:txBody>
        </p:sp>
        <p:sp>
          <p:nvSpPr>
            <p:cNvPr id="6" name="Text Box 6"/>
            <p:cNvSpPr txBox="1">
              <a:spLocks noChangeArrowheads="1"/>
            </p:cNvSpPr>
            <p:nvPr/>
          </p:nvSpPr>
          <p:spPr bwMode="auto">
            <a:xfrm>
              <a:off x="5572945" y="1716433"/>
              <a:ext cx="3725283" cy="2297427"/>
            </a:xfrm>
            <a:prstGeom prst="rect">
              <a:avLst/>
            </a:prstGeom>
            <a:noFill/>
            <a:ln w="3175" algn="ctr">
              <a:solidFill>
                <a:schemeClr val="accent2"/>
              </a:solidFill>
              <a:miter lim="800000"/>
            </a:ln>
          </p:spPr>
          <p:txBody>
            <a:bodyPr lIns="91432" tIns="45716" rIns="91432" bIns="45716"/>
            <a:lstStyle/>
            <a:p>
              <a:pPr marL="266700" marR="17780" indent="-266700">
                <a:lnSpc>
                  <a:spcPct val="115000"/>
                </a:lnSpc>
                <a:spcBef>
                  <a:spcPct val="20000"/>
                </a:spcBef>
                <a:buClr>
                  <a:schemeClr val="accent2"/>
                </a:buClr>
                <a:buSzPct val="75000"/>
                <a:buFont typeface="Arial" panose="020B0604020202020204" pitchFamily="34" charset="0"/>
                <a:buChar char="►"/>
              </a:pPr>
              <a:r>
                <a:rPr lang="zh-CN" altLang="en-US"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提供外部调研的</a:t>
              </a:r>
              <a:r>
                <a:rPr lang="en-US" altLang="zh-CN"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PEST</a:t>
              </a:r>
              <a:r>
                <a:rPr lang="zh-CN" altLang="en-US"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分析以及对标分析（</a:t>
              </a:r>
              <a:r>
                <a:rPr lang="en-US" altLang="zh-CN" sz="1400" dirty="0" err="1">
                  <a:solidFill>
                    <a:schemeClr val="tx1"/>
                  </a:solidFill>
                  <a:latin typeface="微软雅黑" panose="020B0503020204020204" pitchFamily="34" charset="-122"/>
                  <a:ea typeface="微软雅黑" panose="020B0503020204020204" pitchFamily="34" charset="-122"/>
                  <a:cs typeface="Arial" panose="020B0604020202020204" pitchFamily="34" charset="0"/>
                </a:rPr>
                <a:t>Ashoka</a:t>
              </a:r>
              <a:r>
                <a:rPr lang="zh-CN" altLang="en-US"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（阿育王）、亚洲公益创投网络（</a:t>
              </a:r>
              <a:r>
                <a:rPr lang="en-US" altLang="zh-CN"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AVPN</a:t>
              </a:r>
              <a:r>
                <a:rPr lang="zh-CN" altLang="en-US"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a:t>
              </a:r>
              <a:r>
                <a:rPr lang="en-US" altLang="zh-CN"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36</a:t>
              </a:r>
              <a:r>
                <a:rPr lang="zh-CN" altLang="en-US"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氪（</a:t>
              </a:r>
              <a:r>
                <a:rPr lang="en-US" altLang="zh-CN"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36Kr</a:t>
              </a:r>
              <a:r>
                <a:rPr lang="zh-CN" altLang="en-US"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a:t>
              </a:r>
              <a:endParaRPr lang="en-US" altLang="zh-CN"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endParaRPr>
            </a:p>
            <a:p>
              <a:pPr marL="266700" marR="17780" indent="-266700">
                <a:lnSpc>
                  <a:spcPct val="115000"/>
                </a:lnSpc>
                <a:spcBef>
                  <a:spcPct val="20000"/>
                </a:spcBef>
                <a:buClr>
                  <a:schemeClr val="accent2"/>
                </a:buClr>
                <a:buSzPct val="75000"/>
                <a:buFont typeface="Arial" panose="020B0604020202020204" pitchFamily="34" charset="0"/>
                <a:buChar char="►"/>
              </a:pPr>
              <a:r>
                <a:rPr lang="zh-CN" altLang="en-US"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提供内部调研的温洛克评估，对利益相关者进行访谈并提供访谈结果报告</a:t>
              </a:r>
              <a:endParaRPr lang="en-US" altLang="zh-CN"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endParaRPr>
            </a:p>
            <a:p>
              <a:pPr marL="266700" marR="17780" indent="-266700">
                <a:lnSpc>
                  <a:spcPct val="115000"/>
                </a:lnSpc>
                <a:spcBef>
                  <a:spcPct val="20000"/>
                </a:spcBef>
                <a:buClr>
                  <a:schemeClr val="accent2"/>
                </a:buClr>
                <a:buSzPct val="75000"/>
                <a:buFont typeface="Arial" panose="020B0604020202020204" pitchFamily="34" charset="0"/>
                <a:buChar char="►"/>
              </a:pPr>
              <a:r>
                <a:rPr lang="zh-CN" altLang="en-US"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工作坊议题：社会企业论坛战略定位，社会投资平台，社会论坛会员服务</a:t>
              </a:r>
            </a:p>
          </p:txBody>
        </p:sp>
        <p:sp>
          <p:nvSpPr>
            <p:cNvPr id="7" name="AutoShape 11"/>
            <p:cNvSpPr>
              <a:spLocks noChangeArrowheads="1"/>
            </p:cNvSpPr>
            <p:nvPr/>
          </p:nvSpPr>
          <p:spPr bwMode="auto">
            <a:xfrm>
              <a:off x="2647753" y="1857720"/>
              <a:ext cx="198437" cy="1301750"/>
            </a:xfrm>
            <a:prstGeom prst="rightArrow">
              <a:avLst>
                <a:gd name="adj1" fmla="val 75009"/>
                <a:gd name="adj2" fmla="val 50310"/>
              </a:avLst>
            </a:prstGeom>
            <a:solidFill>
              <a:schemeClr val="accent1">
                <a:lumMod val="40000"/>
                <a:lumOff val="60000"/>
              </a:schemeClr>
            </a:solidFill>
            <a:ln w="12700">
              <a:noFill/>
              <a:miter lim="800000"/>
            </a:ln>
          </p:spPr>
          <p:txBody>
            <a:bodyPr wrap="none" anchor="ctr"/>
            <a:lstStyle/>
            <a:p>
              <a:pPr fontAlgn="base">
                <a:spcBef>
                  <a:spcPct val="0"/>
                </a:spcBef>
                <a:spcAft>
                  <a:spcPct val="0"/>
                </a:spcAft>
              </a:pPr>
              <a:endParaRPr lang="en-US" sz="1400" dirty="0">
                <a:solidFill>
                  <a:srgbClr val="646464"/>
                </a:solidFill>
                <a:latin typeface="微软雅黑" panose="020B0503020204020204" pitchFamily="34" charset="-122"/>
                <a:ea typeface="微软雅黑" panose="020B0503020204020204" pitchFamily="34" charset="-122"/>
              </a:endParaRPr>
            </a:p>
          </p:txBody>
        </p:sp>
        <p:sp>
          <p:nvSpPr>
            <p:cNvPr id="8" name="Rectangle 8"/>
            <p:cNvSpPr>
              <a:spLocks noChangeArrowheads="1"/>
            </p:cNvSpPr>
            <p:nvPr/>
          </p:nvSpPr>
          <p:spPr bwMode="auto">
            <a:xfrm>
              <a:off x="766855" y="1716434"/>
              <a:ext cx="1752600" cy="1589087"/>
            </a:xfrm>
            <a:prstGeom prst="rect">
              <a:avLst/>
            </a:prstGeom>
            <a:noFill/>
            <a:ln w="3175" algn="ctr">
              <a:solidFill>
                <a:schemeClr val="accent2"/>
              </a:solidFill>
              <a:miter lim="800000"/>
            </a:ln>
          </p:spPr>
          <p:txBody>
            <a:bodyPr lIns="91432" tIns="45716" rIns="91432" bIns="45716"/>
            <a:lstStyle/>
            <a:p>
              <a:pPr defTabSz="577850" eaLnBrk="0">
                <a:lnSpc>
                  <a:spcPct val="110000"/>
                </a:lnSpc>
                <a:spcBef>
                  <a:spcPct val="30000"/>
                </a:spcBef>
                <a:buClr>
                  <a:srgbClr val="CC9900"/>
                </a:buClr>
              </a:pPr>
              <a:r>
                <a:rPr lang="zh-CN" altLang="en-US" sz="1400" dirty="0">
                  <a:solidFill>
                    <a:schemeClr val="tx1"/>
                  </a:solidFill>
                  <a:latin typeface="微软雅黑" panose="020B0503020204020204" pitchFamily="34" charset="-122"/>
                  <a:ea typeface="微软雅黑" panose="020B0503020204020204" pitchFamily="34" charset="-122"/>
                </a:rPr>
                <a:t>突破内部资源利用率不高的瓶颈，确定业务战略优先级，设定合理的业务组合及管理模式，并形成平台战略及远期规划</a:t>
              </a:r>
            </a:p>
          </p:txBody>
        </p:sp>
        <p:sp>
          <p:nvSpPr>
            <p:cNvPr id="9" name="Rectangle 3"/>
            <p:cNvSpPr>
              <a:spLocks noChangeArrowheads="1"/>
            </p:cNvSpPr>
            <p:nvPr/>
          </p:nvSpPr>
          <p:spPr bwMode="auto">
            <a:xfrm>
              <a:off x="5572945" y="1248121"/>
              <a:ext cx="3725284" cy="365125"/>
            </a:xfrm>
            <a:prstGeom prst="rect">
              <a:avLst/>
            </a:prstGeom>
            <a:solidFill>
              <a:schemeClr val="accent1">
                <a:lumMod val="40000"/>
                <a:lumOff val="60000"/>
              </a:schemeClr>
            </a:solidFill>
            <a:ln w="12700" algn="ctr">
              <a:noFill/>
              <a:miter lim="800000"/>
            </a:ln>
          </p:spPr>
          <p:txBody>
            <a:bodyPr lIns="45720" rIns="45720" anchor="ctr"/>
            <a:lstStyle/>
            <a:p>
              <a:pPr fontAlgn="base">
                <a:spcBef>
                  <a:spcPct val="0"/>
                </a:spcBef>
                <a:spcAft>
                  <a:spcPct val="0"/>
                </a:spcAft>
              </a:pPr>
              <a:r>
                <a:rPr lang="zh-CN" alt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服务</a:t>
              </a:r>
              <a:endParaRPr 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0" name="Rectangle 4"/>
            <p:cNvSpPr>
              <a:spLocks noChangeArrowheads="1"/>
            </p:cNvSpPr>
            <p:nvPr/>
          </p:nvSpPr>
          <p:spPr bwMode="auto">
            <a:xfrm>
              <a:off x="770030" y="1248120"/>
              <a:ext cx="1816100" cy="363538"/>
            </a:xfrm>
            <a:prstGeom prst="rect">
              <a:avLst/>
            </a:prstGeom>
            <a:solidFill>
              <a:schemeClr val="accent1">
                <a:lumMod val="40000"/>
                <a:lumOff val="60000"/>
              </a:schemeClr>
            </a:solidFill>
            <a:ln w="12700" algn="ctr">
              <a:noFill/>
              <a:miter lim="800000"/>
            </a:ln>
          </p:spPr>
          <p:txBody>
            <a:bodyPr lIns="45720" rIns="45720" anchor="ctr"/>
            <a:lstStyle/>
            <a:p>
              <a:pPr fontAlgn="base">
                <a:spcBef>
                  <a:spcPct val="0"/>
                </a:spcBef>
                <a:spcAft>
                  <a:spcPct val="0"/>
                </a:spcAft>
              </a:pPr>
              <a:r>
                <a:rPr lang="zh-CN" alt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项目目标</a:t>
              </a:r>
              <a:endParaRPr 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1" name="Rectangle 7"/>
            <p:cNvSpPr>
              <a:spLocks noChangeArrowheads="1"/>
            </p:cNvSpPr>
            <p:nvPr/>
          </p:nvSpPr>
          <p:spPr bwMode="auto">
            <a:xfrm>
              <a:off x="2919505" y="1248120"/>
              <a:ext cx="2554499" cy="363538"/>
            </a:xfrm>
            <a:prstGeom prst="rect">
              <a:avLst/>
            </a:prstGeom>
            <a:solidFill>
              <a:schemeClr val="accent1">
                <a:lumMod val="40000"/>
                <a:lumOff val="60000"/>
              </a:schemeClr>
            </a:solidFill>
            <a:ln w="12700" algn="ctr">
              <a:noFill/>
              <a:miter lim="800000"/>
            </a:ln>
          </p:spPr>
          <p:txBody>
            <a:bodyPr lIns="45720" rIns="45720" anchor="ctr"/>
            <a:lstStyle/>
            <a:p>
              <a:pPr fontAlgn="base">
                <a:spcBef>
                  <a:spcPct val="0"/>
                </a:spcBef>
                <a:spcAft>
                  <a:spcPct val="0"/>
                </a:spcAft>
              </a:pPr>
              <a:r>
                <a:rPr lang="zh-CN" alt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业务驱动</a:t>
              </a:r>
              <a:r>
                <a:rPr lang="en-US" altLang="zh-CN"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	</a:t>
              </a:r>
              <a:endParaRPr 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3" name="Rectangle 9"/>
            <p:cNvSpPr>
              <a:spLocks noChangeArrowheads="1"/>
            </p:cNvSpPr>
            <p:nvPr/>
          </p:nvSpPr>
          <p:spPr bwMode="auto">
            <a:xfrm>
              <a:off x="2909981" y="4192219"/>
              <a:ext cx="6388249" cy="304800"/>
            </a:xfrm>
            <a:prstGeom prst="rect">
              <a:avLst/>
            </a:prstGeom>
            <a:solidFill>
              <a:schemeClr val="tx2">
                <a:lumMod val="50000"/>
              </a:schemeClr>
            </a:solidFill>
            <a:ln w="12700" algn="ctr">
              <a:noFill/>
              <a:miter lim="800000"/>
              <a:headEnd type="none" w="sm" len="sm"/>
              <a:tailEnd type="none" w="sm" len="sm"/>
            </a:ln>
          </p:spPr>
          <p:txBody>
            <a:bodyPr wrap="none" anchor="ctr"/>
            <a:lstStyle/>
            <a:p>
              <a:pPr fontAlgn="base">
                <a:spcBef>
                  <a:spcPct val="0"/>
                </a:spcBef>
                <a:spcAft>
                  <a:spcPct val="0"/>
                </a:spcAft>
              </a:pPr>
              <a:r>
                <a:rPr lang="zh-CN" altLang="en-US" sz="1400" b="1" dirty="0">
                  <a:solidFill>
                    <a:srgbClr val="FFFFFF"/>
                  </a:solidFill>
                  <a:latin typeface="微软雅黑" panose="020B0503020204020204" pitchFamily="34" charset="-122"/>
                  <a:ea typeface="微软雅黑" panose="020B0503020204020204" pitchFamily="34" charset="-122"/>
                </a:rPr>
                <a:t>客户价值</a:t>
              </a:r>
              <a:endParaRPr lang="en-GB" sz="1400" b="1" dirty="0">
                <a:solidFill>
                  <a:srgbClr val="FFFFFF"/>
                </a:solidFill>
                <a:latin typeface="微软雅黑" panose="020B0503020204020204" pitchFamily="34" charset="-122"/>
                <a:ea typeface="微软雅黑" panose="020B0503020204020204" pitchFamily="34" charset="-122"/>
              </a:endParaRPr>
            </a:p>
          </p:txBody>
        </p:sp>
      </p:gr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214719"/>
            <a:ext cx="9151360" cy="792525"/>
          </a:xfrm>
        </p:spPr>
        <p:txBody>
          <a:bodyPr>
            <a:noAutofit/>
          </a:bodyPr>
          <a:lstStyle/>
          <a:p>
            <a:pPr>
              <a:lnSpc>
                <a:spcPct val="100000"/>
              </a:lnSpc>
            </a:pPr>
            <a:r>
              <a:rPr lang="en-US" altLang="zh-CN" sz="2400" dirty="0">
                <a:latin typeface="微软雅黑" panose="020B0503020204020204" pitchFamily="34" charset="-122"/>
                <a:ea typeface="微软雅黑" panose="020B0503020204020204" pitchFamily="34" charset="-122"/>
              </a:rPr>
              <a:t>ABC</a:t>
            </a:r>
            <a:r>
              <a:rPr lang="zh-CN" altLang="en-US" sz="2400" dirty="0">
                <a:latin typeface="微软雅黑" panose="020B0503020204020204" pitchFamily="34" charset="-122"/>
                <a:ea typeface="微软雅黑" panose="020B0503020204020204" pitchFamily="34" charset="-122"/>
              </a:rPr>
              <a:t>品牌咨询交付案例分享</a:t>
            </a:r>
            <a:br>
              <a:rPr lang="en-US" altLang="zh-CN" sz="2400" dirty="0">
                <a:latin typeface="微软雅黑" panose="020B0503020204020204" pitchFamily="34" charset="-122"/>
                <a:ea typeface="微软雅黑" panose="020B0503020204020204" pitchFamily="34" charset="-122"/>
              </a:rPr>
            </a:br>
            <a:r>
              <a:rPr lang="zh-CN" altLang="en-US" sz="2400" dirty="0">
                <a:latin typeface="微软雅黑" panose="020B0503020204020204" pitchFamily="34" charset="-122"/>
                <a:ea typeface="微软雅黑" panose="020B0503020204020204" pitchFamily="34" charset="-122"/>
              </a:rPr>
              <a:t>某儿童运动康复领域公益性机构</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品牌咨询</a:t>
            </a:r>
            <a:endParaRPr lang="en-US" sz="2400" dirty="0">
              <a:latin typeface="微软雅黑" panose="020B0503020204020204" pitchFamily="34" charset="-122"/>
              <a:ea typeface="微软雅黑" panose="020B0503020204020204" pitchFamily="34" charset="-122"/>
            </a:endParaRPr>
          </a:p>
        </p:txBody>
      </p:sp>
      <p:grpSp>
        <p:nvGrpSpPr>
          <p:cNvPr id="14" name="Group 13"/>
          <p:cNvGrpSpPr/>
          <p:nvPr/>
        </p:nvGrpSpPr>
        <p:grpSpPr>
          <a:xfrm>
            <a:off x="658813" y="1901262"/>
            <a:ext cx="11090275" cy="3999786"/>
            <a:chOff x="766855" y="1248120"/>
            <a:chExt cx="8531375" cy="3999786"/>
          </a:xfrm>
        </p:grpSpPr>
        <p:sp>
          <p:nvSpPr>
            <p:cNvPr id="12" name="Rectangle 10"/>
            <p:cNvSpPr>
              <a:spLocks noChangeArrowheads="1"/>
            </p:cNvSpPr>
            <p:nvPr/>
          </p:nvSpPr>
          <p:spPr bwMode="auto">
            <a:xfrm>
              <a:off x="768443" y="3381720"/>
              <a:ext cx="1751012" cy="1866186"/>
            </a:xfrm>
            <a:prstGeom prst="rect">
              <a:avLst/>
            </a:prstGeom>
            <a:solidFill>
              <a:schemeClr val="accent1">
                <a:lumMod val="20000"/>
                <a:lumOff val="80000"/>
              </a:schemeClr>
            </a:solidFill>
            <a:ln w="9525">
              <a:noFill/>
              <a:miter lim="800000"/>
            </a:ln>
          </p:spPr>
          <p:txBody>
            <a:bodyPr lIns="90480" tIns="44446" rIns="90480" bIns="44446"/>
            <a:lstStyle/>
            <a:p>
              <a:pPr eaLnBrk="0" hangingPunct="0">
                <a:lnSpc>
                  <a:spcPct val="110000"/>
                </a:lnSpc>
                <a:spcBef>
                  <a:spcPct val="50000"/>
                </a:spcBef>
                <a:buClr>
                  <a:srgbClr val="646464"/>
                </a:buClr>
              </a:pPr>
              <a:r>
                <a:rPr lang="zh-CN" altLang="en-US" sz="1400" dirty="0">
                  <a:solidFill>
                    <a:schemeClr val="tx1">
                      <a:lumMod val="75000"/>
                    </a:schemeClr>
                  </a:solidFill>
                  <a:latin typeface="微软雅黑" panose="020B0503020204020204" pitchFamily="34" charset="-122"/>
                  <a:ea typeface="微软雅黑" panose="020B0503020204020204" pitchFamily="34" charset="-122"/>
                </a:rPr>
                <a:t>客户是一个针对特殊儿童的运动康复公益性机构，，目标是解决大龄特殊残障孩子的康复问题，核心产品是自主研发的康复课程及数字化全国教育平台</a:t>
              </a:r>
            </a:p>
          </p:txBody>
        </p:sp>
        <p:sp>
          <p:nvSpPr>
            <p:cNvPr id="4" name="Rectangle 2"/>
            <p:cNvSpPr>
              <a:spLocks noChangeArrowheads="1"/>
            </p:cNvSpPr>
            <p:nvPr/>
          </p:nvSpPr>
          <p:spPr bwMode="auto">
            <a:xfrm>
              <a:off x="2909981" y="4557344"/>
              <a:ext cx="6388249" cy="690562"/>
            </a:xfrm>
            <a:prstGeom prst="rect">
              <a:avLst/>
            </a:prstGeom>
            <a:noFill/>
            <a:ln w="3175" algn="ctr">
              <a:solidFill>
                <a:schemeClr val="accent2"/>
              </a:solidFill>
              <a:miter lim="800000"/>
            </a:ln>
          </p:spPr>
          <p:txBody>
            <a:bodyPr lIns="91432" tIns="45716" rIns="91432" bIns="45716"/>
            <a:lstStyle/>
            <a:p>
              <a:pPr defTabSz="577850" eaLnBrk="0">
                <a:lnSpc>
                  <a:spcPct val="110000"/>
                </a:lnSpc>
                <a:spcBef>
                  <a:spcPct val="30000"/>
                </a:spcBef>
                <a:buClr>
                  <a:srgbClr val="CC9900"/>
                </a:buClr>
              </a:pPr>
              <a:r>
                <a:rPr lang="en-US" altLang="zh-CN" sz="1400" dirty="0">
                  <a:solidFill>
                    <a:schemeClr val="tx1"/>
                  </a:solidFill>
                  <a:latin typeface="微软雅黑" panose="020B0503020204020204" pitchFamily="34" charset="-122"/>
                  <a:ea typeface="微软雅黑" panose="020B0503020204020204" pitchFamily="34" charset="-122"/>
                </a:rPr>
                <a:t>ABC</a:t>
              </a:r>
              <a:r>
                <a:rPr lang="zh-CN" altLang="en-US" sz="1400" dirty="0">
                  <a:solidFill>
                    <a:schemeClr val="tx1"/>
                  </a:solidFill>
                  <a:latin typeface="微软雅黑" panose="020B0503020204020204" pitchFamily="34" charset="-122"/>
                  <a:ea typeface="微软雅黑" panose="020B0503020204020204" pitchFamily="34" charset="-122"/>
                </a:rPr>
                <a:t>为客户提供了行业对标分析，机构内部诊断，品牌升级方向假设，协助客户落地工作坊共创品牌定位，协助客户设计品牌传播路径，生成商标落地方案</a:t>
              </a:r>
            </a:p>
          </p:txBody>
        </p:sp>
        <p:sp>
          <p:nvSpPr>
            <p:cNvPr id="5" name="Text Box 5"/>
            <p:cNvSpPr txBox="1">
              <a:spLocks noChangeArrowheads="1"/>
            </p:cNvSpPr>
            <p:nvPr/>
          </p:nvSpPr>
          <p:spPr bwMode="auto">
            <a:xfrm>
              <a:off x="3008922" y="1716433"/>
              <a:ext cx="2564023" cy="2300666"/>
            </a:xfrm>
            <a:prstGeom prst="rect">
              <a:avLst/>
            </a:prstGeom>
            <a:noFill/>
            <a:ln w="3175" algn="ctr">
              <a:solidFill>
                <a:schemeClr val="accent2"/>
              </a:solidFill>
              <a:miter lim="800000"/>
            </a:ln>
          </p:spPr>
          <p:txBody>
            <a:bodyPr lIns="91432" tIns="45716" rIns="91432" bIns="45716"/>
            <a:lstStyle/>
            <a:p>
              <a:pPr defTabSz="577850" eaLnBrk="0">
                <a:lnSpc>
                  <a:spcPct val="110000"/>
                </a:lnSpc>
                <a:spcBef>
                  <a:spcPct val="30000"/>
                </a:spcBef>
                <a:buClr>
                  <a:srgbClr val="CC9900"/>
                </a:buClr>
              </a:pPr>
              <a:r>
                <a:rPr lang="zh-CN" altLang="en-US" sz="1400" dirty="0">
                  <a:solidFill>
                    <a:schemeClr val="tx1">
                      <a:lumMod val="75000"/>
                    </a:schemeClr>
                  </a:solidFill>
                  <a:latin typeface="微软雅黑" panose="020B0503020204020204" pitchFamily="34" charset="-122"/>
                  <a:ea typeface="微软雅黑" panose="020B0503020204020204" pitchFamily="34" charset="-122"/>
                </a:rPr>
                <a:t>全国有很多家儿童运动康复机构，只有很少部分针对特殊儿童群体</a:t>
              </a:r>
              <a:endParaRPr lang="en-US" altLang="zh-CN" sz="1400" dirty="0">
                <a:solidFill>
                  <a:schemeClr val="tx1">
                    <a:lumMod val="75000"/>
                  </a:schemeClr>
                </a:solidFill>
                <a:latin typeface="微软雅黑" panose="020B0503020204020204" pitchFamily="34" charset="-122"/>
                <a:ea typeface="微软雅黑" panose="020B0503020204020204" pitchFamily="34" charset="-122"/>
              </a:endParaRPr>
            </a:p>
            <a:p>
              <a:pPr defTabSz="577850" eaLnBrk="0">
                <a:lnSpc>
                  <a:spcPct val="110000"/>
                </a:lnSpc>
                <a:spcBef>
                  <a:spcPct val="30000"/>
                </a:spcBef>
                <a:buClr>
                  <a:srgbClr val="CC9900"/>
                </a:buClr>
              </a:pPr>
              <a:r>
                <a:rPr lang="zh-CN" altLang="en-US" sz="1400" dirty="0">
                  <a:solidFill>
                    <a:schemeClr val="tx1">
                      <a:lumMod val="75000"/>
                    </a:schemeClr>
                  </a:solidFill>
                  <a:latin typeface="微软雅黑" panose="020B0503020204020204" pitchFamily="34" charset="-122"/>
                  <a:ea typeface="微软雅黑" panose="020B0503020204020204" pitchFamily="34" charset="-122"/>
                </a:rPr>
                <a:t>国内现有儿童医学康复机构主要针对</a:t>
              </a:r>
              <a:r>
                <a:rPr lang="en-US" altLang="zh-CN" sz="1400" dirty="0">
                  <a:solidFill>
                    <a:schemeClr val="tx1">
                      <a:lumMod val="75000"/>
                    </a:schemeClr>
                  </a:solidFill>
                  <a:latin typeface="微软雅黑" panose="020B0503020204020204" pitchFamily="34" charset="-122"/>
                  <a:ea typeface="微软雅黑" panose="020B0503020204020204" pitchFamily="34" charset="-122"/>
                </a:rPr>
                <a:t>6</a:t>
              </a:r>
              <a:r>
                <a:rPr lang="zh-CN" altLang="en-US" sz="1400" dirty="0">
                  <a:solidFill>
                    <a:schemeClr val="tx1">
                      <a:lumMod val="75000"/>
                    </a:schemeClr>
                  </a:solidFill>
                  <a:latin typeface="微软雅黑" panose="020B0503020204020204" pitchFamily="34" charset="-122"/>
                  <a:ea typeface="微软雅黑" panose="020B0503020204020204" pitchFamily="34" charset="-122"/>
                </a:rPr>
                <a:t>岁以下低龄儿童，大龄儿童常被拒收</a:t>
              </a:r>
              <a:endParaRPr lang="en-US" altLang="zh-CN" sz="1400" dirty="0">
                <a:solidFill>
                  <a:schemeClr val="tx1">
                    <a:lumMod val="75000"/>
                  </a:schemeClr>
                </a:solidFill>
                <a:latin typeface="微软雅黑" panose="020B0503020204020204" pitchFamily="34" charset="-122"/>
                <a:ea typeface="微软雅黑" panose="020B0503020204020204" pitchFamily="34" charset="-122"/>
              </a:endParaRPr>
            </a:p>
            <a:p>
              <a:pPr defTabSz="577850" eaLnBrk="0">
                <a:lnSpc>
                  <a:spcPct val="110000"/>
                </a:lnSpc>
                <a:spcBef>
                  <a:spcPct val="30000"/>
                </a:spcBef>
                <a:buClr>
                  <a:srgbClr val="CC9900"/>
                </a:buClr>
              </a:pPr>
              <a:r>
                <a:rPr lang="zh-CN" altLang="en-US" sz="1400" dirty="0">
                  <a:solidFill>
                    <a:schemeClr val="tx1">
                      <a:lumMod val="75000"/>
                    </a:schemeClr>
                  </a:solidFill>
                  <a:latin typeface="微软雅黑" panose="020B0503020204020204" pitchFamily="34" charset="-122"/>
                  <a:ea typeface="微软雅黑" panose="020B0503020204020204" pitchFamily="34" charset="-122"/>
                </a:rPr>
                <a:t>特殊学校缺乏专业康复及针对性课程</a:t>
              </a:r>
              <a:endParaRPr lang="en-US" altLang="zh-CN" sz="1400" dirty="0">
                <a:solidFill>
                  <a:schemeClr val="tx1">
                    <a:lumMod val="75000"/>
                  </a:schemeClr>
                </a:solidFill>
                <a:latin typeface="微软雅黑" panose="020B0503020204020204" pitchFamily="34" charset="-122"/>
                <a:ea typeface="微软雅黑" panose="020B0503020204020204" pitchFamily="34" charset="-122"/>
              </a:endParaRPr>
            </a:p>
          </p:txBody>
        </p:sp>
        <p:sp>
          <p:nvSpPr>
            <p:cNvPr id="6" name="Text Box 6"/>
            <p:cNvSpPr txBox="1">
              <a:spLocks noChangeArrowheads="1"/>
            </p:cNvSpPr>
            <p:nvPr/>
          </p:nvSpPr>
          <p:spPr bwMode="auto">
            <a:xfrm>
              <a:off x="5572945" y="1716433"/>
              <a:ext cx="3725283" cy="2297427"/>
            </a:xfrm>
            <a:prstGeom prst="rect">
              <a:avLst/>
            </a:prstGeom>
            <a:noFill/>
            <a:ln w="3175" algn="ctr">
              <a:solidFill>
                <a:schemeClr val="accent2"/>
              </a:solidFill>
              <a:miter lim="800000"/>
            </a:ln>
          </p:spPr>
          <p:txBody>
            <a:bodyPr lIns="91432" tIns="45716" rIns="91432" bIns="45716"/>
            <a:lstStyle/>
            <a:p>
              <a:pPr marL="266700" marR="17780" indent="-266700">
                <a:lnSpc>
                  <a:spcPct val="115000"/>
                </a:lnSpc>
                <a:spcBef>
                  <a:spcPct val="20000"/>
                </a:spcBef>
                <a:buClr>
                  <a:schemeClr val="accent2"/>
                </a:buClr>
                <a:buSzPct val="75000"/>
                <a:buFont typeface="Arial" panose="020B0604020202020204" pitchFamily="34" charset="0"/>
                <a:buChar char="►"/>
              </a:pPr>
              <a:r>
                <a:rPr lang="zh-CN" altLang="en-US"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对标分析行业内部优秀机构的品牌定位及传播案例，总结对市场区隔度建立的启发</a:t>
              </a:r>
              <a:endParaRPr lang="en-US" altLang="zh-CN"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endParaRPr>
            </a:p>
            <a:p>
              <a:pPr marL="266700" marR="17780" indent="-266700">
                <a:lnSpc>
                  <a:spcPct val="115000"/>
                </a:lnSpc>
                <a:spcBef>
                  <a:spcPct val="20000"/>
                </a:spcBef>
                <a:buClr>
                  <a:schemeClr val="accent2"/>
                </a:buClr>
                <a:buSzPct val="75000"/>
                <a:buFont typeface="Arial" panose="020B0604020202020204" pitchFamily="34" charset="0"/>
                <a:buChar char="►"/>
              </a:pPr>
              <a:r>
                <a:rPr lang="zh-CN" altLang="en-US"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基于明确的品牌定位方向、品牌调性、目标受众，统一对品牌主张的理解</a:t>
              </a:r>
              <a:endParaRPr lang="en-US" altLang="zh-CN"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endParaRPr>
            </a:p>
            <a:p>
              <a:pPr marL="266700" marR="17780" indent="-266700">
                <a:lnSpc>
                  <a:spcPct val="115000"/>
                </a:lnSpc>
                <a:spcBef>
                  <a:spcPct val="20000"/>
                </a:spcBef>
                <a:buClr>
                  <a:schemeClr val="accent2"/>
                </a:buClr>
                <a:buSzPct val="75000"/>
                <a:buFont typeface="Arial" panose="020B0604020202020204" pitchFamily="34" charset="0"/>
                <a:buChar char="►"/>
              </a:pPr>
              <a:r>
                <a:rPr lang="zh-CN" altLang="en-US"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对品牌未来视觉风格方向进行输出建议，明确品牌概</a:t>
              </a:r>
              <a:r>
                <a:rPr lang="zh-CN" altLang="en-US" sz="1400" dirty="0">
                  <a:latin typeface="微软雅黑" panose="020B0503020204020204" pitchFamily="34" charset="-122"/>
                  <a:ea typeface="微软雅黑" panose="020B0503020204020204" pitchFamily="34" charset="-122"/>
                  <a:cs typeface="Arial" panose="020B0604020202020204" pitchFamily="34" charset="0"/>
                </a:rPr>
                <a:t>念</a:t>
              </a:r>
              <a:endParaRPr lang="en-US" altLang="zh-CN"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endParaRPr>
            </a:p>
            <a:p>
              <a:pPr marL="266700" marR="17780" indent="-266700">
                <a:lnSpc>
                  <a:spcPct val="115000"/>
                </a:lnSpc>
                <a:spcBef>
                  <a:spcPct val="20000"/>
                </a:spcBef>
                <a:buClr>
                  <a:schemeClr val="accent2"/>
                </a:buClr>
                <a:buSzPct val="75000"/>
                <a:buFont typeface="Arial" panose="020B0604020202020204" pitchFamily="34" charset="0"/>
                <a:buChar char="►"/>
              </a:pPr>
              <a:r>
                <a:rPr lang="zh-CN" altLang="en-US"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制定</a:t>
              </a:r>
              <a:r>
                <a:rPr lang="en-US" altLang="zh-CN"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1-3</a:t>
              </a:r>
              <a:r>
                <a:rPr lang="zh-CN" altLang="en-US"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年阶段性品牌传播目标、传播主题与相应的高阶传播策略</a:t>
              </a:r>
            </a:p>
          </p:txBody>
        </p:sp>
        <p:sp>
          <p:nvSpPr>
            <p:cNvPr id="7" name="AutoShape 11"/>
            <p:cNvSpPr>
              <a:spLocks noChangeArrowheads="1"/>
            </p:cNvSpPr>
            <p:nvPr/>
          </p:nvSpPr>
          <p:spPr bwMode="auto">
            <a:xfrm>
              <a:off x="2647753" y="1857720"/>
              <a:ext cx="198437" cy="1301750"/>
            </a:xfrm>
            <a:prstGeom prst="rightArrow">
              <a:avLst>
                <a:gd name="adj1" fmla="val 75009"/>
                <a:gd name="adj2" fmla="val 50310"/>
              </a:avLst>
            </a:prstGeom>
            <a:solidFill>
              <a:schemeClr val="accent1">
                <a:lumMod val="40000"/>
                <a:lumOff val="60000"/>
              </a:schemeClr>
            </a:solidFill>
            <a:ln w="12700">
              <a:noFill/>
              <a:miter lim="800000"/>
            </a:ln>
          </p:spPr>
          <p:txBody>
            <a:bodyPr wrap="none" anchor="ctr"/>
            <a:lstStyle/>
            <a:p>
              <a:pPr fontAlgn="base">
                <a:spcBef>
                  <a:spcPct val="0"/>
                </a:spcBef>
                <a:spcAft>
                  <a:spcPct val="0"/>
                </a:spcAft>
              </a:pPr>
              <a:endParaRPr lang="en-US" sz="1400" dirty="0">
                <a:solidFill>
                  <a:srgbClr val="646464"/>
                </a:solidFill>
                <a:latin typeface="微软雅黑" panose="020B0503020204020204" pitchFamily="34" charset="-122"/>
                <a:ea typeface="微软雅黑" panose="020B0503020204020204" pitchFamily="34" charset="-122"/>
              </a:endParaRPr>
            </a:p>
          </p:txBody>
        </p:sp>
        <p:sp>
          <p:nvSpPr>
            <p:cNvPr id="8" name="Rectangle 8"/>
            <p:cNvSpPr>
              <a:spLocks noChangeArrowheads="1"/>
            </p:cNvSpPr>
            <p:nvPr/>
          </p:nvSpPr>
          <p:spPr bwMode="auto">
            <a:xfrm>
              <a:off x="766855" y="1716434"/>
              <a:ext cx="1752600" cy="1589087"/>
            </a:xfrm>
            <a:prstGeom prst="rect">
              <a:avLst/>
            </a:prstGeom>
            <a:noFill/>
            <a:ln w="3175" algn="ctr">
              <a:solidFill>
                <a:schemeClr val="accent2"/>
              </a:solidFill>
              <a:miter lim="800000"/>
            </a:ln>
          </p:spPr>
          <p:txBody>
            <a:bodyPr lIns="91432" tIns="45716" rIns="91432" bIns="45716"/>
            <a:lstStyle/>
            <a:p>
              <a:pPr defTabSz="577850" eaLnBrk="0">
                <a:lnSpc>
                  <a:spcPct val="110000"/>
                </a:lnSpc>
                <a:spcBef>
                  <a:spcPct val="30000"/>
                </a:spcBef>
                <a:buClr>
                  <a:srgbClr val="CC9900"/>
                </a:buClr>
              </a:pPr>
              <a:r>
                <a:rPr lang="zh-CN" altLang="en-US" sz="1400" dirty="0">
                  <a:solidFill>
                    <a:schemeClr val="tx1"/>
                  </a:solidFill>
                  <a:latin typeface="微软雅黑" panose="020B0503020204020204" pitchFamily="34" charset="-122"/>
                  <a:ea typeface="微软雅黑" panose="020B0503020204020204" pitchFamily="34" charset="-122"/>
                </a:rPr>
                <a:t>为机构品牌升级明确方向，协助机构共创品牌定位，统一对品牌主张的理解，最终设计品牌传播战略和落地方案</a:t>
              </a:r>
            </a:p>
          </p:txBody>
        </p:sp>
        <p:sp>
          <p:nvSpPr>
            <p:cNvPr id="9" name="Rectangle 3"/>
            <p:cNvSpPr>
              <a:spLocks noChangeArrowheads="1"/>
            </p:cNvSpPr>
            <p:nvPr/>
          </p:nvSpPr>
          <p:spPr bwMode="auto">
            <a:xfrm>
              <a:off x="5572945" y="1248121"/>
              <a:ext cx="3725284" cy="365125"/>
            </a:xfrm>
            <a:prstGeom prst="rect">
              <a:avLst/>
            </a:prstGeom>
            <a:solidFill>
              <a:schemeClr val="accent1">
                <a:lumMod val="40000"/>
                <a:lumOff val="60000"/>
              </a:schemeClr>
            </a:solidFill>
            <a:ln w="12700" algn="ctr">
              <a:noFill/>
              <a:miter lim="800000"/>
            </a:ln>
          </p:spPr>
          <p:txBody>
            <a:bodyPr lIns="45720" rIns="45720" anchor="ctr"/>
            <a:lstStyle/>
            <a:p>
              <a:pPr fontAlgn="base">
                <a:spcBef>
                  <a:spcPct val="0"/>
                </a:spcBef>
                <a:spcAft>
                  <a:spcPct val="0"/>
                </a:spcAft>
              </a:pPr>
              <a:r>
                <a:rPr lang="zh-CN" alt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服务</a:t>
              </a:r>
              <a:endParaRPr 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0" name="Rectangle 4"/>
            <p:cNvSpPr>
              <a:spLocks noChangeArrowheads="1"/>
            </p:cNvSpPr>
            <p:nvPr/>
          </p:nvSpPr>
          <p:spPr bwMode="auto">
            <a:xfrm>
              <a:off x="770030" y="1248120"/>
              <a:ext cx="1816100" cy="363538"/>
            </a:xfrm>
            <a:prstGeom prst="rect">
              <a:avLst/>
            </a:prstGeom>
            <a:solidFill>
              <a:schemeClr val="accent1">
                <a:lumMod val="40000"/>
                <a:lumOff val="60000"/>
              </a:schemeClr>
            </a:solidFill>
            <a:ln w="12700" algn="ctr">
              <a:noFill/>
              <a:miter lim="800000"/>
            </a:ln>
          </p:spPr>
          <p:txBody>
            <a:bodyPr lIns="45720" rIns="45720" anchor="ctr"/>
            <a:lstStyle/>
            <a:p>
              <a:pPr fontAlgn="base">
                <a:spcBef>
                  <a:spcPct val="0"/>
                </a:spcBef>
                <a:spcAft>
                  <a:spcPct val="0"/>
                </a:spcAft>
              </a:pPr>
              <a:r>
                <a:rPr lang="zh-CN" alt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项目目标</a:t>
              </a:r>
              <a:endParaRPr 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1" name="Rectangle 7"/>
            <p:cNvSpPr>
              <a:spLocks noChangeArrowheads="1"/>
            </p:cNvSpPr>
            <p:nvPr/>
          </p:nvSpPr>
          <p:spPr bwMode="auto">
            <a:xfrm>
              <a:off x="2919505" y="1248120"/>
              <a:ext cx="2554499" cy="363538"/>
            </a:xfrm>
            <a:prstGeom prst="rect">
              <a:avLst/>
            </a:prstGeom>
            <a:solidFill>
              <a:schemeClr val="accent1">
                <a:lumMod val="40000"/>
                <a:lumOff val="60000"/>
              </a:schemeClr>
            </a:solidFill>
            <a:ln w="12700" algn="ctr">
              <a:noFill/>
              <a:miter lim="800000"/>
            </a:ln>
          </p:spPr>
          <p:txBody>
            <a:bodyPr lIns="45720" rIns="45720" anchor="ctr"/>
            <a:lstStyle/>
            <a:p>
              <a:pPr fontAlgn="base">
                <a:spcBef>
                  <a:spcPct val="0"/>
                </a:spcBef>
                <a:spcAft>
                  <a:spcPct val="0"/>
                </a:spcAft>
              </a:pPr>
              <a:r>
                <a:rPr lang="zh-CN" alt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业务驱动</a:t>
              </a:r>
              <a:r>
                <a:rPr lang="en-US" altLang="zh-CN"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	</a:t>
              </a:r>
              <a:endParaRPr 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3" name="Rectangle 9"/>
            <p:cNvSpPr>
              <a:spLocks noChangeArrowheads="1"/>
            </p:cNvSpPr>
            <p:nvPr/>
          </p:nvSpPr>
          <p:spPr bwMode="auto">
            <a:xfrm>
              <a:off x="2909981" y="4192219"/>
              <a:ext cx="6388249" cy="304800"/>
            </a:xfrm>
            <a:prstGeom prst="rect">
              <a:avLst/>
            </a:prstGeom>
            <a:solidFill>
              <a:schemeClr val="tx2">
                <a:lumMod val="50000"/>
              </a:schemeClr>
            </a:solidFill>
            <a:ln w="12700" algn="ctr">
              <a:noFill/>
              <a:miter lim="800000"/>
              <a:headEnd type="none" w="sm" len="sm"/>
              <a:tailEnd type="none" w="sm" len="sm"/>
            </a:ln>
          </p:spPr>
          <p:txBody>
            <a:bodyPr wrap="none" anchor="ctr"/>
            <a:lstStyle/>
            <a:p>
              <a:pPr fontAlgn="base">
                <a:spcBef>
                  <a:spcPct val="0"/>
                </a:spcBef>
                <a:spcAft>
                  <a:spcPct val="0"/>
                </a:spcAft>
              </a:pPr>
              <a:r>
                <a:rPr lang="zh-CN" altLang="en-US" sz="1400" b="1" dirty="0">
                  <a:solidFill>
                    <a:srgbClr val="FFFFFF"/>
                  </a:solidFill>
                  <a:latin typeface="微软雅黑" panose="020B0503020204020204" pitchFamily="34" charset="-122"/>
                  <a:ea typeface="微软雅黑" panose="020B0503020204020204" pitchFamily="34" charset="-122"/>
                </a:rPr>
                <a:t>客户价值</a:t>
              </a:r>
              <a:endParaRPr lang="en-GB" sz="1400" b="1" dirty="0">
                <a:solidFill>
                  <a:srgbClr val="FFFFFF"/>
                </a:solidFill>
                <a:latin typeface="微软雅黑" panose="020B0503020204020204" pitchFamily="34" charset="-122"/>
                <a:ea typeface="微软雅黑" panose="020B0503020204020204" pitchFamily="34" charset="-122"/>
              </a:endParaRPr>
            </a:p>
          </p:txBody>
        </p:sp>
      </p:gr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214719"/>
            <a:ext cx="9151360" cy="792525"/>
          </a:xfrm>
        </p:spPr>
        <p:txBody>
          <a:bodyPr>
            <a:noAutofit/>
          </a:bodyPr>
          <a:lstStyle/>
          <a:p>
            <a:pPr>
              <a:lnSpc>
                <a:spcPct val="100000"/>
              </a:lnSpc>
            </a:pPr>
            <a:r>
              <a:rPr lang="en-US" altLang="zh-CN" sz="2400" dirty="0">
                <a:latin typeface="微软雅黑" panose="020B0503020204020204" pitchFamily="34" charset="-122"/>
                <a:ea typeface="微软雅黑" panose="020B0503020204020204" pitchFamily="34" charset="-122"/>
              </a:rPr>
              <a:t>ABC</a:t>
            </a:r>
            <a:r>
              <a:rPr lang="zh-CN" altLang="en-US" sz="2400" dirty="0">
                <a:latin typeface="微软雅黑" panose="020B0503020204020204" pitchFamily="34" charset="-122"/>
                <a:ea typeface="微软雅黑" panose="020B0503020204020204" pitchFamily="34" charset="-122"/>
              </a:rPr>
              <a:t>品牌咨询交付案例分享</a:t>
            </a:r>
            <a:br>
              <a:rPr lang="en-US" altLang="zh-CN" sz="2400" dirty="0">
                <a:latin typeface="微软雅黑" panose="020B0503020204020204" pitchFamily="34" charset="-122"/>
                <a:ea typeface="微软雅黑" panose="020B0503020204020204" pitchFamily="34" charset="-122"/>
              </a:rPr>
            </a:br>
            <a:r>
              <a:rPr lang="zh-CN" altLang="en-US" sz="2400" dirty="0">
                <a:latin typeface="微软雅黑" panose="020B0503020204020204" pitchFamily="34" charset="-122"/>
                <a:ea typeface="微软雅黑" panose="020B0503020204020204" pitchFamily="34" charset="-122"/>
              </a:rPr>
              <a:t>某儿童阅读领域公益性机构</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品牌咨询</a:t>
            </a:r>
            <a:endParaRPr lang="en-US" sz="2400" dirty="0">
              <a:latin typeface="微软雅黑" panose="020B0503020204020204" pitchFamily="34" charset="-122"/>
              <a:ea typeface="微软雅黑" panose="020B0503020204020204" pitchFamily="34" charset="-122"/>
            </a:endParaRPr>
          </a:p>
        </p:txBody>
      </p:sp>
      <p:grpSp>
        <p:nvGrpSpPr>
          <p:cNvPr id="14" name="Group 13"/>
          <p:cNvGrpSpPr/>
          <p:nvPr/>
        </p:nvGrpSpPr>
        <p:grpSpPr>
          <a:xfrm>
            <a:off x="658813" y="1901262"/>
            <a:ext cx="11090275" cy="3999786"/>
            <a:chOff x="766855" y="1248120"/>
            <a:chExt cx="8531375" cy="3999786"/>
          </a:xfrm>
        </p:grpSpPr>
        <p:sp>
          <p:nvSpPr>
            <p:cNvPr id="12" name="Rectangle 10"/>
            <p:cNvSpPr>
              <a:spLocks noChangeArrowheads="1"/>
            </p:cNvSpPr>
            <p:nvPr/>
          </p:nvSpPr>
          <p:spPr bwMode="auto">
            <a:xfrm>
              <a:off x="768443" y="3381720"/>
              <a:ext cx="1751012" cy="1866186"/>
            </a:xfrm>
            <a:prstGeom prst="rect">
              <a:avLst/>
            </a:prstGeom>
            <a:solidFill>
              <a:schemeClr val="accent1">
                <a:lumMod val="20000"/>
                <a:lumOff val="80000"/>
              </a:schemeClr>
            </a:solidFill>
            <a:ln w="9525">
              <a:noFill/>
              <a:miter lim="800000"/>
            </a:ln>
          </p:spPr>
          <p:txBody>
            <a:bodyPr lIns="90480" tIns="44446" rIns="90480" bIns="44446"/>
            <a:lstStyle/>
            <a:p>
              <a:pPr eaLnBrk="0" hangingPunct="0">
                <a:lnSpc>
                  <a:spcPct val="110000"/>
                </a:lnSpc>
                <a:spcBef>
                  <a:spcPct val="50000"/>
                </a:spcBef>
                <a:buClr>
                  <a:srgbClr val="646464"/>
                </a:buClr>
              </a:pPr>
              <a:r>
                <a:rPr lang="zh-CN" altLang="en-US" sz="1400" dirty="0">
                  <a:solidFill>
                    <a:schemeClr val="tx1">
                      <a:lumMod val="75000"/>
                    </a:schemeClr>
                  </a:solidFill>
                  <a:latin typeface="微软雅黑" panose="020B0503020204020204" pitchFamily="34" charset="-122"/>
                  <a:ea typeface="微软雅黑" panose="020B0503020204020204" pitchFamily="34" charset="-122"/>
                </a:rPr>
                <a:t>客户是一家专注儿童阅读推广的公益机构。通过建立图书馆和开展阅读推广活动，提高乡村儿童的阅读品质</a:t>
              </a:r>
            </a:p>
          </p:txBody>
        </p:sp>
        <p:sp>
          <p:nvSpPr>
            <p:cNvPr id="4" name="Rectangle 2"/>
            <p:cNvSpPr>
              <a:spLocks noChangeArrowheads="1"/>
            </p:cNvSpPr>
            <p:nvPr/>
          </p:nvSpPr>
          <p:spPr bwMode="auto">
            <a:xfrm>
              <a:off x="2909981" y="4557344"/>
              <a:ext cx="6388249" cy="690562"/>
            </a:xfrm>
            <a:prstGeom prst="rect">
              <a:avLst/>
            </a:prstGeom>
            <a:noFill/>
            <a:ln w="3175" algn="ctr">
              <a:solidFill>
                <a:schemeClr val="accent2"/>
              </a:solidFill>
              <a:miter lim="800000"/>
            </a:ln>
          </p:spPr>
          <p:txBody>
            <a:bodyPr lIns="91432" tIns="45716" rIns="91432" bIns="45716"/>
            <a:lstStyle/>
            <a:p>
              <a:pPr defTabSz="577850" eaLnBrk="0">
                <a:lnSpc>
                  <a:spcPct val="110000"/>
                </a:lnSpc>
                <a:spcBef>
                  <a:spcPct val="30000"/>
                </a:spcBef>
                <a:buClr>
                  <a:srgbClr val="CC9900"/>
                </a:buClr>
              </a:pPr>
              <a:r>
                <a:rPr lang="en-US" altLang="zh-CN" sz="1400" dirty="0">
                  <a:solidFill>
                    <a:schemeClr val="tx1"/>
                  </a:solidFill>
                  <a:latin typeface="微软雅黑" panose="020B0503020204020204" pitchFamily="34" charset="-122"/>
                  <a:ea typeface="微软雅黑" panose="020B0503020204020204" pitchFamily="34" charset="-122"/>
                </a:rPr>
                <a:t>ABC</a:t>
              </a:r>
              <a:r>
                <a:rPr lang="zh-CN" altLang="en-US" sz="1400" dirty="0">
                  <a:solidFill>
                    <a:schemeClr val="tx1"/>
                  </a:solidFill>
                  <a:latin typeface="微软雅黑" panose="020B0503020204020204" pitchFamily="34" charset="-122"/>
                  <a:ea typeface="微软雅黑" panose="020B0503020204020204" pitchFamily="34" charset="-122"/>
                </a:rPr>
                <a:t>为客户提供了行业对标分析，机构内部诊断，品牌现状梳理，协助客户梳理传播渠道，制定品牌策略方案。同时帮助客户在组织内部进行宣贯和培训</a:t>
              </a:r>
            </a:p>
          </p:txBody>
        </p:sp>
        <p:sp>
          <p:nvSpPr>
            <p:cNvPr id="5" name="Text Box 5"/>
            <p:cNvSpPr txBox="1">
              <a:spLocks noChangeArrowheads="1"/>
            </p:cNvSpPr>
            <p:nvPr/>
          </p:nvSpPr>
          <p:spPr bwMode="auto">
            <a:xfrm>
              <a:off x="3008922" y="1716433"/>
              <a:ext cx="2564023" cy="2300666"/>
            </a:xfrm>
            <a:prstGeom prst="rect">
              <a:avLst/>
            </a:prstGeom>
            <a:noFill/>
            <a:ln w="3175" algn="ctr">
              <a:solidFill>
                <a:schemeClr val="accent2"/>
              </a:solidFill>
              <a:miter lim="800000"/>
            </a:ln>
          </p:spPr>
          <p:txBody>
            <a:bodyPr lIns="91432" tIns="45716" rIns="91432" bIns="45716"/>
            <a:lstStyle/>
            <a:p>
              <a:pPr defTabSz="577850" eaLnBrk="0">
                <a:lnSpc>
                  <a:spcPct val="110000"/>
                </a:lnSpc>
                <a:spcBef>
                  <a:spcPct val="30000"/>
                </a:spcBef>
                <a:buClr>
                  <a:srgbClr val="CC9900"/>
                </a:buClr>
              </a:pPr>
              <a:r>
                <a:rPr lang="zh-CN" altLang="en-US" sz="1400" dirty="0">
                  <a:solidFill>
                    <a:schemeClr val="tx1">
                      <a:lumMod val="75000"/>
                    </a:schemeClr>
                  </a:solidFill>
                  <a:latin typeface="微软雅黑" panose="020B0503020204020204" pitchFamily="34" charset="-122"/>
                  <a:ea typeface="微软雅黑" panose="020B0503020204020204" pitchFamily="34" charset="-122"/>
                </a:rPr>
                <a:t>客户在过往实践中积累了大量的传播活动和渠道资源</a:t>
              </a:r>
            </a:p>
            <a:p>
              <a:pPr defTabSz="577850" eaLnBrk="0">
                <a:lnSpc>
                  <a:spcPct val="110000"/>
                </a:lnSpc>
                <a:spcBef>
                  <a:spcPct val="30000"/>
                </a:spcBef>
                <a:buClr>
                  <a:srgbClr val="CC9900"/>
                </a:buClr>
              </a:pPr>
              <a:r>
                <a:rPr lang="zh-CN" altLang="en-US" sz="1400" dirty="0">
                  <a:solidFill>
                    <a:schemeClr val="tx1">
                      <a:lumMod val="75000"/>
                    </a:schemeClr>
                  </a:solidFill>
                  <a:latin typeface="微软雅黑" panose="020B0503020204020204" pitchFamily="34" charset="-122"/>
                  <a:ea typeface="微软雅黑" panose="020B0503020204020204" pitchFamily="34" charset="-122"/>
                </a:rPr>
                <a:t>客户进入下一个发展阶段之际，不够清晰的品牌成为瓶颈</a:t>
              </a:r>
            </a:p>
            <a:p>
              <a:pPr defTabSz="577850" eaLnBrk="0">
                <a:lnSpc>
                  <a:spcPct val="110000"/>
                </a:lnSpc>
                <a:spcBef>
                  <a:spcPct val="30000"/>
                </a:spcBef>
                <a:buClr>
                  <a:srgbClr val="CC9900"/>
                </a:buClr>
              </a:pPr>
              <a:r>
                <a:rPr lang="zh-CN" altLang="en-US" sz="1400" dirty="0">
                  <a:solidFill>
                    <a:schemeClr val="tx1">
                      <a:lumMod val="75000"/>
                    </a:schemeClr>
                  </a:solidFill>
                  <a:latin typeface="微软雅黑" panose="020B0503020204020204" pitchFamily="34" charset="-122"/>
                  <a:ea typeface="微软雅黑" panose="020B0503020204020204" pitchFamily="34" charset="-122"/>
                </a:rPr>
                <a:t>在实际工作中，客户不清楚如何才能正确的做品牌传播工作</a:t>
              </a:r>
              <a:endParaRPr lang="en-US" altLang="zh-CN" sz="1400" dirty="0">
                <a:solidFill>
                  <a:schemeClr val="tx1">
                    <a:lumMod val="75000"/>
                  </a:schemeClr>
                </a:solidFill>
                <a:latin typeface="微软雅黑" panose="020B0503020204020204" pitchFamily="34" charset="-122"/>
                <a:ea typeface="微软雅黑" panose="020B0503020204020204" pitchFamily="34" charset="-122"/>
              </a:endParaRPr>
            </a:p>
          </p:txBody>
        </p:sp>
        <p:sp>
          <p:nvSpPr>
            <p:cNvPr id="6" name="Text Box 6"/>
            <p:cNvSpPr txBox="1">
              <a:spLocks noChangeArrowheads="1"/>
            </p:cNvSpPr>
            <p:nvPr/>
          </p:nvSpPr>
          <p:spPr bwMode="auto">
            <a:xfrm>
              <a:off x="5572945" y="1716433"/>
              <a:ext cx="3725283" cy="2297427"/>
            </a:xfrm>
            <a:prstGeom prst="rect">
              <a:avLst/>
            </a:prstGeom>
            <a:noFill/>
            <a:ln w="3175" algn="ctr">
              <a:solidFill>
                <a:schemeClr val="accent2"/>
              </a:solidFill>
              <a:miter lim="800000"/>
            </a:ln>
          </p:spPr>
          <p:txBody>
            <a:bodyPr lIns="91432" tIns="45716" rIns="91432" bIns="45716"/>
            <a:lstStyle/>
            <a:p>
              <a:pPr marL="266700" marR="17780" indent="-266700">
                <a:lnSpc>
                  <a:spcPct val="115000"/>
                </a:lnSpc>
                <a:spcBef>
                  <a:spcPct val="20000"/>
                </a:spcBef>
                <a:buClr>
                  <a:schemeClr val="accent2"/>
                </a:buClr>
                <a:buSzPct val="75000"/>
                <a:buFont typeface="Arial" panose="020B0604020202020204" pitchFamily="34" charset="0"/>
                <a:buChar char="►"/>
              </a:pPr>
              <a:r>
                <a:rPr lang="zh-CN" altLang="en-US"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为客户提供品牌现状分析及传播目标受众分析</a:t>
              </a:r>
            </a:p>
            <a:p>
              <a:pPr marL="266700" marR="17780" indent="-266700">
                <a:lnSpc>
                  <a:spcPct val="115000"/>
                </a:lnSpc>
                <a:spcBef>
                  <a:spcPct val="20000"/>
                </a:spcBef>
                <a:buClr>
                  <a:schemeClr val="accent2"/>
                </a:buClr>
                <a:buSzPct val="75000"/>
                <a:buFont typeface="Arial" panose="020B0604020202020204" pitchFamily="34" charset="0"/>
                <a:buChar char="►"/>
              </a:pPr>
              <a:r>
                <a:rPr lang="zh-CN" altLang="en-US" sz="1400" dirty="0">
                  <a:latin typeface="微软雅黑" panose="020B0503020204020204" pitchFamily="34" charset="-122"/>
                  <a:ea typeface="微软雅黑" panose="020B0503020204020204" pitchFamily="34" charset="-122"/>
                  <a:cs typeface="Arial" panose="020B0604020202020204" pitchFamily="34" charset="0"/>
                </a:rPr>
                <a:t>客户</a:t>
              </a:r>
              <a:r>
                <a:rPr lang="zh-CN" altLang="en-US"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品牌定位</a:t>
              </a:r>
              <a:r>
                <a:rPr lang="en-US" altLang="zh-CN"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a:t>
              </a:r>
              <a:r>
                <a:rPr lang="zh-CN" altLang="en-US"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愿景、使命、核心价值的推敲与提炼</a:t>
              </a:r>
            </a:p>
            <a:p>
              <a:pPr marL="266700" marR="17780" indent="-266700">
                <a:lnSpc>
                  <a:spcPct val="115000"/>
                </a:lnSpc>
                <a:spcBef>
                  <a:spcPct val="20000"/>
                </a:spcBef>
                <a:buClr>
                  <a:schemeClr val="accent2"/>
                </a:buClr>
                <a:buSzPct val="75000"/>
                <a:buFont typeface="Arial" panose="020B0604020202020204" pitchFamily="34" charset="0"/>
                <a:buChar char="►"/>
              </a:pPr>
              <a:r>
                <a:rPr lang="zh-CN" altLang="en-US"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设计机构品牌手册、落地传播建议</a:t>
              </a:r>
            </a:p>
            <a:p>
              <a:pPr marL="266700" marR="17780" indent="-266700">
                <a:lnSpc>
                  <a:spcPct val="115000"/>
                </a:lnSpc>
                <a:spcBef>
                  <a:spcPct val="20000"/>
                </a:spcBef>
                <a:buClr>
                  <a:schemeClr val="accent2"/>
                </a:buClr>
                <a:buSzPct val="75000"/>
                <a:buFont typeface="Arial" panose="020B0604020202020204" pitchFamily="34" charset="0"/>
                <a:buChar char="►"/>
              </a:pPr>
              <a:r>
                <a:rPr lang="zh-CN" altLang="en-US" sz="14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机构内部品牌培训与宣贯</a:t>
              </a:r>
            </a:p>
          </p:txBody>
        </p:sp>
        <p:sp>
          <p:nvSpPr>
            <p:cNvPr id="7" name="AutoShape 11"/>
            <p:cNvSpPr>
              <a:spLocks noChangeArrowheads="1"/>
            </p:cNvSpPr>
            <p:nvPr/>
          </p:nvSpPr>
          <p:spPr bwMode="auto">
            <a:xfrm>
              <a:off x="2647753" y="1857720"/>
              <a:ext cx="198437" cy="1301750"/>
            </a:xfrm>
            <a:prstGeom prst="rightArrow">
              <a:avLst>
                <a:gd name="adj1" fmla="val 75009"/>
                <a:gd name="adj2" fmla="val 50310"/>
              </a:avLst>
            </a:prstGeom>
            <a:solidFill>
              <a:schemeClr val="accent1">
                <a:lumMod val="40000"/>
                <a:lumOff val="60000"/>
              </a:schemeClr>
            </a:solidFill>
            <a:ln w="12700">
              <a:noFill/>
              <a:miter lim="800000"/>
            </a:ln>
          </p:spPr>
          <p:txBody>
            <a:bodyPr wrap="none" anchor="ctr"/>
            <a:lstStyle/>
            <a:p>
              <a:pPr fontAlgn="base">
                <a:spcBef>
                  <a:spcPct val="0"/>
                </a:spcBef>
                <a:spcAft>
                  <a:spcPct val="0"/>
                </a:spcAft>
              </a:pPr>
              <a:endParaRPr lang="en-US" sz="1400" dirty="0">
                <a:solidFill>
                  <a:srgbClr val="646464"/>
                </a:solidFill>
                <a:latin typeface="微软雅黑" panose="020B0503020204020204" pitchFamily="34" charset="-122"/>
                <a:ea typeface="微软雅黑" panose="020B0503020204020204" pitchFamily="34" charset="-122"/>
              </a:endParaRPr>
            </a:p>
          </p:txBody>
        </p:sp>
        <p:sp>
          <p:nvSpPr>
            <p:cNvPr id="8" name="Rectangle 8"/>
            <p:cNvSpPr>
              <a:spLocks noChangeArrowheads="1"/>
            </p:cNvSpPr>
            <p:nvPr/>
          </p:nvSpPr>
          <p:spPr bwMode="auto">
            <a:xfrm>
              <a:off x="766855" y="1716434"/>
              <a:ext cx="1752600" cy="1589087"/>
            </a:xfrm>
            <a:prstGeom prst="rect">
              <a:avLst/>
            </a:prstGeom>
            <a:noFill/>
            <a:ln w="3175" algn="ctr">
              <a:solidFill>
                <a:schemeClr val="accent2"/>
              </a:solidFill>
              <a:miter lim="800000"/>
            </a:ln>
          </p:spPr>
          <p:txBody>
            <a:bodyPr lIns="91432" tIns="45716" rIns="91432" bIns="45716"/>
            <a:lstStyle/>
            <a:p>
              <a:pPr defTabSz="577850" eaLnBrk="0">
                <a:lnSpc>
                  <a:spcPct val="110000"/>
                </a:lnSpc>
                <a:spcBef>
                  <a:spcPct val="30000"/>
                </a:spcBef>
                <a:buClr>
                  <a:srgbClr val="CC9900"/>
                </a:buClr>
              </a:pPr>
              <a:r>
                <a:rPr lang="zh-CN" altLang="en-US" sz="1400" dirty="0">
                  <a:solidFill>
                    <a:schemeClr val="tx1"/>
                  </a:solidFill>
                  <a:latin typeface="微软雅黑" panose="020B0503020204020204" pitchFamily="34" charset="-122"/>
                  <a:ea typeface="微软雅黑" panose="020B0503020204020204" pitchFamily="34" charset="-122"/>
                </a:rPr>
                <a:t>通过案头研究、访谈、定量分析、对标分析等方法帮助客户梳理整合其品牌定位，并提出传播建议</a:t>
              </a:r>
            </a:p>
          </p:txBody>
        </p:sp>
        <p:sp>
          <p:nvSpPr>
            <p:cNvPr id="9" name="Rectangle 3"/>
            <p:cNvSpPr>
              <a:spLocks noChangeArrowheads="1"/>
            </p:cNvSpPr>
            <p:nvPr/>
          </p:nvSpPr>
          <p:spPr bwMode="auto">
            <a:xfrm>
              <a:off x="5572945" y="1248121"/>
              <a:ext cx="3725284" cy="365125"/>
            </a:xfrm>
            <a:prstGeom prst="rect">
              <a:avLst/>
            </a:prstGeom>
            <a:solidFill>
              <a:schemeClr val="accent1">
                <a:lumMod val="40000"/>
                <a:lumOff val="60000"/>
              </a:schemeClr>
            </a:solidFill>
            <a:ln w="12700" algn="ctr">
              <a:noFill/>
              <a:miter lim="800000"/>
            </a:ln>
          </p:spPr>
          <p:txBody>
            <a:bodyPr lIns="45720" rIns="45720" anchor="ctr"/>
            <a:lstStyle/>
            <a:p>
              <a:pPr fontAlgn="base">
                <a:spcBef>
                  <a:spcPct val="0"/>
                </a:spcBef>
                <a:spcAft>
                  <a:spcPct val="0"/>
                </a:spcAft>
              </a:pPr>
              <a:r>
                <a:rPr lang="zh-CN" alt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服务</a:t>
              </a:r>
              <a:endParaRPr 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0" name="Rectangle 4"/>
            <p:cNvSpPr>
              <a:spLocks noChangeArrowheads="1"/>
            </p:cNvSpPr>
            <p:nvPr/>
          </p:nvSpPr>
          <p:spPr bwMode="auto">
            <a:xfrm>
              <a:off x="770030" y="1248120"/>
              <a:ext cx="1816100" cy="363538"/>
            </a:xfrm>
            <a:prstGeom prst="rect">
              <a:avLst/>
            </a:prstGeom>
            <a:solidFill>
              <a:schemeClr val="accent1">
                <a:lumMod val="40000"/>
                <a:lumOff val="60000"/>
              </a:schemeClr>
            </a:solidFill>
            <a:ln w="12700" algn="ctr">
              <a:noFill/>
              <a:miter lim="800000"/>
            </a:ln>
          </p:spPr>
          <p:txBody>
            <a:bodyPr lIns="45720" rIns="45720" anchor="ctr"/>
            <a:lstStyle/>
            <a:p>
              <a:pPr fontAlgn="base">
                <a:spcBef>
                  <a:spcPct val="0"/>
                </a:spcBef>
                <a:spcAft>
                  <a:spcPct val="0"/>
                </a:spcAft>
              </a:pPr>
              <a:r>
                <a:rPr lang="zh-CN" alt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项目目标</a:t>
              </a:r>
              <a:endParaRPr 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1" name="Rectangle 7"/>
            <p:cNvSpPr>
              <a:spLocks noChangeArrowheads="1"/>
            </p:cNvSpPr>
            <p:nvPr/>
          </p:nvSpPr>
          <p:spPr bwMode="auto">
            <a:xfrm>
              <a:off x="2919505" y="1248120"/>
              <a:ext cx="2554499" cy="363538"/>
            </a:xfrm>
            <a:prstGeom prst="rect">
              <a:avLst/>
            </a:prstGeom>
            <a:solidFill>
              <a:schemeClr val="accent1">
                <a:lumMod val="40000"/>
                <a:lumOff val="60000"/>
              </a:schemeClr>
            </a:solidFill>
            <a:ln w="12700" algn="ctr">
              <a:noFill/>
              <a:miter lim="800000"/>
            </a:ln>
          </p:spPr>
          <p:txBody>
            <a:bodyPr lIns="45720" rIns="45720" anchor="ctr"/>
            <a:lstStyle/>
            <a:p>
              <a:pPr fontAlgn="base">
                <a:spcBef>
                  <a:spcPct val="0"/>
                </a:spcBef>
                <a:spcAft>
                  <a:spcPct val="0"/>
                </a:spcAft>
              </a:pPr>
              <a:r>
                <a:rPr lang="zh-CN" alt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业务驱动</a:t>
              </a:r>
              <a:r>
                <a:rPr lang="en-US" altLang="zh-CN"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	</a:t>
              </a:r>
              <a:endParaRPr lang="en-US" sz="1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3" name="Rectangle 9"/>
            <p:cNvSpPr>
              <a:spLocks noChangeArrowheads="1"/>
            </p:cNvSpPr>
            <p:nvPr/>
          </p:nvSpPr>
          <p:spPr bwMode="auto">
            <a:xfrm>
              <a:off x="2909981" y="4192219"/>
              <a:ext cx="6388249" cy="304800"/>
            </a:xfrm>
            <a:prstGeom prst="rect">
              <a:avLst/>
            </a:prstGeom>
            <a:solidFill>
              <a:schemeClr val="tx2">
                <a:lumMod val="50000"/>
              </a:schemeClr>
            </a:solidFill>
            <a:ln w="12700" algn="ctr">
              <a:noFill/>
              <a:miter lim="800000"/>
              <a:headEnd type="none" w="sm" len="sm"/>
              <a:tailEnd type="none" w="sm" len="sm"/>
            </a:ln>
          </p:spPr>
          <p:txBody>
            <a:bodyPr wrap="none" anchor="ctr"/>
            <a:lstStyle/>
            <a:p>
              <a:pPr fontAlgn="base">
                <a:spcBef>
                  <a:spcPct val="0"/>
                </a:spcBef>
                <a:spcAft>
                  <a:spcPct val="0"/>
                </a:spcAft>
              </a:pPr>
              <a:r>
                <a:rPr lang="zh-CN" altLang="en-US" sz="1400" b="1" dirty="0">
                  <a:solidFill>
                    <a:srgbClr val="FFFFFF"/>
                  </a:solidFill>
                  <a:latin typeface="微软雅黑" panose="020B0503020204020204" pitchFamily="34" charset="-122"/>
                  <a:ea typeface="微软雅黑" panose="020B0503020204020204" pitchFamily="34" charset="-122"/>
                </a:rPr>
                <a:t>客户价值</a:t>
              </a:r>
              <a:endParaRPr lang="en-GB" sz="1400" b="1" dirty="0">
                <a:solidFill>
                  <a:srgbClr val="FFFFFF"/>
                </a:solidFill>
                <a:latin typeface="微软雅黑" panose="020B0503020204020204" pitchFamily="34" charset="-122"/>
                <a:ea typeface="微软雅黑" panose="020B0503020204020204" pitchFamily="34" charset="-122"/>
              </a:endParaRPr>
            </a:p>
          </p:txBody>
        </p:sp>
      </p:gr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04"/>
          <p:cNvSpPr txBox="1"/>
          <p:nvPr>
            <p:custDataLst>
              <p:tags r:id="rId1"/>
            </p:custDataLst>
          </p:nvPr>
        </p:nvSpPr>
        <p:spPr bwMode="auto">
          <a:xfrm>
            <a:off x="639400" y="268361"/>
            <a:ext cx="9821336" cy="553085"/>
          </a:xfrm>
          <a:prstGeom prst="rect">
            <a:avLst/>
          </a:prstGeom>
          <a:noFill/>
          <a:ln w="9525" algn="ctr">
            <a:noFill/>
            <a:miter lim="800000"/>
          </a:ln>
        </p:spPr>
        <p:txBody>
          <a:bodyPr vert="horz" wrap="square" lIns="90000" tIns="45720" rIns="91440" bIns="45720" numCol="1" anchor="ctr" anchorCtr="0" compatLnSpc="1">
            <a:spAutoFit/>
          </a:bodyPr>
          <a:lstStyle>
            <a:lvl1pPr algn="l" rtl="0" eaLnBrk="0" fontAlgn="base" hangingPunct="0">
              <a:lnSpc>
                <a:spcPct val="90000"/>
              </a:lnSpc>
              <a:spcBef>
                <a:spcPct val="0"/>
              </a:spcBef>
              <a:spcAft>
                <a:spcPct val="0"/>
              </a:spcAft>
              <a:defRPr sz="2800">
                <a:solidFill>
                  <a:schemeClr val="tx2"/>
                </a:solidFill>
                <a:latin typeface="+mj-ea"/>
                <a:ea typeface="+mj-ea"/>
                <a:cs typeface="+mj-cs"/>
              </a:defRPr>
            </a:lvl1pPr>
            <a:lvl2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2pPr>
            <a:lvl3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3pPr>
            <a:lvl4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4pPr>
            <a:lvl5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5pPr>
            <a:lvl6pPr marL="4572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6pPr>
            <a:lvl7pPr marL="9144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7pPr>
            <a:lvl8pPr marL="13716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8pPr>
            <a:lvl9pPr marL="18288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9pPr>
          </a:lstStyle>
          <a:p>
            <a:pPr marL="0" marR="0" lvl="0" indent="0" algn="l" defTabSz="914400" rtl="0" eaLnBrk="0" fontAlgn="base" latinLnBrk="0" hangingPunct="0">
              <a:lnSpc>
                <a:spcPts val="3600"/>
              </a:lnSpc>
              <a:spcBef>
                <a:spcPct val="0"/>
              </a:spcBef>
              <a:spcAft>
                <a:spcPct val="0"/>
              </a:spcAft>
              <a:buClrTx/>
              <a:buSzTx/>
              <a:buFontTx/>
              <a:buNone/>
              <a:defRPr/>
            </a:pPr>
            <a:r>
              <a:rPr kumimoji="0" lang="zh-CN" altLang="en-US" sz="2400" b="1" i="0" u="none" strike="noStrike" kern="0" cap="none" spc="0" normalizeH="0" baseline="0" noProof="0" dirty="0">
                <a:ln>
                  <a:noFill/>
                </a:ln>
                <a:solidFill>
                  <a:srgbClr val="FFFFFF"/>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教育领域研究洞察：教育公益议题扫描（横向）</a:t>
            </a:r>
          </a:p>
        </p:txBody>
      </p:sp>
      <p:sp>
        <p:nvSpPr>
          <p:cNvPr id="6" name="Rectangle 4"/>
          <p:cNvSpPr>
            <a:spLocks noChangeArrowheads="1"/>
          </p:cNvSpPr>
          <p:nvPr>
            <p:custDataLst>
              <p:tags r:id="rId2"/>
            </p:custDataLst>
          </p:nvPr>
        </p:nvSpPr>
        <p:spPr bwMode="auto">
          <a:xfrm>
            <a:off x="376814" y="1403311"/>
            <a:ext cx="4575267" cy="299426"/>
          </a:xfrm>
          <a:prstGeom prst="rect">
            <a:avLst/>
          </a:prstGeom>
          <a:solidFill>
            <a:srgbClr val="3C4093"/>
          </a:solidFill>
          <a:ln>
            <a:solidFill>
              <a:srgbClr val="DDEFE8"/>
            </a:solidFill>
          </a:ln>
          <a:effectLst/>
        </p:spPr>
        <p:txBody>
          <a:bodyPr lIns="0" tIns="0" rIns="0" bIns="0" anchor="ctr">
            <a:noAutofit/>
          </a:bodyPr>
          <a:lstStyle>
            <a:lvl1pPr>
              <a:defRPr sz="1300" b="1">
                <a:solidFill>
                  <a:srgbClr val="000000"/>
                </a:solidFill>
                <a:latin typeface="Arial" panose="020B0604020202020204" pitchFamily="34" charset="0"/>
                <a:ea typeface="宋体" pitchFamily="2" charset="-122"/>
              </a:defRPr>
            </a:lvl1pPr>
            <a:lvl2pPr marL="742950" indent="-285750">
              <a:defRPr sz="1300" b="1">
                <a:solidFill>
                  <a:srgbClr val="000000"/>
                </a:solidFill>
                <a:latin typeface="Arial" panose="020B0604020202020204" pitchFamily="34" charset="0"/>
                <a:ea typeface="宋体" pitchFamily="2" charset="-122"/>
              </a:defRPr>
            </a:lvl2pPr>
            <a:lvl3pPr marL="1143000" indent="-228600">
              <a:defRPr sz="1300" b="1">
                <a:solidFill>
                  <a:srgbClr val="000000"/>
                </a:solidFill>
                <a:latin typeface="Arial" panose="020B0604020202020204" pitchFamily="34" charset="0"/>
                <a:ea typeface="宋体" pitchFamily="2" charset="-122"/>
              </a:defRPr>
            </a:lvl3pPr>
            <a:lvl4pPr marL="1600200" indent="-228600">
              <a:defRPr sz="1300" b="1">
                <a:solidFill>
                  <a:srgbClr val="000000"/>
                </a:solidFill>
                <a:latin typeface="Arial" panose="020B0604020202020204" pitchFamily="34" charset="0"/>
                <a:ea typeface="宋体" pitchFamily="2" charset="-122"/>
              </a:defRPr>
            </a:lvl4pPr>
            <a:lvl5pPr marL="2057400" indent="-228600">
              <a:defRPr sz="1300" b="1">
                <a:solidFill>
                  <a:srgbClr val="000000"/>
                </a:solidFill>
                <a:latin typeface="Arial" panose="020B0604020202020204" pitchFamily="34" charset="0"/>
                <a:ea typeface="宋体" pitchFamily="2" charset="-122"/>
              </a:defRPr>
            </a:lvl5pPr>
            <a:lvl6pPr marL="2514600" indent="-228600" eaLnBrk="0" fontAlgn="base" hangingPunct="0">
              <a:spcBef>
                <a:spcPct val="0"/>
              </a:spcBef>
              <a:spcAft>
                <a:spcPct val="0"/>
              </a:spcAft>
              <a:defRPr sz="1300" b="1">
                <a:solidFill>
                  <a:srgbClr val="000000"/>
                </a:solidFill>
                <a:latin typeface="Arial" panose="020B0604020202020204" pitchFamily="34" charset="0"/>
                <a:ea typeface="宋体" pitchFamily="2" charset="-122"/>
              </a:defRPr>
            </a:lvl6pPr>
            <a:lvl7pPr marL="2971800" indent="-228600" eaLnBrk="0" fontAlgn="base" hangingPunct="0">
              <a:spcBef>
                <a:spcPct val="0"/>
              </a:spcBef>
              <a:spcAft>
                <a:spcPct val="0"/>
              </a:spcAft>
              <a:defRPr sz="1300" b="1">
                <a:solidFill>
                  <a:srgbClr val="000000"/>
                </a:solidFill>
                <a:latin typeface="Arial" panose="020B0604020202020204" pitchFamily="34" charset="0"/>
                <a:ea typeface="宋体" pitchFamily="2" charset="-122"/>
              </a:defRPr>
            </a:lvl7pPr>
            <a:lvl8pPr marL="3429000" indent="-228600" eaLnBrk="0" fontAlgn="base" hangingPunct="0">
              <a:spcBef>
                <a:spcPct val="0"/>
              </a:spcBef>
              <a:spcAft>
                <a:spcPct val="0"/>
              </a:spcAft>
              <a:defRPr sz="1300" b="1">
                <a:solidFill>
                  <a:srgbClr val="000000"/>
                </a:solidFill>
                <a:latin typeface="Arial" panose="020B0604020202020204" pitchFamily="34" charset="0"/>
                <a:ea typeface="宋体" pitchFamily="2" charset="-122"/>
              </a:defRPr>
            </a:lvl8pPr>
            <a:lvl9pPr marL="3886200" indent="-228600" eaLnBrk="0" fontAlgn="base" hangingPunct="0">
              <a:spcBef>
                <a:spcPct val="0"/>
              </a:spcBef>
              <a:spcAft>
                <a:spcPct val="0"/>
              </a:spcAft>
              <a:defRPr sz="1300" b="1">
                <a:solidFill>
                  <a:srgbClr val="000000"/>
                </a:solidFill>
                <a:latin typeface="Arial" panose="020B0604020202020204" pitchFamily="34" charset="0"/>
                <a:ea typeface="宋体" pitchFamily="2" charset="-122"/>
              </a:defRPr>
            </a:lvl9pPr>
          </a:lstStyle>
          <a:p>
            <a:pPr algn="ctr"/>
            <a:r>
              <a:rPr lang="zh-CN" altLang="en-US" sz="1400" dirty="0">
                <a:solidFill>
                  <a:srgbClr val="FFFFFF"/>
                </a:solidFill>
                <a:latin typeface="Microsoft YaHei UI" panose="020B0503020204020204" pitchFamily="34" charset="-122"/>
                <a:ea typeface="Microsoft YaHei UI" panose="020B0503020204020204" pitchFamily="34" charset="-122"/>
              </a:rPr>
              <a:t>权威学术框架：儿童发展心理学</a:t>
            </a:r>
            <a:r>
              <a:rPr lang="en-US" altLang="zh-CN" sz="1400" dirty="0">
                <a:solidFill>
                  <a:srgbClr val="FFFFFF"/>
                </a:solidFill>
                <a:latin typeface="Microsoft YaHei UI" panose="020B0503020204020204" pitchFamily="34" charset="-122"/>
                <a:ea typeface="Microsoft YaHei UI" panose="020B0503020204020204" pitchFamily="34" charset="-122"/>
              </a:rPr>
              <a:t>/</a:t>
            </a:r>
            <a:r>
              <a:rPr lang="zh-CN" altLang="en-US" sz="1400" dirty="0">
                <a:solidFill>
                  <a:srgbClr val="FFFFFF"/>
                </a:solidFill>
                <a:latin typeface="Microsoft YaHei UI" panose="020B0503020204020204" pitchFamily="34" charset="-122"/>
                <a:ea typeface="Microsoft YaHei UI" panose="020B0503020204020204" pitchFamily="34" charset="-122"/>
              </a:rPr>
              <a:t>教育心理学视角</a:t>
            </a:r>
          </a:p>
        </p:txBody>
      </p:sp>
      <p:sp>
        <p:nvSpPr>
          <p:cNvPr id="7" name="Rectangle 6"/>
          <p:cNvSpPr>
            <a:spLocks noChangeArrowheads="1"/>
          </p:cNvSpPr>
          <p:nvPr>
            <p:custDataLst>
              <p:tags r:id="rId3"/>
            </p:custDataLst>
          </p:nvPr>
        </p:nvSpPr>
        <p:spPr bwMode="auto">
          <a:xfrm>
            <a:off x="376814" y="1839897"/>
            <a:ext cx="4575267" cy="3372572"/>
          </a:xfrm>
          <a:prstGeom prst="rect">
            <a:avLst/>
          </a:prstGeom>
          <a:noFill/>
          <a:ln w="19050">
            <a:solidFill>
              <a:srgbClr val="D9D9D9"/>
            </a:solidFill>
            <a:prstDash val="dash"/>
            <a:miter lim="80000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646464"/>
                  </a:outerShdw>
                </a:effectLst>
              </a14:hiddenEffects>
            </a:ext>
          </a:extLst>
        </p:spPr>
        <p:txBody>
          <a:bodyPr wrap="square" lIns="0" tIns="0" rIns="0" bIns="0" anchor="ctr">
            <a:noAutofit/>
          </a:bodyPr>
          <a:lstStyle>
            <a:lvl1pPr>
              <a:defRPr sz="1300" b="1">
                <a:solidFill>
                  <a:srgbClr val="000000"/>
                </a:solidFill>
                <a:latin typeface="Arial" panose="020B0604020202020204" pitchFamily="34" charset="0"/>
                <a:ea typeface="宋体" pitchFamily="2" charset="-122"/>
              </a:defRPr>
            </a:lvl1pPr>
            <a:lvl2pPr marL="742950" indent="-285750">
              <a:defRPr sz="1300" b="1">
                <a:solidFill>
                  <a:srgbClr val="000000"/>
                </a:solidFill>
                <a:latin typeface="Arial" panose="020B0604020202020204" pitchFamily="34" charset="0"/>
                <a:ea typeface="宋体" pitchFamily="2" charset="-122"/>
              </a:defRPr>
            </a:lvl2pPr>
            <a:lvl3pPr marL="1143000" indent="-228600">
              <a:defRPr sz="1300" b="1">
                <a:solidFill>
                  <a:srgbClr val="000000"/>
                </a:solidFill>
                <a:latin typeface="Arial" panose="020B0604020202020204" pitchFamily="34" charset="0"/>
                <a:ea typeface="宋体" pitchFamily="2" charset="-122"/>
              </a:defRPr>
            </a:lvl3pPr>
            <a:lvl4pPr marL="1600200" indent="-228600">
              <a:defRPr sz="1300" b="1">
                <a:solidFill>
                  <a:srgbClr val="000000"/>
                </a:solidFill>
                <a:latin typeface="Arial" panose="020B0604020202020204" pitchFamily="34" charset="0"/>
                <a:ea typeface="宋体" pitchFamily="2" charset="-122"/>
              </a:defRPr>
            </a:lvl4pPr>
            <a:lvl5pPr marL="2057400" indent="-228600">
              <a:defRPr sz="1300" b="1">
                <a:solidFill>
                  <a:srgbClr val="000000"/>
                </a:solidFill>
                <a:latin typeface="Arial" panose="020B0604020202020204" pitchFamily="34" charset="0"/>
                <a:ea typeface="宋体" pitchFamily="2" charset="-122"/>
              </a:defRPr>
            </a:lvl5pPr>
            <a:lvl6pPr marL="2514600" indent="-228600" eaLnBrk="0" fontAlgn="base" hangingPunct="0">
              <a:spcBef>
                <a:spcPct val="0"/>
              </a:spcBef>
              <a:spcAft>
                <a:spcPct val="0"/>
              </a:spcAft>
              <a:defRPr sz="1300" b="1">
                <a:solidFill>
                  <a:srgbClr val="000000"/>
                </a:solidFill>
                <a:latin typeface="Arial" panose="020B0604020202020204" pitchFamily="34" charset="0"/>
                <a:ea typeface="宋体" pitchFamily="2" charset="-122"/>
              </a:defRPr>
            </a:lvl6pPr>
            <a:lvl7pPr marL="2971800" indent="-228600" eaLnBrk="0" fontAlgn="base" hangingPunct="0">
              <a:spcBef>
                <a:spcPct val="0"/>
              </a:spcBef>
              <a:spcAft>
                <a:spcPct val="0"/>
              </a:spcAft>
              <a:defRPr sz="1300" b="1">
                <a:solidFill>
                  <a:srgbClr val="000000"/>
                </a:solidFill>
                <a:latin typeface="Arial" panose="020B0604020202020204" pitchFamily="34" charset="0"/>
                <a:ea typeface="宋体" pitchFamily="2" charset="-122"/>
              </a:defRPr>
            </a:lvl7pPr>
            <a:lvl8pPr marL="3429000" indent="-228600" eaLnBrk="0" fontAlgn="base" hangingPunct="0">
              <a:spcBef>
                <a:spcPct val="0"/>
              </a:spcBef>
              <a:spcAft>
                <a:spcPct val="0"/>
              </a:spcAft>
              <a:defRPr sz="1300" b="1">
                <a:solidFill>
                  <a:srgbClr val="000000"/>
                </a:solidFill>
                <a:latin typeface="Arial" panose="020B0604020202020204" pitchFamily="34" charset="0"/>
                <a:ea typeface="宋体" pitchFamily="2" charset="-122"/>
              </a:defRPr>
            </a:lvl8pPr>
            <a:lvl9pPr marL="3886200" indent="-228600" eaLnBrk="0" fontAlgn="base" hangingPunct="0">
              <a:spcBef>
                <a:spcPct val="0"/>
              </a:spcBef>
              <a:spcAft>
                <a:spcPct val="0"/>
              </a:spcAft>
              <a:defRPr sz="1300" b="1">
                <a:solidFill>
                  <a:srgbClr val="000000"/>
                </a:solidFill>
                <a:latin typeface="Arial" panose="020B0604020202020204" pitchFamily="34" charset="0"/>
                <a:ea typeface="宋体" pitchFamily="2" charset="-122"/>
              </a:defRPr>
            </a:lvl9pPr>
          </a:lstStyle>
          <a:p>
            <a:r>
              <a:rPr lang="zh-CN" altLang="en-US" dirty="0">
                <a:solidFill>
                  <a:srgbClr val="FFFFFF"/>
                </a:solidFill>
                <a:latin typeface="Microsoft YaHei UI" panose="020B0503020204020204" pitchFamily="34" charset="-122"/>
                <a:ea typeface="Microsoft YaHei UI" panose="020B0503020204020204" pitchFamily="34" charset="-122"/>
              </a:rPr>
              <a:t>主框架</a:t>
            </a:r>
            <a:endParaRPr lang="zh-CN" altLang="en-US" dirty="0">
              <a:latin typeface="Microsoft YaHei UI" panose="020B0503020204020204" pitchFamily="34" charset="-122"/>
              <a:ea typeface="Microsoft YaHei UI" panose="020B0503020204020204" pitchFamily="34" charset="-122"/>
            </a:endParaRPr>
          </a:p>
        </p:txBody>
      </p:sp>
      <p:sp>
        <p:nvSpPr>
          <p:cNvPr id="8" name="Rectangle 8"/>
          <p:cNvSpPr>
            <a:spLocks noChangeArrowheads="1"/>
          </p:cNvSpPr>
          <p:nvPr>
            <p:custDataLst>
              <p:tags r:id="rId4"/>
            </p:custDataLst>
          </p:nvPr>
        </p:nvSpPr>
        <p:spPr bwMode="auto">
          <a:xfrm>
            <a:off x="5475026" y="1403311"/>
            <a:ext cx="3973238" cy="321128"/>
          </a:xfrm>
          <a:prstGeom prst="rect">
            <a:avLst/>
          </a:prstGeom>
          <a:solidFill>
            <a:srgbClr val="3C4093"/>
          </a:solidFill>
          <a:ln>
            <a:solidFill>
              <a:srgbClr val="DDEFE8"/>
            </a:solidFill>
          </a:ln>
          <a:effectLst/>
        </p:spPr>
        <p:txBody>
          <a:bodyPr lIns="0" tIns="0" rIns="0" bIns="0" anchor="ctr">
            <a:noAutofit/>
          </a:bodyPr>
          <a:lstStyle>
            <a:lvl1pPr>
              <a:defRPr sz="1300" b="1">
                <a:solidFill>
                  <a:srgbClr val="000000"/>
                </a:solidFill>
                <a:latin typeface="Arial" panose="020B0604020202020204" pitchFamily="34" charset="0"/>
                <a:ea typeface="宋体" pitchFamily="2" charset="-122"/>
              </a:defRPr>
            </a:lvl1pPr>
            <a:lvl2pPr marL="742950" indent="-285750">
              <a:defRPr sz="1300" b="1">
                <a:solidFill>
                  <a:srgbClr val="000000"/>
                </a:solidFill>
                <a:latin typeface="Arial" panose="020B0604020202020204" pitchFamily="34" charset="0"/>
                <a:ea typeface="宋体" pitchFamily="2" charset="-122"/>
              </a:defRPr>
            </a:lvl2pPr>
            <a:lvl3pPr marL="1143000" indent="-228600">
              <a:defRPr sz="1300" b="1">
                <a:solidFill>
                  <a:srgbClr val="000000"/>
                </a:solidFill>
                <a:latin typeface="Arial" panose="020B0604020202020204" pitchFamily="34" charset="0"/>
                <a:ea typeface="宋体" pitchFamily="2" charset="-122"/>
              </a:defRPr>
            </a:lvl3pPr>
            <a:lvl4pPr marL="1600200" indent="-228600">
              <a:defRPr sz="1300" b="1">
                <a:solidFill>
                  <a:srgbClr val="000000"/>
                </a:solidFill>
                <a:latin typeface="Arial" panose="020B0604020202020204" pitchFamily="34" charset="0"/>
                <a:ea typeface="宋体" pitchFamily="2" charset="-122"/>
              </a:defRPr>
            </a:lvl4pPr>
            <a:lvl5pPr marL="2057400" indent="-228600">
              <a:defRPr sz="1300" b="1">
                <a:solidFill>
                  <a:srgbClr val="000000"/>
                </a:solidFill>
                <a:latin typeface="Arial" panose="020B0604020202020204" pitchFamily="34" charset="0"/>
                <a:ea typeface="宋体" pitchFamily="2" charset="-122"/>
              </a:defRPr>
            </a:lvl5pPr>
            <a:lvl6pPr marL="2514600" indent="-228600" eaLnBrk="0" fontAlgn="base" hangingPunct="0">
              <a:spcBef>
                <a:spcPct val="0"/>
              </a:spcBef>
              <a:spcAft>
                <a:spcPct val="0"/>
              </a:spcAft>
              <a:defRPr sz="1300" b="1">
                <a:solidFill>
                  <a:srgbClr val="000000"/>
                </a:solidFill>
                <a:latin typeface="Arial" panose="020B0604020202020204" pitchFamily="34" charset="0"/>
                <a:ea typeface="宋体" pitchFamily="2" charset="-122"/>
              </a:defRPr>
            </a:lvl6pPr>
            <a:lvl7pPr marL="2971800" indent="-228600" eaLnBrk="0" fontAlgn="base" hangingPunct="0">
              <a:spcBef>
                <a:spcPct val="0"/>
              </a:spcBef>
              <a:spcAft>
                <a:spcPct val="0"/>
              </a:spcAft>
              <a:defRPr sz="1300" b="1">
                <a:solidFill>
                  <a:srgbClr val="000000"/>
                </a:solidFill>
                <a:latin typeface="Arial" panose="020B0604020202020204" pitchFamily="34" charset="0"/>
                <a:ea typeface="宋体" pitchFamily="2" charset="-122"/>
              </a:defRPr>
            </a:lvl7pPr>
            <a:lvl8pPr marL="3429000" indent="-228600" eaLnBrk="0" fontAlgn="base" hangingPunct="0">
              <a:spcBef>
                <a:spcPct val="0"/>
              </a:spcBef>
              <a:spcAft>
                <a:spcPct val="0"/>
              </a:spcAft>
              <a:defRPr sz="1300" b="1">
                <a:solidFill>
                  <a:srgbClr val="000000"/>
                </a:solidFill>
                <a:latin typeface="Arial" panose="020B0604020202020204" pitchFamily="34" charset="0"/>
                <a:ea typeface="宋体" pitchFamily="2" charset="-122"/>
              </a:defRPr>
            </a:lvl8pPr>
            <a:lvl9pPr marL="3886200" indent="-228600" eaLnBrk="0" fontAlgn="base" hangingPunct="0">
              <a:spcBef>
                <a:spcPct val="0"/>
              </a:spcBef>
              <a:spcAft>
                <a:spcPct val="0"/>
              </a:spcAft>
              <a:defRPr sz="1300" b="1">
                <a:solidFill>
                  <a:srgbClr val="000000"/>
                </a:solidFill>
                <a:latin typeface="Arial" panose="020B0604020202020204" pitchFamily="34" charset="0"/>
                <a:ea typeface="宋体" pitchFamily="2" charset="-122"/>
              </a:defRPr>
            </a:lvl9pPr>
          </a:lstStyle>
          <a:p>
            <a:pPr algn="ctr"/>
            <a:r>
              <a:rPr lang="zh-CN" altLang="en-US" sz="1400" dirty="0">
                <a:solidFill>
                  <a:srgbClr val="FFFFFF"/>
                </a:solidFill>
                <a:latin typeface="Microsoft YaHei UI" panose="020B0503020204020204" pitchFamily="34" charset="-122"/>
                <a:ea typeface="Microsoft YaHei UI" panose="020B0503020204020204" pitchFamily="34" charset="-122"/>
              </a:rPr>
              <a:t>本地发展纲要：中国教育纲要</a:t>
            </a:r>
          </a:p>
        </p:txBody>
      </p:sp>
      <p:sp>
        <p:nvSpPr>
          <p:cNvPr id="9" name="Rectangle 10"/>
          <p:cNvSpPr>
            <a:spLocks noChangeArrowheads="1"/>
          </p:cNvSpPr>
          <p:nvPr>
            <p:custDataLst>
              <p:tags r:id="rId5"/>
            </p:custDataLst>
          </p:nvPr>
        </p:nvSpPr>
        <p:spPr bwMode="auto">
          <a:xfrm>
            <a:off x="5475026" y="1839897"/>
            <a:ext cx="3973238" cy="3372574"/>
          </a:xfrm>
          <a:prstGeom prst="rect">
            <a:avLst/>
          </a:prstGeom>
          <a:noFill/>
          <a:ln w="19050">
            <a:solidFill>
              <a:srgbClr val="D9D9D9"/>
            </a:solidFill>
            <a:prstDash val="dash"/>
            <a:miter lim="80000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646464"/>
                  </a:outerShdw>
                </a:effectLst>
              </a14:hiddenEffects>
            </a:ext>
          </a:extLst>
        </p:spPr>
        <p:txBody>
          <a:bodyPr lIns="0" tIns="0" rIns="0" bIns="0" anchor="ctr">
            <a:noAutofit/>
          </a:bodyPr>
          <a:lstStyle>
            <a:lvl1pPr>
              <a:defRPr sz="1300" b="1">
                <a:solidFill>
                  <a:srgbClr val="000000"/>
                </a:solidFill>
                <a:latin typeface="Arial" panose="020B0604020202020204" pitchFamily="34" charset="0"/>
                <a:ea typeface="宋体" pitchFamily="2" charset="-122"/>
              </a:defRPr>
            </a:lvl1pPr>
            <a:lvl2pPr marL="742950" indent="-285750">
              <a:defRPr sz="1300" b="1">
                <a:solidFill>
                  <a:srgbClr val="000000"/>
                </a:solidFill>
                <a:latin typeface="Arial" panose="020B0604020202020204" pitchFamily="34" charset="0"/>
                <a:ea typeface="宋体" pitchFamily="2" charset="-122"/>
              </a:defRPr>
            </a:lvl2pPr>
            <a:lvl3pPr marL="1143000" indent="-228600">
              <a:defRPr sz="1300" b="1">
                <a:solidFill>
                  <a:srgbClr val="000000"/>
                </a:solidFill>
                <a:latin typeface="Arial" panose="020B0604020202020204" pitchFamily="34" charset="0"/>
                <a:ea typeface="宋体" pitchFamily="2" charset="-122"/>
              </a:defRPr>
            </a:lvl3pPr>
            <a:lvl4pPr marL="1600200" indent="-228600">
              <a:defRPr sz="1300" b="1">
                <a:solidFill>
                  <a:srgbClr val="000000"/>
                </a:solidFill>
                <a:latin typeface="Arial" panose="020B0604020202020204" pitchFamily="34" charset="0"/>
                <a:ea typeface="宋体" pitchFamily="2" charset="-122"/>
              </a:defRPr>
            </a:lvl4pPr>
            <a:lvl5pPr marL="2057400" indent="-228600">
              <a:defRPr sz="1300" b="1">
                <a:solidFill>
                  <a:srgbClr val="000000"/>
                </a:solidFill>
                <a:latin typeface="Arial" panose="020B0604020202020204" pitchFamily="34" charset="0"/>
                <a:ea typeface="宋体" pitchFamily="2" charset="-122"/>
              </a:defRPr>
            </a:lvl5pPr>
            <a:lvl6pPr marL="2514600" indent="-228600" eaLnBrk="0" fontAlgn="base" hangingPunct="0">
              <a:spcBef>
                <a:spcPct val="0"/>
              </a:spcBef>
              <a:spcAft>
                <a:spcPct val="0"/>
              </a:spcAft>
              <a:defRPr sz="1300" b="1">
                <a:solidFill>
                  <a:srgbClr val="000000"/>
                </a:solidFill>
                <a:latin typeface="Arial" panose="020B0604020202020204" pitchFamily="34" charset="0"/>
                <a:ea typeface="宋体" pitchFamily="2" charset="-122"/>
              </a:defRPr>
            </a:lvl6pPr>
            <a:lvl7pPr marL="2971800" indent="-228600" eaLnBrk="0" fontAlgn="base" hangingPunct="0">
              <a:spcBef>
                <a:spcPct val="0"/>
              </a:spcBef>
              <a:spcAft>
                <a:spcPct val="0"/>
              </a:spcAft>
              <a:defRPr sz="1300" b="1">
                <a:solidFill>
                  <a:srgbClr val="000000"/>
                </a:solidFill>
                <a:latin typeface="Arial" panose="020B0604020202020204" pitchFamily="34" charset="0"/>
                <a:ea typeface="宋体" pitchFamily="2" charset="-122"/>
              </a:defRPr>
            </a:lvl7pPr>
            <a:lvl8pPr marL="3429000" indent="-228600" eaLnBrk="0" fontAlgn="base" hangingPunct="0">
              <a:spcBef>
                <a:spcPct val="0"/>
              </a:spcBef>
              <a:spcAft>
                <a:spcPct val="0"/>
              </a:spcAft>
              <a:defRPr sz="1300" b="1">
                <a:solidFill>
                  <a:srgbClr val="000000"/>
                </a:solidFill>
                <a:latin typeface="Arial" panose="020B0604020202020204" pitchFamily="34" charset="0"/>
                <a:ea typeface="宋体" pitchFamily="2" charset="-122"/>
              </a:defRPr>
            </a:lvl8pPr>
            <a:lvl9pPr marL="3886200" indent="-228600" eaLnBrk="0" fontAlgn="base" hangingPunct="0">
              <a:spcBef>
                <a:spcPct val="0"/>
              </a:spcBef>
              <a:spcAft>
                <a:spcPct val="0"/>
              </a:spcAft>
              <a:defRPr sz="1300" b="1">
                <a:solidFill>
                  <a:srgbClr val="000000"/>
                </a:solidFill>
                <a:latin typeface="Arial" panose="020B0604020202020204" pitchFamily="34" charset="0"/>
                <a:ea typeface="宋体" pitchFamily="2" charset="-122"/>
              </a:defRPr>
            </a:lvl9pPr>
          </a:lstStyle>
          <a:p>
            <a:endParaRPr lang="zh-CN" altLang="en-US">
              <a:latin typeface="Microsoft YaHei UI" panose="020B0503020204020204" pitchFamily="34" charset="-122"/>
              <a:ea typeface="Microsoft YaHei UI" panose="020B0503020204020204" pitchFamily="34" charset="-122"/>
            </a:endParaRPr>
          </a:p>
        </p:txBody>
      </p:sp>
      <p:sp>
        <p:nvSpPr>
          <p:cNvPr id="10" name="Rectangle 11"/>
          <p:cNvSpPr>
            <a:spLocks noChangeArrowheads="1"/>
          </p:cNvSpPr>
          <p:nvPr>
            <p:custDataLst>
              <p:tags r:id="rId6"/>
            </p:custDataLst>
          </p:nvPr>
        </p:nvSpPr>
        <p:spPr bwMode="auto">
          <a:xfrm>
            <a:off x="520263" y="5780562"/>
            <a:ext cx="8928000" cy="559168"/>
          </a:xfrm>
          <a:prstGeom prst="rect">
            <a:avLst/>
          </a:prstGeom>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646464"/>
                  </a:outerShdw>
                </a:effectLst>
              </a14:hiddenEffects>
            </a:ext>
          </a:extLst>
        </p:spPr>
        <p:txBody>
          <a:bodyPr wrap="square" lIns="0" tIns="0" rIns="0" bIns="0" numCol="2">
            <a:noAutofit/>
          </a:bodyPr>
          <a:lstStyle>
            <a:lvl1pPr marL="342900" indent="-342900" defTabSz="330200">
              <a:tabLst>
                <a:tab pos="8521700" algn="r"/>
              </a:tabLst>
              <a:defRPr sz="1300" b="1">
                <a:solidFill>
                  <a:srgbClr val="000000"/>
                </a:solidFill>
                <a:latin typeface="Arial" panose="020B0604020202020204" pitchFamily="34" charset="0"/>
                <a:ea typeface="宋体" pitchFamily="2" charset="-122"/>
              </a:defRPr>
            </a:lvl1pPr>
            <a:lvl2pPr marL="190500" indent="-189230" defTabSz="330200">
              <a:tabLst>
                <a:tab pos="8521700" algn="r"/>
              </a:tabLst>
              <a:defRPr sz="1300" b="1">
                <a:solidFill>
                  <a:srgbClr val="000000"/>
                </a:solidFill>
                <a:latin typeface="Arial" panose="020B0604020202020204" pitchFamily="34" charset="0"/>
                <a:ea typeface="宋体" pitchFamily="2" charset="-122"/>
              </a:defRPr>
            </a:lvl2pPr>
            <a:lvl3pPr marL="1143000" indent="-228600" defTabSz="330200">
              <a:tabLst>
                <a:tab pos="8521700" algn="r"/>
              </a:tabLst>
              <a:defRPr sz="1300" b="1">
                <a:solidFill>
                  <a:srgbClr val="000000"/>
                </a:solidFill>
                <a:latin typeface="Arial" panose="020B0604020202020204" pitchFamily="34" charset="0"/>
                <a:ea typeface="宋体" pitchFamily="2" charset="-122"/>
              </a:defRPr>
            </a:lvl3pPr>
            <a:lvl4pPr marL="1600200" indent="-228600" defTabSz="330200">
              <a:tabLst>
                <a:tab pos="8521700" algn="r"/>
              </a:tabLst>
              <a:defRPr sz="1300" b="1">
                <a:solidFill>
                  <a:srgbClr val="000000"/>
                </a:solidFill>
                <a:latin typeface="Arial" panose="020B0604020202020204" pitchFamily="34" charset="0"/>
                <a:ea typeface="宋体" pitchFamily="2" charset="-122"/>
              </a:defRPr>
            </a:lvl4pPr>
            <a:lvl5pPr marL="2057400" indent="-228600" defTabSz="330200">
              <a:tabLst>
                <a:tab pos="8521700" algn="r"/>
              </a:tabLst>
              <a:defRPr sz="1300" b="1">
                <a:solidFill>
                  <a:srgbClr val="000000"/>
                </a:solidFill>
                <a:latin typeface="Arial" panose="020B0604020202020204" pitchFamily="34" charset="0"/>
                <a:ea typeface="宋体" pitchFamily="2" charset="-122"/>
              </a:defRPr>
            </a:lvl5pPr>
            <a:lvl6pPr marL="2514600" indent="-228600" defTabSz="330200" eaLnBrk="0" fontAlgn="base" hangingPunct="0">
              <a:spcBef>
                <a:spcPct val="0"/>
              </a:spcBef>
              <a:spcAft>
                <a:spcPct val="0"/>
              </a:spcAft>
              <a:tabLst>
                <a:tab pos="8521700" algn="r"/>
              </a:tabLst>
              <a:defRPr sz="1300" b="1">
                <a:solidFill>
                  <a:srgbClr val="000000"/>
                </a:solidFill>
                <a:latin typeface="Arial" panose="020B0604020202020204" pitchFamily="34" charset="0"/>
                <a:ea typeface="宋体" pitchFamily="2" charset="-122"/>
              </a:defRPr>
            </a:lvl6pPr>
            <a:lvl7pPr marL="2971800" indent="-228600" defTabSz="330200" eaLnBrk="0" fontAlgn="base" hangingPunct="0">
              <a:spcBef>
                <a:spcPct val="0"/>
              </a:spcBef>
              <a:spcAft>
                <a:spcPct val="0"/>
              </a:spcAft>
              <a:tabLst>
                <a:tab pos="8521700" algn="r"/>
              </a:tabLst>
              <a:defRPr sz="1300" b="1">
                <a:solidFill>
                  <a:srgbClr val="000000"/>
                </a:solidFill>
                <a:latin typeface="Arial" panose="020B0604020202020204" pitchFamily="34" charset="0"/>
                <a:ea typeface="宋体" pitchFamily="2" charset="-122"/>
              </a:defRPr>
            </a:lvl7pPr>
            <a:lvl8pPr marL="3429000" indent="-228600" defTabSz="330200" eaLnBrk="0" fontAlgn="base" hangingPunct="0">
              <a:spcBef>
                <a:spcPct val="0"/>
              </a:spcBef>
              <a:spcAft>
                <a:spcPct val="0"/>
              </a:spcAft>
              <a:tabLst>
                <a:tab pos="8521700" algn="r"/>
              </a:tabLst>
              <a:defRPr sz="1300" b="1">
                <a:solidFill>
                  <a:srgbClr val="000000"/>
                </a:solidFill>
                <a:latin typeface="Arial" panose="020B0604020202020204" pitchFamily="34" charset="0"/>
                <a:ea typeface="宋体" pitchFamily="2" charset="-122"/>
              </a:defRPr>
            </a:lvl8pPr>
            <a:lvl9pPr marL="3886200" indent="-228600" defTabSz="330200" eaLnBrk="0" fontAlgn="base" hangingPunct="0">
              <a:spcBef>
                <a:spcPct val="0"/>
              </a:spcBef>
              <a:spcAft>
                <a:spcPct val="0"/>
              </a:spcAft>
              <a:tabLst>
                <a:tab pos="8521700" algn="r"/>
              </a:tabLst>
              <a:defRPr sz="1300" b="1">
                <a:solidFill>
                  <a:srgbClr val="000000"/>
                </a:solidFill>
                <a:latin typeface="Arial" panose="020B0604020202020204" pitchFamily="34" charset="0"/>
                <a:ea typeface="宋体" pitchFamily="2" charset="-122"/>
              </a:defRPr>
            </a:lvl9pPr>
          </a:lstStyle>
          <a:p>
            <a:pPr marL="287020" lvl="1" indent="-285750">
              <a:lnSpc>
                <a:spcPct val="150000"/>
              </a:lnSpc>
              <a:buFont typeface="Arial" panose="020B0604020202020204" pitchFamily="34" charset="0"/>
              <a:buChar char="•"/>
            </a:pPr>
            <a:r>
              <a:rPr kumimoji="1" lang="zh-CN" altLang="en-US" sz="1200" b="0" dirty="0">
                <a:solidFill>
                  <a:srgbClr val="1E1E1E"/>
                </a:solidFill>
                <a:latin typeface="Microsoft YaHei UI" panose="020B0503020204020204" pitchFamily="34" charset="-122"/>
                <a:ea typeface="Microsoft YaHei UI" panose="020B0503020204020204" pitchFamily="34" charset="-122"/>
              </a:rPr>
              <a:t>联合国教科文组织发布的</a:t>
            </a:r>
            <a:r>
              <a:rPr kumimoji="1" lang="en-US" altLang="zh-CN" sz="1200" b="0" dirty="0">
                <a:solidFill>
                  <a:srgbClr val="1E1E1E"/>
                </a:solidFill>
                <a:latin typeface="Microsoft YaHei UI" panose="020B0503020204020204" pitchFamily="34" charset="-122"/>
                <a:ea typeface="Microsoft YaHei UI" panose="020B0503020204020204" pitchFamily="34" charset="-122"/>
              </a:rPr>
              <a:t>《</a:t>
            </a:r>
            <a:r>
              <a:rPr kumimoji="1" lang="zh-CN" altLang="en-US" sz="1200" b="0" dirty="0">
                <a:solidFill>
                  <a:srgbClr val="1E1E1E"/>
                </a:solidFill>
                <a:latin typeface="Microsoft YaHei UI" panose="020B0503020204020204" pitchFamily="34" charset="-122"/>
                <a:ea typeface="Microsoft YaHei UI" panose="020B0503020204020204" pitchFamily="34" charset="-122"/>
              </a:rPr>
              <a:t>教育 </a:t>
            </a:r>
            <a:r>
              <a:rPr kumimoji="1" lang="en-US" altLang="zh-CN" sz="1200" b="0" dirty="0">
                <a:solidFill>
                  <a:srgbClr val="1E1E1E"/>
                </a:solidFill>
                <a:latin typeface="Microsoft YaHei UI" panose="020B0503020204020204" pitchFamily="34" charset="-122"/>
                <a:ea typeface="Microsoft YaHei UI" panose="020B0503020204020204" pitchFamily="34" charset="-122"/>
              </a:rPr>
              <a:t>2030 </a:t>
            </a:r>
            <a:r>
              <a:rPr kumimoji="1" lang="zh-CN" altLang="en-US" sz="1200" b="0" dirty="0">
                <a:solidFill>
                  <a:srgbClr val="1E1E1E"/>
                </a:solidFill>
                <a:latin typeface="Microsoft YaHei UI" panose="020B0503020204020204" pitchFamily="34" charset="-122"/>
                <a:ea typeface="Microsoft YaHei UI" panose="020B0503020204020204" pitchFamily="34" charset="-122"/>
              </a:rPr>
              <a:t>行动框架</a:t>
            </a:r>
            <a:r>
              <a:rPr kumimoji="1" lang="en-US" altLang="zh-CN" sz="1200" b="0" dirty="0">
                <a:solidFill>
                  <a:srgbClr val="1E1E1E"/>
                </a:solidFill>
                <a:latin typeface="Microsoft YaHei UI" panose="020B0503020204020204" pitchFamily="34" charset="-122"/>
                <a:ea typeface="Microsoft YaHei UI" panose="020B0503020204020204" pitchFamily="34" charset="-122"/>
              </a:rPr>
              <a:t>》</a:t>
            </a:r>
          </a:p>
          <a:p>
            <a:pPr marL="287020" lvl="1" indent="-285750">
              <a:lnSpc>
                <a:spcPct val="150000"/>
              </a:lnSpc>
              <a:buFont typeface="Arial" panose="020B0604020202020204" pitchFamily="34" charset="0"/>
              <a:buChar char="•"/>
            </a:pPr>
            <a:r>
              <a:rPr kumimoji="1" lang="en-US" altLang="zh-CN" sz="1200" b="0" dirty="0">
                <a:solidFill>
                  <a:srgbClr val="1E1E1E"/>
                </a:solidFill>
                <a:latin typeface="Microsoft YaHei UI" panose="020B0503020204020204" pitchFamily="34" charset="-122"/>
                <a:ea typeface="Microsoft YaHei UI" panose="020B0503020204020204" pitchFamily="34" charset="-122"/>
              </a:rPr>
              <a:t>OECD</a:t>
            </a:r>
            <a:r>
              <a:rPr kumimoji="1" lang="zh-CN" altLang="en-US" sz="1200" b="0" dirty="0">
                <a:solidFill>
                  <a:srgbClr val="1E1E1E"/>
                </a:solidFill>
                <a:latin typeface="Microsoft YaHei UI" panose="020B0503020204020204" pitchFamily="34" charset="-122"/>
                <a:ea typeface="Microsoft YaHei UI" panose="020B0503020204020204" pitchFamily="34" charset="-122"/>
              </a:rPr>
              <a:t> </a:t>
            </a:r>
            <a:r>
              <a:rPr kumimoji="1" lang="en-US" altLang="zh-CN" sz="1200" b="0" dirty="0">
                <a:solidFill>
                  <a:srgbClr val="1E1E1E"/>
                </a:solidFill>
                <a:latin typeface="Microsoft YaHei UI" panose="020B0503020204020204" pitchFamily="34" charset="-122"/>
                <a:ea typeface="Microsoft YaHei UI" panose="020B0503020204020204" pitchFamily="34" charset="-122"/>
              </a:rPr>
              <a:t>Programme</a:t>
            </a:r>
            <a:r>
              <a:rPr kumimoji="1" lang="zh-CN" altLang="en-US" sz="1200" b="0" dirty="0">
                <a:solidFill>
                  <a:srgbClr val="1E1E1E"/>
                </a:solidFill>
                <a:latin typeface="Microsoft YaHei UI" panose="020B0503020204020204" pitchFamily="34" charset="-122"/>
                <a:ea typeface="Microsoft YaHei UI" panose="020B0503020204020204" pitchFamily="34" charset="-122"/>
              </a:rPr>
              <a:t> </a:t>
            </a:r>
            <a:r>
              <a:rPr kumimoji="1" lang="en-US" altLang="zh-CN" sz="1200" b="0" dirty="0">
                <a:solidFill>
                  <a:srgbClr val="1E1E1E"/>
                </a:solidFill>
                <a:latin typeface="Microsoft YaHei UI" panose="020B0503020204020204" pitchFamily="34" charset="-122"/>
                <a:ea typeface="Microsoft YaHei UI" panose="020B0503020204020204" pitchFamily="34" charset="-122"/>
              </a:rPr>
              <a:t>for</a:t>
            </a:r>
            <a:r>
              <a:rPr kumimoji="1" lang="zh-CN" altLang="en-US" sz="1200" b="0" dirty="0">
                <a:solidFill>
                  <a:srgbClr val="1E1E1E"/>
                </a:solidFill>
                <a:latin typeface="Microsoft YaHei UI" panose="020B0503020204020204" pitchFamily="34" charset="-122"/>
                <a:ea typeface="Microsoft YaHei UI" panose="020B0503020204020204" pitchFamily="34" charset="-122"/>
              </a:rPr>
              <a:t> </a:t>
            </a:r>
            <a:r>
              <a:rPr kumimoji="1" lang="en-US" altLang="zh-CN" sz="1200" b="0" dirty="0">
                <a:solidFill>
                  <a:srgbClr val="1E1E1E"/>
                </a:solidFill>
                <a:latin typeface="Microsoft YaHei UI" panose="020B0503020204020204" pitchFamily="34" charset="-122"/>
                <a:ea typeface="Microsoft YaHei UI" panose="020B0503020204020204" pitchFamily="34" charset="-122"/>
              </a:rPr>
              <a:t>International</a:t>
            </a:r>
            <a:r>
              <a:rPr kumimoji="1" lang="zh-CN" altLang="en-US" sz="1200" b="0" dirty="0">
                <a:solidFill>
                  <a:srgbClr val="1E1E1E"/>
                </a:solidFill>
                <a:latin typeface="Microsoft YaHei UI" panose="020B0503020204020204" pitchFamily="34" charset="-122"/>
                <a:ea typeface="Microsoft YaHei UI" panose="020B0503020204020204" pitchFamily="34" charset="-122"/>
              </a:rPr>
              <a:t> </a:t>
            </a:r>
            <a:r>
              <a:rPr kumimoji="1" lang="en-US" altLang="zh-CN" sz="1200" b="0" dirty="0">
                <a:solidFill>
                  <a:srgbClr val="1E1E1E"/>
                </a:solidFill>
                <a:latin typeface="Microsoft YaHei UI" panose="020B0503020204020204" pitchFamily="34" charset="-122"/>
                <a:ea typeface="Microsoft YaHei UI" panose="020B0503020204020204" pitchFamily="34" charset="-122"/>
              </a:rPr>
              <a:t>Student</a:t>
            </a:r>
            <a:r>
              <a:rPr kumimoji="1" lang="zh-CN" altLang="en-US" sz="1200" b="0" dirty="0">
                <a:solidFill>
                  <a:srgbClr val="1E1E1E"/>
                </a:solidFill>
                <a:latin typeface="Microsoft YaHei UI" panose="020B0503020204020204" pitchFamily="34" charset="-122"/>
                <a:ea typeface="Microsoft YaHei UI" panose="020B0503020204020204" pitchFamily="34" charset="-122"/>
              </a:rPr>
              <a:t> </a:t>
            </a:r>
            <a:r>
              <a:rPr kumimoji="1" lang="en-US" altLang="zh-CN" sz="1200" b="0" dirty="0">
                <a:solidFill>
                  <a:srgbClr val="1E1E1E"/>
                </a:solidFill>
                <a:latin typeface="Microsoft YaHei UI" panose="020B0503020204020204" pitchFamily="34" charset="-122"/>
                <a:ea typeface="Microsoft YaHei UI" panose="020B0503020204020204" pitchFamily="34" charset="-122"/>
              </a:rPr>
              <a:t>Assessment</a:t>
            </a:r>
          </a:p>
          <a:p>
            <a:pPr marL="287020" lvl="1" indent="-285750">
              <a:lnSpc>
                <a:spcPct val="150000"/>
              </a:lnSpc>
              <a:buFont typeface="Arial" panose="020B0604020202020204" pitchFamily="34" charset="0"/>
              <a:buChar char="•"/>
            </a:pPr>
            <a:r>
              <a:rPr kumimoji="1" lang="zh-CN" altLang="en-US" sz="1200" b="0" dirty="0">
                <a:solidFill>
                  <a:srgbClr val="1E1E1E"/>
                </a:solidFill>
                <a:latin typeface="Microsoft YaHei UI" panose="020B0503020204020204" pitchFamily="34" charset="-122"/>
                <a:ea typeface="Microsoft YaHei UI" panose="020B0503020204020204" pitchFamily="34" charset="-122"/>
              </a:rPr>
              <a:t>国际发展规划</a:t>
            </a:r>
            <a:r>
              <a:rPr kumimoji="1" lang="en-US" altLang="zh-CN" sz="1200" b="0" dirty="0">
                <a:solidFill>
                  <a:srgbClr val="1E1E1E"/>
                </a:solidFill>
                <a:latin typeface="Microsoft YaHei UI" panose="020B0503020204020204" pitchFamily="34" charset="-122"/>
                <a:ea typeface="Microsoft YaHei UI" panose="020B0503020204020204" pitchFamily="34" charset="-122"/>
              </a:rPr>
              <a:t>《</a:t>
            </a:r>
            <a:r>
              <a:rPr kumimoji="1" lang="zh-CN" altLang="en-US" sz="1200" b="0" dirty="0">
                <a:solidFill>
                  <a:srgbClr val="1E1E1E"/>
                </a:solidFill>
                <a:latin typeface="Microsoft YaHei UI" panose="020B0503020204020204" pitchFamily="34" charset="-122"/>
                <a:ea typeface="Microsoft YaHei UI" panose="020B0503020204020204" pitchFamily="34" charset="-122"/>
              </a:rPr>
              <a:t>中国教育现代化 </a:t>
            </a:r>
            <a:r>
              <a:rPr kumimoji="1" lang="en-US" altLang="zh-CN" sz="1200" b="0" dirty="0">
                <a:solidFill>
                  <a:srgbClr val="1E1E1E"/>
                </a:solidFill>
                <a:latin typeface="Microsoft YaHei UI" panose="020B0503020204020204" pitchFamily="34" charset="-122"/>
                <a:ea typeface="Microsoft YaHei UI" panose="020B0503020204020204" pitchFamily="34" charset="-122"/>
              </a:rPr>
              <a:t>2035》</a:t>
            </a:r>
            <a:r>
              <a:rPr kumimoji="1" lang="zh-CN" altLang="en-US" sz="1200" b="0" dirty="0">
                <a:solidFill>
                  <a:srgbClr val="1E1E1E"/>
                </a:solidFill>
                <a:latin typeface="Microsoft YaHei UI" panose="020B0503020204020204" pitchFamily="34" charset="-122"/>
                <a:ea typeface="Microsoft YaHei UI" panose="020B0503020204020204" pitchFamily="34" charset="-122"/>
              </a:rPr>
              <a:t>教育中的应用</a:t>
            </a:r>
            <a:endParaRPr kumimoji="1" lang="en-US" altLang="zh-CN" sz="1200" b="0" dirty="0">
              <a:solidFill>
                <a:srgbClr val="1E1E1E"/>
              </a:solidFill>
              <a:latin typeface="Microsoft YaHei UI" panose="020B0503020204020204" pitchFamily="34" charset="-122"/>
              <a:ea typeface="Microsoft YaHei UI" panose="020B0503020204020204" pitchFamily="34" charset="-122"/>
            </a:endParaRPr>
          </a:p>
        </p:txBody>
      </p:sp>
      <p:sp>
        <p:nvSpPr>
          <p:cNvPr id="11" name="Rectangle 12"/>
          <p:cNvSpPr>
            <a:spLocks noChangeArrowheads="1"/>
          </p:cNvSpPr>
          <p:nvPr>
            <p:custDataLst>
              <p:tags r:id="rId7"/>
            </p:custDataLst>
          </p:nvPr>
        </p:nvSpPr>
        <p:spPr bwMode="auto">
          <a:xfrm>
            <a:off x="376263" y="5413062"/>
            <a:ext cx="9144000" cy="288000"/>
          </a:xfrm>
          <a:prstGeom prst="rect">
            <a:avLst/>
          </a:prstGeom>
          <a:solidFill>
            <a:srgbClr val="3C4093"/>
          </a:solidFill>
          <a:ln>
            <a:solidFill>
              <a:srgbClr val="DDEFE8"/>
            </a:solidFill>
          </a:ln>
          <a:effectLst/>
        </p:spPr>
        <p:txBody>
          <a:bodyPr lIns="0" tIns="0" rIns="0" bIns="0" anchor="ctr">
            <a:noAutofit/>
          </a:bodyPr>
          <a:lstStyle>
            <a:lvl1pPr>
              <a:defRPr sz="1300" b="1">
                <a:solidFill>
                  <a:srgbClr val="000000"/>
                </a:solidFill>
                <a:latin typeface="Arial" panose="020B0604020202020204" pitchFamily="34" charset="0"/>
                <a:ea typeface="宋体" pitchFamily="2" charset="-122"/>
              </a:defRPr>
            </a:lvl1pPr>
            <a:lvl2pPr marL="742950" indent="-285750">
              <a:defRPr sz="1300" b="1">
                <a:solidFill>
                  <a:srgbClr val="000000"/>
                </a:solidFill>
                <a:latin typeface="Arial" panose="020B0604020202020204" pitchFamily="34" charset="0"/>
                <a:ea typeface="宋体" pitchFamily="2" charset="-122"/>
              </a:defRPr>
            </a:lvl2pPr>
            <a:lvl3pPr marL="1143000" indent="-228600">
              <a:defRPr sz="1300" b="1">
                <a:solidFill>
                  <a:srgbClr val="000000"/>
                </a:solidFill>
                <a:latin typeface="Arial" panose="020B0604020202020204" pitchFamily="34" charset="0"/>
                <a:ea typeface="宋体" pitchFamily="2" charset="-122"/>
              </a:defRPr>
            </a:lvl3pPr>
            <a:lvl4pPr marL="1600200" indent="-228600">
              <a:defRPr sz="1300" b="1">
                <a:solidFill>
                  <a:srgbClr val="000000"/>
                </a:solidFill>
                <a:latin typeface="Arial" panose="020B0604020202020204" pitchFamily="34" charset="0"/>
                <a:ea typeface="宋体" pitchFamily="2" charset="-122"/>
              </a:defRPr>
            </a:lvl4pPr>
            <a:lvl5pPr marL="2057400" indent="-228600">
              <a:defRPr sz="1300" b="1">
                <a:solidFill>
                  <a:srgbClr val="000000"/>
                </a:solidFill>
                <a:latin typeface="Arial" panose="020B0604020202020204" pitchFamily="34" charset="0"/>
                <a:ea typeface="宋体" pitchFamily="2" charset="-122"/>
              </a:defRPr>
            </a:lvl5pPr>
            <a:lvl6pPr marL="2514600" indent="-228600" eaLnBrk="0" fontAlgn="base" hangingPunct="0">
              <a:spcBef>
                <a:spcPct val="0"/>
              </a:spcBef>
              <a:spcAft>
                <a:spcPct val="0"/>
              </a:spcAft>
              <a:defRPr sz="1300" b="1">
                <a:solidFill>
                  <a:srgbClr val="000000"/>
                </a:solidFill>
                <a:latin typeface="Arial" panose="020B0604020202020204" pitchFamily="34" charset="0"/>
                <a:ea typeface="宋体" pitchFamily="2" charset="-122"/>
              </a:defRPr>
            </a:lvl6pPr>
            <a:lvl7pPr marL="2971800" indent="-228600" eaLnBrk="0" fontAlgn="base" hangingPunct="0">
              <a:spcBef>
                <a:spcPct val="0"/>
              </a:spcBef>
              <a:spcAft>
                <a:spcPct val="0"/>
              </a:spcAft>
              <a:defRPr sz="1300" b="1">
                <a:solidFill>
                  <a:srgbClr val="000000"/>
                </a:solidFill>
                <a:latin typeface="Arial" panose="020B0604020202020204" pitchFamily="34" charset="0"/>
                <a:ea typeface="宋体" pitchFamily="2" charset="-122"/>
              </a:defRPr>
            </a:lvl7pPr>
            <a:lvl8pPr marL="3429000" indent="-228600" eaLnBrk="0" fontAlgn="base" hangingPunct="0">
              <a:spcBef>
                <a:spcPct val="0"/>
              </a:spcBef>
              <a:spcAft>
                <a:spcPct val="0"/>
              </a:spcAft>
              <a:defRPr sz="1300" b="1">
                <a:solidFill>
                  <a:srgbClr val="000000"/>
                </a:solidFill>
                <a:latin typeface="Arial" panose="020B0604020202020204" pitchFamily="34" charset="0"/>
                <a:ea typeface="宋体" pitchFamily="2" charset="-122"/>
              </a:defRPr>
            </a:lvl8pPr>
            <a:lvl9pPr marL="3886200" indent="-228600" eaLnBrk="0" fontAlgn="base" hangingPunct="0">
              <a:spcBef>
                <a:spcPct val="0"/>
              </a:spcBef>
              <a:spcAft>
                <a:spcPct val="0"/>
              </a:spcAft>
              <a:defRPr sz="1300" b="1">
                <a:solidFill>
                  <a:srgbClr val="000000"/>
                </a:solidFill>
                <a:latin typeface="Arial" panose="020B0604020202020204" pitchFamily="34" charset="0"/>
                <a:ea typeface="宋体" pitchFamily="2" charset="-122"/>
              </a:defRPr>
            </a:lvl9pPr>
          </a:lstStyle>
          <a:p>
            <a:pPr algn="ctr"/>
            <a:r>
              <a:rPr lang="zh-CN" altLang="en-US" sz="1400" dirty="0">
                <a:solidFill>
                  <a:srgbClr val="FFFFFF"/>
                </a:solidFill>
                <a:latin typeface="Microsoft YaHei UI" panose="020B0503020204020204" pitchFamily="34" charset="-122"/>
                <a:ea typeface="Microsoft YaHei UI" panose="020B0503020204020204" pitchFamily="34" charset="-122"/>
              </a:rPr>
              <a:t>参考框架</a:t>
            </a:r>
          </a:p>
        </p:txBody>
      </p:sp>
      <p:sp>
        <p:nvSpPr>
          <p:cNvPr id="12" name="加号 11"/>
          <p:cNvSpPr/>
          <p:nvPr>
            <p:custDataLst>
              <p:tags r:id="rId8"/>
            </p:custDataLst>
          </p:nvPr>
        </p:nvSpPr>
        <p:spPr>
          <a:xfrm rot="2565922">
            <a:off x="5048373" y="3191010"/>
            <a:ext cx="310354" cy="310354"/>
          </a:xfrm>
          <a:prstGeom prst="mathPlus">
            <a:avLst/>
          </a:prstGeom>
          <a:solidFill>
            <a:srgbClr val="000000"/>
          </a:solidFill>
          <a:ln w="25400" cap="flat" cmpd="sng" algn="ctr">
            <a:solidFill>
              <a:srgbClr val="262859">
                <a:shade val="50000"/>
              </a:srgbClr>
            </a:solidFill>
            <a:prstDash val="solid"/>
          </a:ln>
          <a:effectLst/>
        </p:spPr>
        <p:txBody>
          <a:bodyPr rtlCol="0" anchor="ctr"/>
          <a:lstStyle/>
          <a:p>
            <a:pPr algn="ctr"/>
            <a:endParaRPr lang="zh-CN" altLang="en-US">
              <a:latin typeface="Microsoft YaHei UI" panose="020B0503020204020204" pitchFamily="34" charset="-122"/>
              <a:ea typeface="Microsoft YaHei UI" panose="020B0503020204020204" pitchFamily="34" charset="-122"/>
            </a:endParaRPr>
          </a:p>
        </p:txBody>
      </p:sp>
      <p:grpSp>
        <p:nvGrpSpPr>
          <p:cNvPr id="13" name="组合 34"/>
          <p:cNvGrpSpPr/>
          <p:nvPr/>
        </p:nvGrpSpPr>
        <p:grpSpPr>
          <a:xfrm>
            <a:off x="592264" y="2449403"/>
            <a:ext cx="4077776" cy="738664"/>
            <a:chOff x="1128000" y="2565000"/>
            <a:chExt cx="3468470" cy="1181665"/>
          </a:xfrm>
        </p:grpSpPr>
        <p:grpSp>
          <p:nvGrpSpPr>
            <p:cNvPr id="14" name="组合 16"/>
            <p:cNvGrpSpPr/>
            <p:nvPr/>
          </p:nvGrpSpPr>
          <p:grpSpPr>
            <a:xfrm>
              <a:off x="1128000" y="2565000"/>
              <a:ext cx="3468470" cy="1181665"/>
              <a:chOff x="805766" y="2709000"/>
              <a:chExt cx="6455929" cy="1181665"/>
            </a:xfrm>
          </p:grpSpPr>
          <p:sp>
            <p:nvSpPr>
              <p:cNvPr id="16" name="矩形 26"/>
              <p:cNvSpPr/>
              <p:nvPr>
                <p:custDataLst>
                  <p:tags r:id="rId19"/>
                </p:custDataLst>
              </p:nvPr>
            </p:nvSpPr>
            <p:spPr>
              <a:xfrm>
                <a:off x="2829356" y="2709000"/>
                <a:ext cx="2682724" cy="461416"/>
              </a:xfrm>
              <a:prstGeom prst="rect">
                <a:avLst/>
              </a:prstGeom>
              <a:solidFill>
                <a:srgbClr val="3C4093"/>
              </a:solidFill>
              <a:ln>
                <a:solidFill>
                  <a:srgbClr val="DDEFE8"/>
                </a:solidFill>
              </a:ln>
              <a:effectLst/>
            </p:spPr>
            <p:txBody>
              <a:bodyPr lIns="0" tIns="0" rIns="0" bIns="0" anchor="ctr">
                <a:noAutofit/>
              </a:bodyPr>
              <a:lstStyle/>
              <a:p>
                <a:pPr algn="ctr"/>
                <a:r>
                  <a:rPr lang="zh-CN" altLang="en-US" sz="1400" b="1" dirty="0">
                    <a:solidFill>
                      <a:srgbClr val="FFFFFF"/>
                    </a:solidFill>
                    <a:latin typeface="Microsoft YaHei UI" panose="020B0503020204020204" pitchFamily="34" charset="-122"/>
                    <a:ea typeface="Microsoft YaHei UI" panose="020B0503020204020204" pitchFamily="34" charset="-122"/>
                  </a:rPr>
                  <a:t>青少年儿童需求</a:t>
                </a:r>
              </a:p>
            </p:txBody>
          </p:sp>
          <p:cxnSp>
            <p:nvCxnSpPr>
              <p:cNvPr id="17" name="连接符: 肘形 27"/>
              <p:cNvCxnSpPr>
                <a:stCxn id="16" idx="2"/>
                <a:endCxn id="19" idx="0"/>
              </p:cNvCxnSpPr>
              <p:nvPr>
                <p:custDataLst>
                  <p:tags r:id="rId20"/>
                </p:custDataLst>
              </p:nvPr>
            </p:nvCxnSpPr>
            <p:spPr>
              <a:xfrm rot="5400000" flipV="1">
                <a:off x="5200816" y="2139979"/>
                <a:ext cx="258241" cy="2318998"/>
              </a:xfrm>
              <a:prstGeom prst="bentConnector3">
                <a:avLst>
                  <a:gd name="adj1" fmla="val 49977"/>
                </a:avLst>
              </a:prstGeom>
              <a:solidFill>
                <a:srgbClr val="3C4093"/>
              </a:solidFill>
              <a:ln>
                <a:solidFill>
                  <a:srgbClr val="DDEFE8"/>
                </a:solidFill>
              </a:ln>
              <a:effectLst/>
            </p:spPr>
          </p:cxnSp>
          <p:sp>
            <p:nvSpPr>
              <p:cNvPr id="18" name="矩形 28"/>
              <p:cNvSpPr/>
              <p:nvPr>
                <p:custDataLst>
                  <p:tags r:id="rId21"/>
                </p:custDataLst>
              </p:nvPr>
            </p:nvSpPr>
            <p:spPr>
              <a:xfrm>
                <a:off x="805766" y="3429000"/>
                <a:ext cx="1546234" cy="461665"/>
              </a:xfrm>
              <a:prstGeom prst="rect">
                <a:avLst/>
              </a:prstGeom>
              <a:solidFill>
                <a:srgbClr val="1362B5"/>
              </a:solidFill>
              <a:ln>
                <a:solidFill>
                  <a:srgbClr val="DDEFE8"/>
                </a:solidFill>
              </a:ln>
              <a:effectLst/>
            </p:spPr>
            <p:txBody>
              <a:bodyPr lIns="0" tIns="0" rIns="0" bIns="0" anchor="ctr">
                <a:noAutofit/>
              </a:bodyPr>
              <a:lstStyle/>
              <a:p>
                <a:pPr algn="ctr"/>
                <a:r>
                  <a:rPr lang="zh-CN" altLang="en-US" sz="1400" b="1">
                    <a:solidFill>
                      <a:srgbClr val="FFFFFF"/>
                    </a:solidFill>
                    <a:latin typeface="Microsoft YaHei UI" panose="020B0503020204020204" pitchFamily="34" charset="-122"/>
                    <a:ea typeface="Microsoft YaHei UI" panose="020B0503020204020204" pitchFamily="34" charset="-122"/>
                  </a:rPr>
                  <a:t>生理</a:t>
                </a:r>
                <a:endParaRPr lang="zh-CN" altLang="en-US" sz="1400" b="1" dirty="0">
                  <a:solidFill>
                    <a:srgbClr val="FFFFFF"/>
                  </a:solidFill>
                  <a:latin typeface="Microsoft YaHei UI" panose="020B0503020204020204" pitchFamily="34" charset="-122"/>
                  <a:ea typeface="Microsoft YaHei UI" panose="020B0503020204020204" pitchFamily="34" charset="-122"/>
                </a:endParaRPr>
              </a:p>
            </p:txBody>
          </p:sp>
          <p:sp>
            <p:nvSpPr>
              <p:cNvPr id="19" name="矩形 29"/>
              <p:cNvSpPr/>
              <p:nvPr>
                <p:custDataLst>
                  <p:tags r:id="rId22"/>
                </p:custDataLst>
              </p:nvPr>
            </p:nvSpPr>
            <p:spPr>
              <a:xfrm>
                <a:off x="5715461" y="3429000"/>
                <a:ext cx="1546234" cy="461665"/>
              </a:xfrm>
              <a:prstGeom prst="rect">
                <a:avLst/>
              </a:prstGeom>
              <a:solidFill>
                <a:srgbClr val="1362B5"/>
              </a:solidFill>
              <a:ln>
                <a:solidFill>
                  <a:srgbClr val="DDEFE8"/>
                </a:solidFill>
              </a:ln>
              <a:effectLst/>
            </p:spPr>
            <p:txBody>
              <a:bodyPr lIns="0" tIns="0" rIns="0" bIns="0" anchor="ctr">
                <a:noAutofit/>
              </a:bodyPr>
              <a:lstStyle/>
              <a:p>
                <a:pPr algn="ctr"/>
                <a:r>
                  <a:rPr lang="zh-CN" altLang="en-US" sz="1400" b="1">
                    <a:solidFill>
                      <a:srgbClr val="FFFFFF"/>
                    </a:solidFill>
                    <a:latin typeface="Microsoft YaHei UI" panose="020B0503020204020204" pitchFamily="34" charset="-122"/>
                    <a:ea typeface="Microsoft YaHei UI" panose="020B0503020204020204" pitchFamily="34" charset="-122"/>
                  </a:rPr>
                  <a:t>社会情感</a:t>
                </a:r>
                <a:endParaRPr lang="zh-CN" altLang="en-US" sz="1400" b="1" dirty="0">
                  <a:solidFill>
                    <a:srgbClr val="FFFFFF"/>
                  </a:solidFill>
                  <a:latin typeface="Microsoft YaHei UI" panose="020B0503020204020204" pitchFamily="34" charset="-122"/>
                  <a:ea typeface="Microsoft YaHei UI" panose="020B0503020204020204" pitchFamily="34" charset="-122"/>
                </a:endParaRPr>
              </a:p>
            </p:txBody>
          </p:sp>
          <p:sp>
            <p:nvSpPr>
              <p:cNvPr id="20" name="矩形 30"/>
              <p:cNvSpPr/>
              <p:nvPr>
                <p:custDataLst>
                  <p:tags r:id="rId23"/>
                </p:custDataLst>
              </p:nvPr>
            </p:nvSpPr>
            <p:spPr>
              <a:xfrm>
                <a:off x="3206061" y="3429000"/>
                <a:ext cx="1546234" cy="461665"/>
              </a:xfrm>
              <a:prstGeom prst="rect">
                <a:avLst/>
              </a:prstGeom>
              <a:solidFill>
                <a:srgbClr val="1362B5"/>
              </a:solidFill>
              <a:ln>
                <a:solidFill>
                  <a:srgbClr val="DDEFE8"/>
                </a:solidFill>
              </a:ln>
              <a:effectLst/>
            </p:spPr>
            <p:txBody>
              <a:bodyPr lIns="0" tIns="0" rIns="0" bIns="0" anchor="ctr">
                <a:noAutofit/>
              </a:bodyPr>
              <a:lstStyle/>
              <a:p>
                <a:pPr algn="ctr"/>
                <a:r>
                  <a:rPr lang="zh-CN" altLang="en-US" sz="1400" b="1">
                    <a:solidFill>
                      <a:srgbClr val="FFFFFF"/>
                    </a:solidFill>
                    <a:latin typeface="Microsoft YaHei UI" panose="020B0503020204020204" pitchFamily="34" charset="-122"/>
                    <a:ea typeface="Microsoft YaHei UI" panose="020B0503020204020204" pitchFamily="34" charset="-122"/>
                  </a:rPr>
                  <a:t>认知</a:t>
                </a:r>
                <a:endParaRPr lang="zh-CN" altLang="en-US" sz="1400" b="1" dirty="0">
                  <a:solidFill>
                    <a:srgbClr val="FFFFFF"/>
                  </a:solidFill>
                  <a:latin typeface="Microsoft YaHei UI" panose="020B0503020204020204" pitchFamily="34" charset="-122"/>
                  <a:ea typeface="Microsoft YaHei UI" panose="020B0503020204020204" pitchFamily="34" charset="-122"/>
                </a:endParaRPr>
              </a:p>
            </p:txBody>
          </p:sp>
        </p:grpSp>
        <p:cxnSp>
          <p:nvCxnSpPr>
            <p:cNvPr id="15" name="连接符: 肘形 31"/>
            <p:cNvCxnSpPr>
              <a:stCxn id="16" idx="2"/>
              <a:endCxn id="18" idx="0"/>
            </p:cNvCxnSpPr>
            <p:nvPr>
              <p:custDataLst>
                <p:tags r:id="rId18"/>
              </p:custDataLst>
            </p:nvPr>
          </p:nvCxnSpPr>
          <p:spPr>
            <a:xfrm rot="5400000">
              <a:off x="2110465" y="2459383"/>
              <a:ext cx="258241" cy="1392191"/>
            </a:xfrm>
            <a:prstGeom prst="bentConnector3">
              <a:avLst>
                <a:gd name="adj1" fmla="val 49794"/>
              </a:avLst>
            </a:prstGeom>
            <a:solidFill>
              <a:srgbClr val="3C4093"/>
            </a:solidFill>
            <a:ln>
              <a:solidFill>
                <a:srgbClr val="DDEFE8"/>
              </a:solidFill>
            </a:ln>
            <a:effectLst/>
          </p:spPr>
        </p:cxnSp>
      </p:grpSp>
      <p:pic>
        <p:nvPicPr>
          <p:cNvPr id="21" name="图片 35"/>
          <p:cNvPicPr>
            <a:picLocks noChangeAspect="1"/>
          </p:cNvPicPr>
          <p:nvPr>
            <p:custDataLst>
              <p:tags r:id="rId9"/>
            </p:custDataLst>
          </p:nvPr>
        </p:nvPicPr>
        <p:blipFill rotWithShape="1">
          <a:blip r:embed="rId25">
            <a:clrChange>
              <a:clrFrom>
                <a:srgbClr val="FFFFFF"/>
              </a:clrFrom>
              <a:clrTo>
                <a:srgbClr val="FFFFFF">
                  <a:alpha val="0"/>
                </a:srgbClr>
              </a:clrTo>
            </a:clrChange>
          </a:blip>
          <a:srcRect l="7537" t="25834" r="5365" b="47333"/>
          <a:stretch>
            <a:fillRect/>
          </a:stretch>
        </p:blipFill>
        <p:spPr>
          <a:xfrm>
            <a:off x="864404" y="3600718"/>
            <a:ext cx="3693008" cy="1563429"/>
          </a:xfrm>
          <a:prstGeom prst="rect">
            <a:avLst/>
          </a:prstGeom>
        </p:spPr>
      </p:pic>
      <p:sp>
        <p:nvSpPr>
          <p:cNvPr id="22" name="Rectangle 6"/>
          <p:cNvSpPr>
            <a:spLocks noChangeArrowheads="1"/>
          </p:cNvSpPr>
          <p:nvPr>
            <p:custDataLst>
              <p:tags r:id="rId10"/>
            </p:custDataLst>
          </p:nvPr>
        </p:nvSpPr>
        <p:spPr bwMode="auto">
          <a:xfrm>
            <a:off x="376555" y="5772785"/>
            <a:ext cx="9144000" cy="950595"/>
          </a:xfrm>
          <a:prstGeom prst="rect">
            <a:avLst/>
          </a:prstGeom>
          <a:noFill/>
          <a:ln w="19050">
            <a:solidFill>
              <a:srgbClr val="D9D9D9"/>
            </a:solidFill>
            <a:prstDash val="dash"/>
            <a:miter lim="80000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646464"/>
                  </a:outerShdw>
                </a:effectLst>
              </a14:hiddenEffects>
            </a:ext>
          </a:extLst>
        </p:spPr>
        <p:txBody>
          <a:bodyPr lIns="0" tIns="0" rIns="0" bIns="0" anchor="ctr">
            <a:noAutofit/>
          </a:bodyPr>
          <a:lstStyle/>
          <a:p>
            <a:endParaRPr lang="zh-CN" altLang="en-US" sz="1300" b="1" dirty="0">
              <a:solidFill>
                <a:srgbClr val="000000"/>
              </a:solidFill>
              <a:latin typeface="Microsoft YaHei UI" panose="020B0503020204020204" pitchFamily="34" charset="-122"/>
              <a:ea typeface="Microsoft YaHei UI" panose="020B0503020204020204" pitchFamily="34" charset="-122"/>
            </a:endParaRPr>
          </a:p>
        </p:txBody>
      </p:sp>
      <p:pic>
        <p:nvPicPr>
          <p:cNvPr id="23" name="图片 36"/>
          <p:cNvPicPr>
            <a:picLocks noChangeAspect="1"/>
          </p:cNvPicPr>
          <p:nvPr>
            <p:custDataLst>
              <p:tags r:id="rId11"/>
            </p:custDataLst>
          </p:nvPr>
        </p:nvPicPr>
        <p:blipFill rotWithShape="1">
          <a:blip r:embed="rId26"/>
          <a:srcRect l="1549" r="-1" b="5581"/>
          <a:stretch>
            <a:fillRect/>
          </a:stretch>
        </p:blipFill>
        <p:spPr>
          <a:xfrm>
            <a:off x="6142668" y="2463822"/>
            <a:ext cx="2760161" cy="2618134"/>
          </a:xfrm>
          <a:prstGeom prst="rect">
            <a:avLst/>
          </a:prstGeom>
        </p:spPr>
      </p:pic>
      <p:sp>
        <p:nvSpPr>
          <p:cNvPr id="24" name="等腰三角形 39"/>
          <p:cNvSpPr/>
          <p:nvPr>
            <p:custDataLst>
              <p:tags r:id="rId12"/>
            </p:custDataLst>
          </p:nvPr>
        </p:nvSpPr>
        <p:spPr>
          <a:xfrm rot="5400000">
            <a:off x="8354718" y="3688147"/>
            <a:ext cx="2736000" cy="216000"/>
          </a:xfrm>
          <a:prstGeom prst="triangle">
            <a:avLst/>
          </a:prstGeom>
          <a:solidFill>
            <a:srgbClr val="000000"/>
          </a:solidFill>
          <a:ln w="25400" cap="flat" cmpd="sng" algn="ctr">
            <a:solidFill>
              <a:srgbClr val="262859">
                <a:shade val="50000"/>
              </a:srgbClr>
            </a:solidFill>
            <a:prstDash val="solid"/>
          </a:ln>
          <a:effectLst/>
        </p:spPr>
        <p:txBody>
          <a:bodyPr rtlCol="0" anchor="ctr"/>
          <a:lstStyle/>
          <a:p>
            <a:pPr algn="ctr"/>
            <a:endParaRPr lang="zh-CN" altLang="en-US">
              <a:latin typeface="Microsoft YaHei UI" panose="020B0503020204020204" pitchFamily="34" charset="-122"/>
              <a:ea typeface="Microsoft YaHei UI" panose="020B0503020204020204" pitchFamily="34" charset="-122"/>
            </a:endParaRPr>
          </a:p>
        </p:txBody>
      </p:sp>
      <p:sp>
        <p:nvSpPr>
          <p:cNvPr id="25" name="文本框 22"/>
          <p:cNvSpPr txBox="1"/>
          <p:nvPr>
            <p:custDataLst>
              <p:tags r:id="rId13"/>
            </p:custDataLst>
          </p:nvPr>
        </p:nvSpPr>
        <p:spPr>
          <a:xfrm>
            <a:off x="9830718" y="1391510"/>
            <a:ext cx="2074488" cy="306705"/>
          </a:xfrm>
          <a:prstGeom prst="rect">
            <a:avLst/>
          </a:prstGeom>
          <a:solidFill>
            <a:srgbClr val="000000"/>
          </a:solidFill>
        </p:spPr>
        <p:txBody>
          <a:bodyPr wrap="square" lIns="0" rIns="0" rtlCol="0">
            <a:spAutoFit/>
          </a:bodyPr>
          <a:lstStyle/>
          <a:p>
            <a:pPr algn="ctr" fontAlgn="auto">
              <a:spcBef>
                <a:spcPts val="0"/>
              </a:spcBef>
              <a:spcAft>
                <a:spcPts val="0"/>
              </a:spcAft>
            </a:pPr>
            <a:r>
              <a:rPr lang="en-US" altLang="zh-CN" sz="1400" b="1" dirty="0">
                <a:solidFill>
                  <a:srgbClr val="FFFFFF"/>
                </a:solidFill>
                <a:latin typeface="Microsoft YaHei UI" panose="020B0503020204020204" pitchFamily="34" charset="-122"/>
                <a:ea typeface="Microsoft YaHei UI" panose="020B0503020204020204" pitchFamily="34" charset="-122"/>
                <a:cs typeface="Arial" panose="020B0604020202020204" pitchFamily="34" charset="0"/>
              </a:rPr>
              <a:t>14</a:t>
            </a:r>
            <a:r>
              <a:rPr lang="zh-CN" altLang="en-US" sz="1400" b="1" dirty="0">
                <a:solidFill>
                  <a:srgbClr val="FFFFFF"/>
                </a:solidFill>
                <a:latin typeface="Microsoft YaHei UI" panose="020B0503020204020204" pitchFamily="34" charset="-122"/>
                <a:ea typeface="Microsoft YaHei UI" panose="020B0503020204020204" pitchFamily="34" charset="-122"/>
                <a:cs typeface="Arial" panose="020B0604020202020204" pitchFamily="34" charset="0"/>
              </a:rPr>
              <a:t>项青少年儿童需求</a:t>
            </a:r>
            <a:endParaRPr lang="en-US" altLang="zh-CN" sz="1400" b="1" dirty="0">
              <a:solidFill>
                <a:srgbClr val="FFFFFF"/>
              </a:solidFill>
              <a:latin typeface="Microsoft YaHei UI" panose="020B0503020204020204" pitchFamily="34" charset="-122"/>
              <a:ea typeface="Microsoft YaHei UI" panose="020B0503020204020204" pitchFamily="34" charset="-122"/>
              <a:cs typeface="Arial" panose="020B0604020202020204" pitchFamily="34" charset="0"/>
            </a:endParaRPr>
          </a:p>
        </p:txBody>
      </p:sp>
      <p:sp>
        <p:nvSpPr>
          <p:cNvPr id="26" name="文本框 36"/>
          <p:cNvSpPr txBox="1"/>
          <p:nvPr>
            <p:custDataLst>
              <p:tags r:id="rId14"/>
            </p:custDataLst>
          </p:nvPr>
        </p:nvSpPr>
        <p:spPr>
          <a:xfrm>
            <a:off x="9908955" y="1976737"/>
            <a:ext cx="2209848" cy="4185761"/>
          </a:xfrm>
          <a:prstGeom prst="rect">
            <a:avLst/>
          </a:prstGeom>
          <a:noFill/>
        </p:spPr>
        <p:txBody>
          <a:bodyPr wrap="square">
            <a:spAutoFit/>
          </a:bodyPr>
          <a:lstStyle/>
          <a:p>
            <a:r>
              <a:rPr lang="zh-CN" altLang="en-US" sz="1400" b="1" dirty="0">
                <a:latin typeface="Microsoft YaHei UI" panose="020B0503020204020204" pitchFamily="34" charset="-122"/>
                <a:ea typeface="Microsoft YaHei UI" panose="020B0503020204020204" pitchFamily="34" charset="-122"/>
              </a:rPr>
              <a:t>（</a:t>
            </a:r>
            <a:r>
              <a:rPr lang="en-US" altLang="zh-CN" sz="1400" b="1" dirty="0">
                <a:latin typeface="Microsoft YaHei UI" panose="020B0503020204020204" pitchFamily="34" charset="-122"/>
                <a:ea typeface="Microsoft YaHei UI" panose="020B0503020204020204" pitchFamily="34" charset="-122"/>
              </a:rPr>
              <a:t>1</a:t>
            </a:r>
            <a:r>
              <a:rPr lang="zh-CN" altLang="en-US" sz="1400" b="1" dirty="0">
                <a:latin typeface="Microsoft YaHei UI" panose="020B0503020204020204" pitchFamily="34" charset="-122"/>
                <a:ea typeface="Microsoft YaHei UI" panose="020B0503020204020204" pitchFamily="34" charset="-122"/>
              </a:rPr>
              <a:t>）生理：</a:t>
            </a:r>
            <a:endParaRPr lang="en-US" altLang="zh-CN" sz="1400" b="1" dirty="0">
              <a:latin typeface="Microsoft YaHei UI" panose="020B0503020204020204" pitchFamily="34" charset="-122"/>
              <a:ea typeface="Microsoft YaHei UI" panose="020B0503020204020204" pitchFamily="34" charset="-122"/>
            </a:endParaRPr>
          </a:p>
          <a:p>
            <a:pPr marL="285750" indent="-285750">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早期大脑发育</a:t>
            </a:r>
            <a:endParaRPr lang="en-US" altLang="zh-CN" sz="1400" dirty="0">
              <a:latin typeface="Microsoft YaHei UI" panose="020B0503020204020204" pitchFamily="34" charset="-122"/>
              <a:ea typeface="Microsoft YaHei UI" panose="020B0503020204020204" pitchFamily="34" charset="-122"/>
            </a:endParaRPr>
          </a:p>
          <a:p>
            <a:pPr marL="285750" indent="-285750">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营养与体格发展</a:t>
            </a:r>
            <a:endParaRPr lang="en-US" altLang="zh-CN" sz="1400" dirty="0">
              <a:latin typeface="Microsoft YaHei UI" panose="020B0503020204020204" pitchFamily="34" charset="-122"/>
              <a:ea typeface="Microsoft YaHei UI" panose="020B0503020204020204" pitchFamily="34" charset="-122"/>
            </a:endParaRPr>
          </a:p>
          <a:p>
            <a:pPr marL="285750" indent="-285750">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动作与劳动能力</a:t>
            </a:r>
            <a:endParaRPr lang="en-US" altLang="zh-CN" sz="1400" dirty="0">
              <a:latin typeface="Microsoft YaHei UI" panose="020B0503020204020204" pitchFamily="34" charset="-122"/>
              <a:ea typeface="Microsoft YaHei UI" panose="020B0503020204020204" pitchFamily="34" charset="-122"/>
            </a:endParaRPr>
          </a:p>
          <a:p>
            <a:endParaRPr lang="en-US" altLang="zh-CN" sz="1400" b="1" dirty="0">
              <a:latin typeface="Microsoft YaHei UI" panose="020B0503020204020204" pitchFamily="34" charset="-122"/>
              <a:ea typeface="Microsoft YaHei UI" panose="020B0503020204020204" pitchFamily="34" charset="-122"/>
            </a:endParaRPr>
          </a:p>
          <a:p>
            <a:r>
              <a:rPr lang="zh-CN" altLang="en-US" sz="1400" b="1" dirty="0">
                <a:latin typeface="Microsoft YaHei UI" panose="020B0503020204020204" pitchFamily="34" charset="-122"/>
                <a:ea typeface="Microsoft YaHei UI" panose="020B0503020204020204" pitchFamily="34" charset="-122"/>
              </a:rPr>
              <a:t>（</a:t>
            </a:r>
            <a:r>
              <a:rPr lang="en-US" altLang="zh-CN" sz="1400" b="1" dirty="0">
                <a:latin typeface="Microsoft YaHei UI" panose="020B0503020204020204" pitchFamily="34" charset="-122"/>
                <a:ea typeface="Microsoft YaHei UI" panose="020B0503020204020204" pitchFamily="34" charset="-122"/>
              </a:rPr>
              <a:t>2</a:t>
            </a:r>
            <a:r>
              <a:rPr lang="zh-CN" altLang="en-US" sz="1400" b="1" dirty="0">
                <a:latin typeface="Microsoft YaHei UI" panose="020B0503020204020204" pitchFamily="34" charset="-122"/>
                <a:ea typeface="Microsoft YaHei UI" panose="020B0503020204020204" pitchFamily="34" charset="-122"/>
              </a:rPr>
              <a:t>）认知：</a:t>
            </a:r>
          </a:p>
          <a:p>
            <a:pPr marL="285750" indent="-285750">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语言能力</a:t>
            </a:r>
            <a:endParaRPr lang="en-US" altLang="zh-CN" sz="1400" dirty="0">
              <a:latin typeface="Microsoft YaHei UI" panose="020B0503020204020204" pitchFamily="34" charset="-122"/>
              <a:ea typeface="Microsoft YaHei UI" panose="020B0503020204020204" pitchFamily="34" charset="-122"/>
            </a:endParaRPr>
          </a:p>
          <a:p>
            <a:pPr marL="285750" indent="-285750">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乐学善学</a:t>
            </a:r>
            <a:endParaRPr lang="en-US" altLang="zh-CN" sz="1400" dirty="0">
              <a:latin typeface="Microsoft YaHei UI" panose="020B0503020204020204" pitchFamily="34" charset="-122"/>
              <a:ea typeface="Microsoft YaHei UI" panose="020B0503020204020204" pitchFamily="34" charset="-122"/>
            </a:endParaRPr>
          </a:p>
          <a:p>
            <a:pPr marL="285750" indent="-285750">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基础课程</a:t>
            </a:r>
            <a:endParaRPr lang="en-US" altLang="zh-CN" sz="1400" dirty="0">
              <a:latin typeface="Microsoft YaHei UI" panose="020B0503020204020204" pitchFamily="34" charset="-122"/>
              <a:ea typeface="Microsoft YaHei UI" panose="020B0503020204020204" pitchFamily="34" charset="-122"/>
            </a:endParaRPr>
          </a:p>
          <a:p>
            <a:pPr marL="285750" indent="-285750">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信息获取与认知</a:t>
            </a:r>
            <a:endParaRPr lang="en-US" altLang="zh-CN" sz="1400" dirty="0">
              <a:latin typeface="Microsoft YaHei UI" panose="020B0503020204020204" pitchFamily="34" charset="-122"/>
              <a:ea typeface="Microsoft YaHei UI" panose="020B0503020204020204" pitchFamily="34" charset="-122"/>
            </a:endParaRPr>
          </a:p>
          <a:p>
            <a:pPr marL="285750" indent="-285750">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解决问题能力</a:t>
            </a:r>
            <a:endParaRPr lang="en-US" altLang="zh-CN" sz="1400" dirty="0">
              <a:latin typeface="Microsoft YaHei UI" panose="020B0503020204020204" pitchFamily="34" charset="-122"/>
              <a:ea typeface="Microsoft YaHei UI" panose="020B0503020204020204" pitchFamily="34" charset="-122"/>
            </a:endParaRPr>
          </a:p>
          <a:p>
            <a:pPr marL="285750" indent="-285750">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人文素养</a:t>
            </a:r>
          </a:p>
          <a:p>
            <a:endParaRPr lang="en-US" altLang="zh-CN" sz="1400" b="1" dirty="0">
              <a:latin typeface="Microsoft YaHei UI" panose="020B0503020204020204" pitchFamily="34" charset="-122"/>
              <a:ea typeface="Microsoft YaHei UI" panose="020B0503020204020204" pitchFamily="34" charset="-122"/>
            </a:endParaRPr>
          </a:p>
          <a:p>
            <a:r>
              <a:rPr lang="zh-CN" altLang="en-US" sz="1400" b="1" dirty="0">
                <a:latin typeface="Microsoft YaHei UI" panose="020B0503020204020204" pitchFamily="34" charset="-122"/>
                <a:ea typeface="Microsoft YaHei UI" panose="020B0503020204020204" pitchFamily="34" charset="-122"/>
              </a:rPr>
              <a:t>（</a:t>
            </a:r>
            <a:r>
              <a:rPr lang="en-US" altLang="zh-CN" sz="1400" b="1" dirty="0">
                <a:latin typeface="Microsoft YaHei UI" panose="020B0503020204020204" pitchFamily="34" charset="-122"/>
                <a:ea typeface="Microsoft YaHei UI" panose="020B0503020204020204" pitchFamily="34" charset="-122"/>
              </a:rPr>
              <a:t>3</a:t>
            </a:r>
            <a:r>
              <a:rPr lang="zh-CN" altLang="en-US" sz="1400" b="1" dirty="0">
                <a:latin typeface="Microsoft YaHei UI" panose="020B0503020204020204" pitchFamily="34" charset="-122"/>
                <a:ea typeface="Microsoft YaHei UI" panose="020B0503020204020204" pitchFamily="34" charset="-122"/>
              </a:rPr>
              <a:t>）社会关系与情感：</a:t>
            </a:r>
            <a:endParaRPr lang="en-US" altLang="zh-CN" sz="1400" b="1" dirty="0">
              <a:latin typeface="Microsoft YaHei UI" panose="020B0503020204020204" pitchFamily="34" charset="-122"/>
              <a:ea typeface="Microsoft YaHei UI" panose="020B0503020204020204" pitchFamily="34" charset="-122"/>
            </a:endParaRPr>
          </a:p>
          <a:p>
            <a:pPr marL="285750" lvl="1" indent="-285750">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生命教育</a:t>
            </a:r>
            <a:endParaRPr lang="en-US" altLang="zh-CN" sz="1400" dirty="0">
              <a:latin typeface="Microsoft YaHei UI" panose="020B0503020204020204" pitchFamily="34" charset="-122"/>
              <a:ea typeface="Microsoft YaHei UI" panose="020B0503020204020204" pitchFamily="34" charset="-122"/>
            </a:endParaRPr>
          </a:p>
          <a:p>
            <a:pPr marL="285750" lvl="1" indent="-285750">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自我认知</a:t>
            </a:r>
            <a:endParaRPr lang="en-US" altLang="zh-CN" sz="1400" dirty="0">
              <a:latin typeface="Microsoft YaHei UI" panose="020B0503020204020204" pitchFamily="34" charset="-122"/>
              <a:ea typeface="Microsoft YaHei UI" panose="020B0503020204020204" pitchFamily="34" charset="-122"/>
            </a:endParaRPr>
          </a:p>
          <a:p>
            <a:pPr marL="285750" lvl="1" indent="-285750">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社会情感能力</a:t>
            </a:r>
            <a:endParaRPr lang="en-US" altLang="zh-CN" sz="1400" dirty="0">
              <a:latin typeface="Microsoft YaHei UI" panose="020B0503020204020204" pitchFamily="34" charset="-122"/>
              <a:ea typeface="Microsoft YaHei UI" panose="020B0503020204020204" pitchFamily="34" charset="-122"/>
            </a:endParaRPr>
          </a:p>
          <a:p>
            <a:pPr marL="285750" lvl="1" indent="-285750">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爱国意识</a:t>
            </a:r>
            <a:endParaRPr lang="en-US" altLang="zh-CN" sz="1400" dirty="0">
              <a:latin typeface="Microsoft YaHei UI" panose="020B0503020204020204" pitchFamily="34" charset="-122"/>
              <a:ea typeface="Microsoft YaHei UI" panose="020B0503020204020204" pitchFamily="34" charset="-122"/>
            </a:endParaRPr>
          </a:p>
          <a:p>
            <a:pPr marL="285750" lvl="1" indent="-285750">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国际理解</a:t>
            </a:r>
            <a:endParaRPr lang="en-US" altLang="zh-CN" sz="1400" dirty="0">
              <a:latin typeface="Microsoft YaHei UI" panose="020B0503020204020204" pitchFamily="34" charset="-122"/>
              <a:ea typeface="Microsoft YaHei UI" panose="020B0503020204020204" pitchFamily="34" charset="-122"/>
            </a:endParaRPr>
          </a:p>
        </p:txBody>
      </p:sp>
      <p:sp>
        <p:nvSpPr>
          <p:cNvPr id="27" name="Rectangle 3"/>
          <p:cNvSpPr>
            <a:spLocks noChangeArrowheads="1"/>
          </p:cNvSpPr>
          <p:nvPr>
            <p:custDataLst>
              <p:tags r:id="rId15"/>
            </p:custDataLst>
          </p:nvPr>
        </p:nvSpPr>
        <p:spPr bwMode="auto">
          <a:xfrm>
            <a:off x="516722" y="1976737"/>
            <a:ext cx="4388372"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1E1E1E"/>
                </a:solidFill>
                <a:miter lim="800000"/>
                <a:headEnd/>
                <a:tailEnd/>
              </a14:hiddenLine>
            </a:ext>
            <a:ext uri="{AF507438-7753-43E0-B8FC-AC1667EBCBE1}">
              <a14:hiddenEffects xmlns:a14="http://schemas.microsoft.com/office/drawing/2010/main">
                <a:effectLst>
                  <a:outerShdw dist="35921" dir="2700000" algn="ctr" rotWithShape="0">
                    <a:srgbClr val="646464"/>
                  </a:outerShdw>
                </a:effectLst>
              </a14:hiddenEffects>
            </a:ext>
          </a:extLst>
        </p:spPr>
        <p:txBody>
          <a:bodyPr wrap="square" lIns="0" tIns="0" rIns="0" bIns="0">
            <a:spAutoFit/>
          </a:bodyPr>
          <a:lstStyle>
            <a:lvl1pPr marL="342900" indent="-342900" defTabSz="330200">
              <a:tabLst>
                <a:tab pos="8521700" algn="r"/>
              </a:tabLst>
              <a:defRPr sz="1300" b="1">
                <a:solidFill>
                  <a:srgbClr val="000000"/>
                </a:solidFill>
                <a:latin typeface="Arial" panose="020B0604020202020204" pitchFamily="34" charset="0"/>
                <a:ea typeface="宋体" pitchFamily="2" charset="-122"/>
              </a:defRPr>
            </a:lvl1pPr>
            <a:lvl2pPr marL="190500" indent="-189230" defTabSz="330200">
              <a:tabLst>
                <a:tab pos="8521700" algn="r"/>
              </a:tabLst>
              <a:defRPr sz="1300" b="1">
                <a:solidFill>
                  <a:srgbClr val="000000"/>
                </a:solidFill>
                <a:latin typeface="Arial" panose="020B0604020202020204" pitchFamily="34" charset="0"/>
                <a:ea typeface="宋体" pitchFamily="2" charset="-122"/>
              </a:defRPr>
            </a:lvl2pPr>
            <a:lvl3pPr marL="1143000" indent="-228600" defTabSz="330200">
              <a:tabLst>
                <a:tab pos="8521700" algn="r"/>
              </a:tabLst>
              <a:defRPr sz="1300" b="1">
                <a:solidFill>
                  <a:srgbClr val="000000"/>
                </a:solidFill>
                <a:latin typeface="Arial" panose="020B0604020202020204" pitchFamily="34" charset="0"/>
                <a:ea typeface="宋体" pitchFamily="2" charset="-122"/>
              </a:defRPr>
            </a:lvl3pPr>
            <a:lvl4pPr marL="1600200" indent="-228600" defTabSz="330200">
              <a:tabLst>
                <a:tab pos="8521700" algn="r"/>
              </a:tabLst>
              <a:defRPr sz="1300" b="1">
                <a:solidFill>
                  <a:srgbClr val="000000"/>
                </a:solidFill>
                <a:latin typeface="Arial" panose="020B0604020202020204" pitchFamily="34" charset="0"/>
                <a:ea typeface="宋体" pitchFamily="2" charset="-122"/>
              </a:defRPr>
            </a:lvl4pPr>
            <a:lvl5pPr marL="2057400" indent="-228600" defTabSz="330200">
              <a:tabLst>
                <a:tab pos="8521700" algn="r"/>
              </a:tabLst>
              <a:defRPr sz="1300" b="1">
                <a:solidFill>
                  <a:srgbClr val="000000"/>
                </a:solidFill>
                <a:latin typeface="Arial" panose="020B0604020202020204" pitchFamily="34" charset="0"/>
                <a:ea typeface="宋体" pitchFamily="2" charset="-122"/>
              </a:defRPr>
            </a:lvl5pPr>
            <a:lvl6pPr marL="2514600" indent="-228600" defTabSz="330200" eaLnBrk="0" fontAlgn="base" hangingPunct="0">
              <a:spcBef>
                <a:spcPct val="0"/>
              </a:spcBef>
              <a:spcAft>
                <a:spcPct val="0"/>
              </a:spcAft>
              <a:tabLst>
                <a:tab pos="8521700" algn="r"/>
              </a:tabLst>
              <a:defRPr sz="1300" b="1">
                <a:solidFill>
                  <a:srgbClr val="000000"/>
                </a:solidFill>
                <a:latin typeface="Arial" panose="020B0604020202020204" pitchFamily="34" charset="0"/>
                <a:ea typeface="宋体" pitchFamily="2" charset="-122"/>
              </a:defRPr>
            </a:lvl6pPr>
            <a:lvl7pPr marL="2971800" indent="-228600" defTabSz="330200" eaLnBrk="0" fontAlgn="base" hangingPunct="0">
              <a:spcBef>
                <a:spcPct val="0"/>
              </a:spcBef>
              <a:spcAft>
                <a:spcPct val="0"/>
              </a:spcAft>
              <a:tabLst>
                <a:tab pos="8521700" algn="r"/>
              </a:tabLst>
              <a:defRPr sz="1300" b="1">
                <a:solidFill>
                  <a:srgbClr val="000000"/>
                </a:solidFill>
                <a:latin typeface="Arial" panose="020B0604020202020204" pitchFamily="34" charset="0"/>
                <a:ea typeface="宋体" pitchFamily="2" charset="-122"/>
              </a:defRPr>
            </a:lvl7pPr>
            <a:lvl8pPr marL="3429000" indent="-228600" defTabSz="330200" eaLnBrk="0" fontAlgn="base" hangingPunct="0">
              <a:spcBef>
                <a:spcPct val="0"/>
              </a:spcBef>
              <a:spcAft>
                <a:spcPct val="0"/>
              </a:spcAft>
              <a:tabLst>
                <a:tab pos="8521700" algn="r"/>
              </a:tabLst>
              <a:defRPr sz="1300" b="1">
                <a:solidFill>
                  <a:srgbClr val="000000"/>
                </a:solidFill>
                <a:latin typeface="Arial" panose="020B0604020202020204" pitchFamily="34" charset="0"/>
                <a:ea typeface="宋体" pitchFamily="2" charset="-122"/>
              </a:defRPr>
            </a:lvl8pPr>
            <a:lvl9pPr marL="3886200" indent="-228600" defTabSz="330200" eaLnBrk="0" fontAlgn="base" hangingPunct="0">
              <a:spcBef>
                <a:spcPct val="0"/>
              </a:spcBef>
              <a:spcAft>
                <a:spcPct val="0"/>
              </a:spcAft>
              <a:tabLst>
                <a:tab pos="8521700" algn="r"/>
              </a:tabLst>
              <a:defRPr sz="1300" b="1">
                <a:solidFill>
                  <a:srgbClr val="000000"/>
                </a:solidFill>
                <a:latin typeface="Arial" panose="020B0604020202020204" pitchFamily="34" charset="0"/>
                <a:ea typeface="宋体" pitchFamily="2" charset="-122"/>
              </a:defRPr>
            </a:lvl9pPr>
          </a:lstStyle>
          <a:p>
            <a:pPr lvl="1">
              <a:buFontTx/>
              <a:buChar char="•"/>
            </a:pPr>
            <a:r>
              <a:rPr kumimoji="1" lang="zh-CN" altLang="en-US" sz="1200" dirty="0">
                <a:solidFill>
                  <a:srgbClr val="1E1E1E"/>
                </a:solidFill>
                <a:latin typeface="Microsoft YaHei UI" panose="020B0503020204020204" pitchFamily="34" charset="-122"/>
                <a:ea typeface="Microsoft YaHei UI" panose="020B0503020204020204" pitchFamily="34" charset="-122"/>
              </a:rPr>
              <a:t>国际儿童发展心理学框架：</a:t>
            </a:r>
            <a:r>
              <a:rPr lang="en-US" altLang="zh-CN" sz="1200" b="0" dirty="0">
                <a:solidFill>
                  <a:srgbClr val="1E1E1E"/>
                </a:solidFill>
                <a:latin typeface="Microsoft YaHei UI" panose="020B0503020204020204" pitchFamily="34" charset="-122"/>
                <a:ea typeface="Microsoft YaHei UI" panose="020B0503020204020204" pitchFamily="34" charset="-122"/>
              </a:rPr>
              <a:t>Berk, L. E., &amp; Petersen, A. (2004). Development through the lifespan.</a:t>
            </a:r>
            <a:endParaRPr kumimoji="1" lang="zh-CN" altLang="de-DE" sz="1200" dirty="0">
              <a:solidFill>
                <a:srgbClr val="1E1E1E"/>
              </a:solidFill>
              <a:latin typeface="Microsoft YaHei UI" panose="020B0503020204020204" pitchFamily="34" charset="-122"/>
              <a:ea typeface="Microsoft YaHei UI" panose="020B0503020204020204" pitchFamily="34" charset="-122"/>
            </a:endParaRPr>
          </a:p>
        </p:txBody>
      </p:sp>
      <p:sp>
        <p:nvSpPr>
          <p:cNvPr id="28" name="Rectangle 7"/>
          <p:cNvSpPr>
            <a:spLocks noChangeArrowheads="1"/>
          </p:cNvSpPr>
          <p:nvPr>
            <p:custDataLst>
              <p:tags r:id="rId16"/>
            </p:custDataLst>
          </p:nvPr>
        </p:nvSpPr>
        <p:spPr bwMode="auto">
          <a:xfrm>
            <a:off x="5560263" y="1976738"/>
            <a:ext cx="3739801"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1E1E1E"/>
                </a:solidFill>
                <a:miter lim="800000"/>
                <a:headEnd/>
                <a:tailEnd/>
              </a14:hiddenLine>
            </a:ext>
            <a:ext uri="{AF507438-7753-43E0-B8FC-AC1667EBCBE1}">
              <a14:hiddenEffects xmlns:a14="http://schemas.microsoft.com/office/drawing/2010/main">
                <a:effectLst>
                  <a:outerShdw dist="35921" dir="2700000" algn="ctr" rotWithShape="0">
                    <a:srgbClr val="646464"/>
                  </a:outerShdw>
                </a:effectLst>
              </a14:hiddenEffects>
            </a:ext>
          </a:extLst>
        </p:spPr>
        <p:txBody>
          <a:bodyPr wrap="square" lIns="0" tIns="0" rIns="0" bIns="0">
            <a:spAutoFit/>
          </a:bodyPr>
          <a:lstStyle/>
          <a:p>
            <a:pPr marL="190500" lvl="1" indent="-189230" defTabSz="330200">
              <a:buFontTx/>
              <a:buChar char="•"/>
              <a:tabLst>
                <a:tab pos="8521700" algn="r"/>
              </a:tabLst>
            </a:pPr>
            <a:r>
              <a:rPr kumimoji="1" lang="en-US" altLang="zh-CN" sz="1200" b="1" dirty="0">
                <a:latin typeface="Microsoft YaHei UI" panose="020B0503020204020204" pitchFamily="34" charset="-122"/>
                <a:ea typeface="Microsoft YaHei UI" panose="020B0503020204020204" pitchFamily="34" charset="-122"/>
              </a:rPr>
              <a:t>《</a:t>
            </a:r>
            <a:r>
              <a:rPr kumimoji="1" lang="zh-CN" altLang="en-US" sz="1200" b="1" dirty="0">
                <a:latin typeface="Microsoft YaHei UI" panose="020B0503020204020204" pitchFamily="34" charset="-122"/>
                <a:ea typeface="Microsoft YaHei UI" panose="020B0503020204020204" pitchFamily="34" charset="-122"/>
              </a:rPr>
              <a:t>我国基础教育阶段和高等教育阶段学生核心素养模型研究</a:t>
            </a:r>
            <a:r>
              <a:rPr kumimoji="1" lang="en-US" altLang="zh-CN" sz="1200" b="1" dirty="0">
                <a:latin typeface="Microsoft YaHei UI" panose="020B0503020204020204" pitchFamily="34" charset="-122"/>
                <a:ea typeface="Microsoft YaHei UI" panose="020B0503020204020204" pitchFamily="34" charset="-122"/>
              </a:rPr>
              <a:t>》</a:t>
            </a:r>
            <a:endParaRPr kumimoji="1" lang="zh-CN" altLang="de-DE" sz="1200" b="1" dirty="0">
              <a:latin typeface="Microsoft YaHei UI" panose="020B0503020204020204" pitchFamily="34" charset="-122"/>
              <a:ea typeface="Microsoft YaHei UI" panose="020B0503020204020204" pitchFamily="34" charset="-122"/>
            </a:endParaRPr>
          </a:p>
        </p:txBody>
      </p:sp>
      <p:sp>
        <p:nvSpPr>
          <p:cNvPr id="29" name="Rectangle 11"/>
          <p:cNvSpPr>
            <a:spLocks noChangeArrowheads="1"/>
          </p:cNvSpPr>
          <p:nvPr>
            <p:custDataLst>
              <p:tags r:id="rId17"/>
            </p:custDataLst>
          </p:nvPr>
        </p:nvSpPr>
        <p:spPr bwMode="auto">
          <a:xfrm>
            <a:off x="495276" y="3344739"/>
            <a:ext cx="4077776" cy="18466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1E1E1E"/>
                </a:solidFill>
                <a:miter lim="800000"/>
                <a:headEnd/>
                <a:tailEnd/>
              </a14:hiddenLine>
            </a:ext>
            <a:ext uri="{AF507438-7753-43E0-B8FC-AC1667EBCBE1}">
              <a14:hiddenEffects xmlns:a14="http://schemas.microsoft.com/office/drawing/2010/main">
                <a:effectLst>
                  <a:outerShdw dist="35921" dir="2700000" algn="ctr" rotWithShape="0">
                    <a:srgbClr val="646464"/>
                  </a:outerShdw>
                </a:effectLst>
              </a14:hiddenEffects>
            </a:ext>
          </a:extLst>
        </p:spPr>
        <p:txBody>
          <a:bodyPr lIns="0" tIns="0" rIns="0" bIns="0">
            <a:spAutoFit/>
          </a:bodyPr>
          <a:lstStyle/>
          <a:p>
            <a:pPr marL="190500" lvl="1" indent="-189230" defTabSz="330200">
              <a:buFontTx/>
              <a:buChar char="•"/>
              <a:tabLst>
                <a:tab pos="8521700" algn="r"/>
              </a:tabLst>
            </a:pPr>
            <a:r>
              <a:rPr kumimoji="1" lang="zh-CN" altLang="en-US" sz="1200" b="1" dirty="0">
                <a:latin typeface="Microsoft YaHei UI" panose="020B0503020204020204" pitchFamily="34" charset="-122"/>
                <a:ea typeface="Microsoft YaHei UI" panose="020B0503020204020204" pitchFamily="34" charset="-122"/>
              </a:rPr>
              <a:t>教育心理学：</a:t>
            </a:r>
            <a:r>
              <a:rPr kumimoji="1" lang="zh-CN" altLang="en-US" sz="1200" dirty="0">
                <a:latin typeface="Microsoft YaHei UI" panose="020B0503020204020204" pitchFamily="34" charset="-122"/>
                <a:ea typeface="Microsoft YaHei UI" panose="020B0503020204020204" pitchFamily="34" charset="-122"/>
              </a:rPr>
              <a:t>布鲁姆教育目标分类学</a:t>
            </a:r>
            <a:endParaRPr kumimoji="1" lang="en-US" altLang="zh-CN" sz="1200" dirty="0">
              <a:latin typeface="Microsoft YaHei UI" panose="020B0503020204020204" pitchFamily="34" charset="-122"/>
              <a:ea typeface="Microsoft YaHei UI" panose="020B0503020204020204" pitchFamily="34" charset="-122"/>
            </a:endParaRPr>
          </a:p>
        </p:txBody>
      </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04"/>
          <p:cNvSpPr txBox="1"/>
          <p:nvPr>
            <p:custDataLst>
              <p:tags r:id="rId1"/>
            </p:custDataLst>
          </p:nvPr>
        </p:nvSpPr>
        <p:spPr bwMode="auto">
          <a:xfrm>
            <a:off x="639400" y="268361"/>
            <a:ext cx="9821336" cy="553085"/>
          </a:xfrm>
          <a:prstGeom prst="rect">
            <a:avLst/>
          </a:prstGeom>
          <a:noFill/>
          <a:ln w="9525" algn="ctr">
            <a:noFill/>
            <a:miter lim="800000"/>
          </a:ln>
        </p:spPr>
        <p:txBody>
          <a:bodyPr vert="horz" wrap="square" lIns="90000" tIns="45720" rIns="91440" bIns="45720" numCol="1" anchor="ctr" anchorCtr="0" compatLnSpc="1">
            <a:spAutoFit/>
          </a:bodyPr>
          <a:lstStyle>
            <a:lvl1pPr algn="l" rtl="0" eaLnBrk="0" fontAlgn="base" hangingPunct="0">
              <a:lnSpc>
                <a:spcPct val="90000"/>
              </a:lnSpc>
              <a:spcBef>
                <a:spcPct val="0"/>
              </a:spcBef>
              <a:spcAft>
                <a:spcPct val="0"/>
              </a:spcAft>
              <a:defRPr sz="2800">
                <a:solidFill>
                  <a:schemeClr val="tx2"/>
                </a:solidFill>
                <a:latin typeface="+mj-ea"/>
                <a:ea typeface="+mj-ea"/>
                <a:cs typeface="+mj-cs"/>
              </a:defRPr>
            </a:lvl1pPr>
            <a:lvl2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2pPr>
            <a:lvl3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3pPr>
            <a:lvl4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4pPr>
            <a:lvl5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5pPr>
            <a:lvl6pPr marL="4572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6pPr>
            <a:lvl7pPr marL="9144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7pPr>
            <a:lvl8pPr marL="13716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8pPr>
            <a:lvl9pPr marL="18288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9pPr>
          </a:lstStyle>
          <a:p>
            <a:pPr marL="0" marR="0" lvl="0" indent="0" algn="l" defTabSz="914400" rtl="0" eaLnBrk="0" fontAlgn="base" latinLnBrk="0" hangingPunct="0">
              <a:lnSpc>
                <a:spcPts val="3600"/>
              </a:lnSpc>
              <a:spcBef>
                <a:spcPct val="0"/>
              </a:spcBef>
              <a:spcAft>
                <a:spcPct val="0"/>
              </a:spcAft>
              <a:buClrTx/>
              <a:buSzTx/>
              <a:buFontTx/>
              <a:buNone/>
              <a:defRPr/>
            </a:pPr>
            <a:r>
              <a:rPr kumimoji="0" lang="zh-CN" altLang="en-US" sz="2400" b="1" i="0" u="none" strike="noStrike" kern="0" cap="none" spc="0" normalizeH="0" baseline="0" noProof="0" dirty="0">
                <a:ln>
                  <a:noFill/>
                </a:ln>
                <a:solidFill>
                  <a:srgbClr val="FFFFFF"/>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教育领域研究洞察：教育公益议题研究（纵向：失依儿童）</a:t>
            </a:r>
          </a:p>
        </p:txBody>
      </p:sp>
      <p:pic>
        <p:nvPicPr>
          <p:cNvPr id="4" name="图片 3"/>
          <p:cNvPicPr>
            <a:picLocks noChangeAspect="1"/>
          </p:cNvPicPr>
          <p:nvPr>
            <p:custDataLst>
              <p:tags r:id="rId2"/>
            </p:custDataLst>
          </p:nvPr>
        </p:nvPicPr>
        <p:blipFill>
          <a:blip r:embed="rId4">
            <a:extLst>
              <a:ext uri="{28A0092B-C50C-407E-A947-70E740481C1C}">
                <a14:useLocalDpi xmlns:a14="http://schemas.microsoft.com/office/drawing/2010/main" val="0"/>
              </a:ext>
            </a:extLst>
          </a:blip>
          <a:stretch>
            <a:fillRect/>
          </a:stretch>
        </p:blipFill>
        <p:spPr>
          <a:xfrm>
            <a:off x="619338" y="1272336"/>
            <a:ext cx="11176422" cy="5588211"/>
          </a:xfrm>
          <a:prstGeom prst="rect">
            <a:avLst/>
          </a:prstGeom>
        </p:spPr>
      </p:pic>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04"/>
          <p:cNvSpPr txBox="1"/>
          <p:nvPr>
            <p:custDataLst>
              <p:tags r:id="rId1"/>
            </p:custDataLst>
          </p:nvPr>
        </p:nvSpPr>
        <p:spPr bwMode="auto">
          <a:xfrm>
            <a:off x="639400" y="268361"/>
            <a:ext cx="9821336" cy="553085"/>
          </a:xfrm>
          <a:prstGeom prst="rect">
            <a:avLst/>
          </a:prstGeom>
          <a:noFill/>
          <a:ln w="9525" algn="ctr">
            <a:noFill/>
            <a:miter lim="800000"/>
          </a:ln>
        </p:spPr>
        <p:txBody>
          <a:bodyPr vert="horz" wrap="square" lIns="90000" tIns="45720" rIns="91440" bIns="45720" numCol="1" anchor="ctr" anchorCtr="0" compatLnSpc="1">
            <a:spAutoFit/>
          </a:bodyPr>
          <a:lstStyle>
            <a:lvl1pPr algn="l" rtl="0" eaLnBrk="0" fontAlgn="base" hangingPunct="0">
              <a:lnSpc>
                <a:spcPct val="90000"/>
              </a:lnSpc>
              <a:spcBef>
                <a:spcPct val="0"/>
              </a:spcBef>
              <a:spcAft>
                <a:spcPct val="0"/>
              </a:spcAft>
              <a:defRPr sz="2800">
                <a:solidFill>
                  <a:schemeClr val="tx2"/>
                </a:solidFill>
                <a:latin typeface="+mj-ea"/>
                <a:ea typeface="+mj-ea"/>
                <a:cs typeface="+mj-cs"/>
              </a:defRPr>
            </a:lvl1pPr>
            <a:lvl2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2pPr>
            <a:lvl3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3pPr>
            <a:lvl4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4pPr>
            <a:lvl5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5pPr>
            <a:lvl6pPr marL="4572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6pPr>
            <a:lvl7pPr marL="9144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7pPr>
            <a:lvl8pPr marL="13716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8pPr>
            <a:lvl9pPr marL="18288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9pPr>
          </a:lstStyle>
          <a:p>
            <a:pPr marL="0" marR="0" lvl="0" indent="0" algn="l" defTabSz="914400" rtl="0" eaLnBrk="0" fontAlgn="base" latinLnBrk="0" hangingPunct="0">
              <a:lnSpc>
                <a:spcPts val="3600"/>
              </a:lnSpc>
              <a:spcBef>
                <a:spcPct val="0"/>
              </a:spcBef>
              <a:spcAft>
                <a:spcPct val="0"/>
              </a:spcAft>
              <a:buClrTx/>
              <a:buSzTx/>
              <a:buFontTx/>
              <a:buNone/>
              <a:defRPr/>
            </a:pPr>
            <a:r>
              <a:rPr kumimoji="0" lang="zh-CN" altLang="en-US" sz="2400" b="1" i="0" u="none" strike="noStrike" kern="0" cap="none" spc="0" normalizeH="0" baseline="0" noProof="0" dirty="0">
                <a:ln>
                  <a:noFill/>
                </a:ln>
                <a:solidFill>
                  <a:srgbClr val="FFFFFF"/>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教育领域研究洞察：教育公益议题研究成果</a:t>
            </a:r>
          </a:p>
        </p:txBody>
      </p:sp>
      <p:sp>
        <p:nvSpPr>
          <p:cNvPr id="2" name="文本框 1"/>
          <p:cNvSpPr txBox="1"/>
          <p:nvPr/>
        </p:nvSpPr>
        <p:spPr>
          <a:xfrm>
            <a:off x="4404360" y="1374775"/>
            <a:ext cx="3822700" cy="45910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a:spAutoFit/>
          </a:bodyPr>
          <a:lstStyle/>
          <a:p>
            <a:pPr marL="0" marR="0" indent="0" algn="l" defTabSz="914400" rtl="0" fontAlgn="auto" latinLnBrk="0" hangingPunct="0">
              <a:lnSpc>
                <a:spcPct val="100000"/>
              </a:lnSpc>
              <a:spcBef>
                <a:spcPts val="0"/>
              </a:spcBef>
              <a:spcAft>
                <a:spcPts val="0"/>
              </a:spcAft>
              <a:buClrTx/>
              <a:buSzTx/>
              <a:buFontTx/>
              <a:buNone/>
            </a:pPr>
            <a:r>
              <a:rPr lang="zh-CN" altLang="en-US" sz="2400" b="1" noProof="0" dirty="0">
                <a:solidFill>
                  <a:schemeClr val="accent1"/>
                </a:solidFill>
                <a:uLnTx/>
                <a:latin typeface="Times New Roman" panose="02020603050405020304" pitchFamily="18" charset="0"/>
                <a:ea typeface="微软雅黑" panose="020B0503020204020204" pitchFamily="34" charset="-122"/>
                <a:cs typeface="Times New Roman" panose="02020603050405020304" pitchFamily="18" charset="0"/>
                <a:sym typeface="+mn-ea"/>
              </a:rPr>
              <a:t>2022年教育公益资助人大会</a:t>
            </a:r>
            <a:endParaRPr kumimoji="0" lang="zh-CN" altLang="en-US" sz="2400" b="1" i="0" u="none" strike="noStrike" cap="none" spc="0" normalizeH="0" baseline="0" noProof="0" dirty="0">
              <a:ln>
                <a:noFill/>
              </a:ln>
              <a:solidFill>
                <a:schemeClr val="accent1"/>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pic>
        <p:nvPicPr>
          <p:cNvPr id="4" name="图片 3"/>
          <p:cNvPicPr>
            <a:picLocks noChangeAspect="1"/>
          </p:cNvPicPr>
          <p:nvPr>
            <p:custDataLst>
              <p:tags r:id="rId2"/>
            </p:custDataLst>
          </p:nvPr>
        </p:nvPicPr>
        <p:blipFill>
          <a:blip r:embed="rId4">
            <a:extLst>
              <a:ext uri="{28A0092B-C50C-407E-A947-70E740481C1C}">
                <a14:useLocalDpi xmlns:a14="http://schemas.microsoft.com/office/drawing/2010/main" val="0"/>
              </a:ext>
            </a:extLst>
          </a:blip>
          <a:stretch>
            <a:fillRect/>
          </a:stretch>
        </p:blipFill>
        <p:spPr>
          <a:xfrm>
            <a:off x="639606" y="1833781"/>
            <a:ext cx="10943268" cy="4953429"/>
          </a:xfrm>
          <a:prstGeom prst="rect">
            <a:avLst/>
          </a:prstGeom>
        </p:spPr>
      </p:pic>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703760" y="2277276"/>
            <a:ext cx="2544286" cy="1754326"/>
          </a:xfrm>
          <a:prstGeom prst="rect">
            <a:avLst/>
          </a:prstGeom>
          <a:noFill/>
        </p:spPr>
        <p:txBody>
          <a:bodyPr wrap="none" rtlCol="0">
            <a:spAutoFit/>
          </a:bodyPr>
          <a:lstStyle/>
          <a:p>
            <a:pPr algn="l"/>
            <a:r>
              <a:rPr kumimoji="1" lang="zh-CN" altLang="en-US" sz="3600" b="1" dirty="0">
                <a:solidFill>
                  <a:schemeClr val="bg1"/>
                </a:solidFill>
                <a:latin typeface="+mn-ea"/>
                <a:ea typeface="+mn-ea"/>
              </a:rPr>
              <a:t>第四部分</a:t>
            </a:r>
          </a:p>
          <a:p>
            <a:pPr algn="l"/>
            <a:endParaRPr kumimoji="1" lang="zh-CN" altLang="en-US" sz="3600" b="1" dirty="0">
              <a:solidFill>
                <a:schemeClr val="bg1"/>
              </a:solidFill>
              <a:latin typeface="+mn-ea"/>
              <a:ea typeface="+mn-ea"/>
            </a:endParaRPr>
          </a:p>
          <a:p>
            <a:r>
              <a:rPr kumimoji="1" lang="en-US" altLang="zh-CN" sz="3600" b="1" dirty="0">
                <a:solidFill>
                  <a:schemeClr val="bg1"/>
                </a:solidFill>
                <a:latin typeface="+mn-ea"/>
              </a:rPr>
              <a:t>ABC</a:t>
            </a:r>
            <a:r>
              <a:rPr kumimoji="1" lang="zh-CN" altLang="en-US" sz="3600" b="1" dirty="0">
                <a:solidFill>
                  <a:schemeClr val="bg1"/>
                </a:solidFill>
                <a:latin typeface="+mn-ea"/>
              </a:rPr>
              <a:t>的优势</a:t>
            </a:r>
          </a:p>
        </p:txBody>
      </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b="1">
                <a:solidFill>
                  <a:schemeClr val="bg1"/>
                </a:solidFill>
              </a:rPr>
              <a:t>ABC</a:t>
            </a:r>
            <a:r>
              <a:rPr lang="zh-CN" altLang="en-US" b="1">
                <a:solidFill>
                  <a:schemeClr val="bg1"/>
                </a:solidFill>
              </a:rPr>
              <a:t>是中国首家撬动专业志愿者为公益事业提供咨询与研究服务的社会企业；拥有唯一覆盖全国所有一线公益市场的专业志愿者网络</a:t>
            </a:r>
            <a:endParaRPr kumimoji="1" lang="zh-CN" altLang="en-US" dirty="0"/>
          </a:p>
        </p:txBody>
      </p:sp>
      <p:sp>
        <p:nvSpPr>
          <p:cNvPr id="3" name="文本占位符 2"/>
          <p:cNvSpPr>
            <a:spLocks noGrp="1"/>
          </p:cNvSpPr>
          <p:nvPr>
            <p:ph type="body" sz="quarter" idx="10"/>
          </p:nvPr>
        </p:nvSpPr>
        <p:spPr/>
        <p:txBody>
          <a:bodyPr/>
          <a:lstStyle/>
          <a:p>
            <a:endParaRPr kumimoji="1" lang="zh-CN" altLang="en-US"/>
          </a:p>
        </p:txBody>
      </p:sp>
      <p:sp>
        <p:nvSpPr>
          <p:cNvPr id="4" name="矩形 3"/>
          <p:cNvSpPr/>
          <p:nvPr/>
        </p:nvSpPr>
        <p:spPr>
          <a:xfrm>
            <a:off x="0" y="3618298"/>
            <a:ext cx="12192000" cy="3239702"/>
          </a:xfrm>
          <a:prstGeom prst="rect">
            <a:avLst/>
          </a:prstGeom>
          <a:solidFill>
            <a:srgbClr val="E8E9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3"/>
          <p:cNvGrpSpPr/>
          <p:nvPr/>
        </p:nvGrpSpPr>
        <p:grpSpPr bwMode="auto">
          <a:xfrm>
            <a:off x="644856" y="1282531"/>
            <a:ext cx="11103429" cy="2187531"/>
            <a:chOff x="711198" y="1581034"/>
            <a:chExt cx="14413490" cy="2254573"/>
          </a:xfrm>
        </p:grpSpPr>
        <p:pic>
          <p:nvPicPr>
            <p:cNvPr id="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7527713" y="-4528034"/>
              <a:ext cx="780459" cy="144134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Rectangle 4"/>
            <p:cNvSpPr>
              <a:spLocks noChangeArrowheads="1"/>
            </p:cNvSpPr>
            <p:nvPr/>
          </p:nvSpPr>
          <p:spPr bwMode="auto">
            <a:xfrm>
              <a:off x="854142" y="3076886"/>
              <a:ext cx="1815020" cy="5838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ct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eaLnBrk="1" hangingPunct="1">
                <a:lnSpc>
                  <a:spcPct val="100000"/>
                </a:lnSpc>
                <a:spcBef>
                  <a:spcPct val="0"/>
                </a:spcBef>
                <a:buClrTx/>
                <a:buFontTx/>
                <a:buNone/>
              </a:pPr>
              <a:r>
                <a:rPr lang="en-US" altLang="zh-CN" sz="1100" b="1" dirty="0">
                  <a:solidFill>
                    <a:srgbClr val="000000"/>
                  </a:solidFill>
                </a:rPr>
                <a:t>2008</a:t>
              </a:r>
            </a:p>
            <a:p>
              <a:pPr eaLnBrk="1" hangingPunct="1">
                <a:lnSpc>
                  <a:spcPct val="100000"/>
                </a:lnSpc>
                <a:spcBef>
                  <a:spcPct val="0"/>
                </a:spcBef>
                <a:buClrTx/>
                <a:buFontTx/>
                <a:buNone/>
              </a:pPr>
              <a:r>
                <a:rPr lang="en-US" altLang="zh-CN" sz="1100" dirty="0">
                  <a:solidFill>
                    <a:srgbClr val="000000"/>
                  </a:solidFill>
                </a:rPr>
                <a:t>ABC</a:t>
              </a:r>
              <a:r>
                <a:rPr lang="zh-CN" altLang="en-US" sz="1100" b="1" dirty="0">
                  <a:solidFill>
                    <a:srgbClr val="000000"/>
                  </a:solidFill>
                </a:rPr>
                <a:t>北京</a:t>
              </a:r>
              <a:r>
                <a:rPr lang="zh-CN" altLang="en-US" sz="1100" dirty="0">
                  <a:solidFill>
                    <a:srgbClr val="000000"/>
                  </a:solidFill>
                </a:rPr>
                <a:t>分社成立</a:t>
              </a:r>
              <a:endParaRPr lang="en-US" altLang="zh-CN" sz="1100" dirty="0">
                <a:solidFill>
                  <a:srgbClr val="000000"/>
                </a:solidFill>
              </a:endParaRPr>
            </a:p>
            <a:p>
              <a:pPr eaLnBrk="1" hangingPunct="1">
                <a:lnSpc>
                  <a:spcPct val="100000"/>
                </a:lnSpc>
                <a:spcBef>
                  <a:spcPct val="0"/>
                </a:spcBef>
                <a:buClrTx/>
                <a:buFontTx/>
                <a:buNone/>
              </a:pPr>
              <a:endParaRPr lang="en-US" altLang="zh-CN" sz="1100" dirty="0">
                <a:solidFill>
                  <a:srgbClr val="000000"/>
                </a:solidFill>
              </a:endParaRPr>
            </a:p>
          </p:txBody>
        </p:sp>
        <p:sp>
          <p:nvSpPr>
            <p:cNvPr id="8" name="Rectangle 5"/>
            <p:cNvSpPr>
              <a:spLocks noChangeArrowheads="1"/>
            </p:cNvSpPr>
            <p:nvPr/>
          </p:nvSpPr>
          <p:spPr bwMode="auto">
            <a:xfrm>
              <a:off x="1455490" y="1864849"/>
              <a:ext cx="1646782" cy="482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ct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eaLnBrk="1" hangingPunct="1">
                <a:lnSpc>
                  <a:spcPct val="100000"/>
                </a:lnSpc>
                <a:spcBef>
                  <a:spcPct val="0"/>
                </a:spcBef>
                <a:buClrTx/>
                <a:buFontTx/>
                <a:buNone/>
              </a:pPr>
              <a:r>
                <a:rPr lang="en-US" altLang="zh-CN" sz="1100" b="1" dirty="0">
                  <a:solidFill>
                    <a:srgbClr val="000000"/>
                  </a:solidFill>
                </a:rPr>
                <a:t>2009</a:t>
              </a:r>
            </a:p>
            <a:p>
              <a:pPr eaLnBrk="1" hangingPunct="1">
                <a:lnSpc>
                  <a:spcPct val="100000"/>
                </a:lnSpc>
                <a:spcBef>
                  <a:spcPct val="0"/>
                </a:spcBef>
                <a:buClrTx/>
                <a:buFontTx/>
                <a:buNone/>
              </a:pPr>
              <a:r>
                <a:rPr lang="zh-CN" altLang="en-US" sz="1100" dirty="0">
                  <a:solidFill>
                    <a:srgbClr val="000000"/>
                  </a:solidFill>
                </a:rPr>
                <a:t>完成第一项目“</a:t>
              </a:r>
              <a:r>
                <a:rPr lang="en-US" altLang="zh-CN" sz="1100" dirty="0">
                  <a:solidFill>
                    <a:srgbClr val="000000"/>
                  </a:solidFill>
                </a:rPr>
                <a:t>I Do </a:t>
              </a:r>
              <a:r>
                <a:rPr lang="zh-CN" altLang="en-US" sz="1100" dirty="0">
                  <a:solidFill>
                    <a:srgbClr val="000000"/>
                  </a:solidFill>
                </a:rPr>
                <a:t>儿童基金会”</a:t>
              </a:r>
              <a:endParaRPr lang="en-US" altLang="zh-CN" sz="1100" dirty="0">
                <a:solidFill>
                  <a:srgbClr val="000000"/>
                </a:solidFill>
              </a:endParaRPr>
            </a:p>
          </p:txBody>
        </p:sp>
        <p:sp>
          <p:nvSpPr>
            <p:cNvPr id="9" name="Rectangle 7"/>
            <p:cNvSpPr>
              <a:spLocks noChangeArrowheads="1"/>
            </p:cNvSpPr>
            <p:nvPr/>
          </p:nvSpPr>
          <p:spPr bwMode="auto">
            <a:xfrm>
              <a:off x="2896260" y="2938030"/>
              <a:ext cx="1815020" cy="658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ct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eaLnBrk="1" hangingPunct="1">
                <a:lnSpc>
                  <a:spcPct val="100000"/>
                </a:lnSpc>
                <a:spcBef>
                  <a:spcPct val="0"/>
                </a:spcBef>
                <a:buClrTx/>
                <a:buFontTx/>
                <a:buNone/>
              </a:pPr>
              <a:r>
                <a:rPr lang="en-US" altLang="zh-CN" sz="1100" b="1" dirty="0">
                  <a:solidFill>
                    <a:srgbClr val="000000"/>
                  </a:solidFill>
                </a:rPr>
                <a:t>2011 </a:t>
              </a:r>
            </a:p>
            <a:p>
              <a:pPr eaLnBrk="1" hangingPunct="1">
                <a:lnSpc>
                  <a:spcPct val="100000"/>
                </a:lnSpc>
                <a:spcBef>
                  <a:spcPct val="0"/>
                </a:spcBef>
                <a:buClrTx/>
                <a:buFontTx/>
                <a:buNone/>
              </a:pPr>
              <a:r>
                <a:rPr lang="zh-CN" altLang="en-US" sz="1100" dirty="0">
                  <a:solidFill>
                    <a:srgbClr val="000000"/>
                  </a:solidFill>
                </a:rPr>
                <a:t>与埃森哲合作举办国内首个“公益咨询训练营”</a:t>
              </a:r>
              <a:endParaRPr lang="en-US" altLang="zh-CN" sz="1100" dirty="0">
                <a:solidFill>
                  <a:srgbClr val="000000"/>
                </a:solidFill>
              </a:endParaRPr>
            </a:p>
          </p:txBody>
        </p:sp>
        <p:sp>
          <p:nvSpPr>
            <p:cNvPr id="10" name="Rectangle 9"/>
            <p:cNvSpPr>
              <a:spLocks noChangeArrowheads="1"/>
            </p:cNvSpPr>
            <p:nvPr/>
          </p:nvSpPr>
          <p:spPr bwMode="auto">
            <a:xfrm>
              <a:off x="3562733" y="1766220"/>
              <a:ext cx="2000341" cy="482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ct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eaLnBrk="1" hangingPunct="1">
                <a:lnSpc>
                  <a:spcPct val="100000"/>
                </a:lnSpc>
                <a:spcBef>
                  <a:spcPct val="0"/>
                </a:spcBef>
                <a:buClrTx/>
                <a:buFontTx/>
                <a:buNone/>
              </a:pPr>
              <a:r>
                <a:rPr lang="en-US" altLang="zh-CN" sz="1100" b="1" dirty="0">
                  <a:solidFill>
                    <a:srgbClr val="000000"/>
                  </a:solidFill>
                </a:rPr>
                <a:t>2013</a:t>
              </a:r>
            </a:p>
            <a:p>
              <a:pPr eaLnBrk="1" hangingPunct="1">
                <a:lnSpc>
                  <a:spcPct val="100000"/>
                </a:lnSpc>
                <a:spcBef>
                  <a:spcPct val="0"/>
                </a:spcBef>
                <a:buClrTx/>
                <a:buFontTx/>
                <a:buNone/>
              </a:pPr>
              <a:r>
                <a:rPr lang="zh-CN" altLang="en-US" sz="1100" dirty="0">
                  <a:solidFill>
                    <a:srgbClr val="000000"/>
                  </a:solidFill>
                </a:rPr>
                <a:t>相继获得南都基金会和埃森哲的资助</a:t>
              </a:r>
              <a:endParaRPr lang="en-US" altLang="zh-CN" sz="1100" dirty="0">
                <a:solidFill>
                  <a:srgbClr val="000000"/>
                </a:solidFill>
              </a:endParaRPr>
            </a:p>
          </p:txBody>
        </p:sp>
        <p:sp>
          <p:nvSpPr>
            <p:cNvPr id="11" name="Rectangle 10"/>
            <p:cNvSpPr>
              <a:spLocks noChangeArrowheads="1"/>
            </p:cNvSpPr>
            <p:nvPr/>
          </p:nvSpPr>
          <p:spPr bwMode="auto">
            <a:xfrm>
              <a:off x="6590459" y="1581034"/>
              <a:ext cx="2149195" cy="8340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ct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eaLnBrk="1" hangingPunct="1">
                <a:lnSpc>
                  <a:spcPct val="100000"/>
                </a:lnSpc>
                <a:spcBef>
                  <a:spcPct val="0"/>
                </a:spcBef>
                <a:buClrTx/>
                <a:buFontTx/>
                <a:buNone/>
              </a:pPr>
              <a:r>
                <a:rPr lang="en-US" altLang="zh-CN" sz="1100" b="1">
                  <a:solidFill>
                    <a:srgbClr val="000000"/>
                  </a:solidFill>
                </a:rPr>
                <a:t>2015</a:t>
              </a:r>
            </a:p>
            <a:p>
              <a:pPr eaLnBrk="1" hangingPunct="1">
                <a:lnSpc>
                  <a:spcPct val="100000"/>
                </a:lnSpc>
                <a:spcBef>
                  <a:spcPct val="0"/>
                </a:spcBef>
                <a:buClrTx/>
                <a:buFontTx/>
                <a:buNone/>
              </a:pPr>
              <a:r>
                <a:rPr lang="en-US" altLang="zh-CN" sz="1100">
                  <a:solidFill>
                    <a:srgbClr val="000000"/>
                  </a:solidFill>
                </a:rPr>
                <a:t>ABC</a:t>
              </a:r>
              <a:r>
                <a:rPr lang="zh-CN" altLang="en-US" sz="1100">
                  <a:solidFill>
                    <a:srgbClr val="000000"/>
                  </a:solidFill>
                </a:rPr>
                <a:t>开始全职化运作</a:t>
              </a:r>
              <a:endParaRPr lang="en-US" altLang="zh-CN" sz="1100">
                <a:solidFill>
                  <a:srgbClr val="000000"/>
                </a:solidFill>
              </a:endParaRPr>
            </a:p>
          </p:txBody>
        </p:sp>
        <p:sp>
          <p:nvSpPr>
            <p:cNvPr id="12" name="Rectangle 11"/>
            <p:cNvSpPr>
              <a:spLocks noChangeArrowheads="1"/>
            </p:cNvSpPr>
            <p:nvPr/>
          </p:nvSpPr>
          <p:spPr bwMode="auto">
            <a:xfrm>
              <a:off x="5478225" y="2963288"/>
              <a:ext cx="1801265" cy="529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ct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eaLnBrk="1" hangingPunct="1">
                <a:lnSpc>
                  <a:spcPct val="100000"/>
                </a:lnSpc>
                <a:spcBef>
                  <a:spcPct val="0"/>
                </a:spcBef>
                <a:buClrTx/>
                <a:buFontTx/>
                <a:buNone/>
              </a:pPr>
              <a:r>
                <a:rPr lang="en-US" altLang="zh-CN" sz="1100" b="1">
                  <a:solidFill>
                    <a:srgbClr val="000000"/>
                  </a:solidFill>
                </a:rPr>
                <a:t>2014</a:t>
              </a:r>
            </a:p>
            <a:p>
              <a:pPr eaLnBrk="1" hangingPunct="1">
                <a:lnSpc>
                  <a:spcPct val="100000"/>
                </a:lnSpc>
                <a:spcBef>
                  <a:spcPct val="0"/>
                </a:spcBef>
                <a:buClrTx/>
                <a:buFontTx/>
                <a:buNone/>
              </a:pPr>
              <a:r>
                <a:rPr lang="en-US" altLang="zh-CN" sz="1100">
                  <a:solidFill>
                    <a:srgbClr val="000000"/>
                  </a:solidFill>
                </a:rPr>
                <a:t>ABC</a:t>
              </a:r>
              <a:r>
                <a:rPr lang="zh-CN" altLang="en-US" sz="1100" b="1">
                  <a:solidFill>
                    <a:srgbClr val="000000"/>
                  </a:solidFill>
                </a:rPr>
                <a:t>上海分社</a:t>
              </a:r>
              <a:endParaRPr lang="en-US" altLang="zh-CN" sz="1100" b="1">
                <a:solidFill>
                  <a:srgbClr val="000000"/>
                </a:solidFill>
              </a:endParaRPr>
            </a:p>
            <a:p>
              <a:pPr eaLnBrk="1" hangingPunct="1">
                <a:lnSpc>
                  <a:spcPct val="100000"/>
                </a:lnSpc>
                <a:spcBef>
                  <a:spcPct val="0"/>
                </a:spcBef>
                <a:buClrTx/>
                <a:buFontTx/>
                <a:buNone/>
              </a:pPr>
              <a:r>
                <a:rPr lang="zh-CN" altLang="en-US" sz="1100">
                  <a:solidFill>
                    <a:srgbClr val="000000"/>
                  </a:solidFill>
                </a:rPr>
                <a:t>成立</a:t>
              </a:r>
              <a:endParaRPr lang="en-US" altLang="zh-CN" sz="1100">
                <a:solidFill>
                  <a:srgbClr val="000000"/>
                </a:solidFill>
              </a:endParaRPr>
            </a:p>
          </p:txBody>
        </p:sp>
        <p:sp>
          <p:nvSpPr>
            <p:cNvPr id="13" name="Rectangle 10"/>
            <p:cNvSpPr>
              <a:spLocks noChangeArrowheads="1"/>
            </p:cNvSpPr>
            <p:nvPr/>
          </p:nvSpPr>
          <p:spPr bwMode="auto">
            <a:xfrm>
              <a:off x="7610992" y="2963288"/>
              <a:ext cx="2805458" cy="872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ct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eaLnBrk="1" hangingPunct="1">
                <a:lnSpc>
                  <a:spcPct val="100000"/>
                </a:lnSpc>
                <a:spcBef>
                  <a:spcPct val="0"/>
                </a:spcBef>
                <a:buClrTx/>
                <a:buFontTx/>
                <a:buNone/>
              </a:pPr>
              <a:r>
                <a:rPr lang="en-US" altLang="zh-CN" sz="1100" b="1" dirty="0">
                  <a:solidFill>
                    <a:srgbClr val="000000"/>
                  </a:solidFill>
                </a:rPr>
                <a:t>2016</a:t>
              </a:r>
            </a:p>
            <a:p>
              <a:pPr eaLnBrk="1" hangingPunct="1">
                <a:lnSpc>
                  <a:spcPct val="100000"/>
                </a:lnSpc>
                <a:spcBef>
                  <a:spcPct val="0"/>
                </a:spcBef>
                <a:buClrTx/>
                <a:buFontTx/>
                <a:buNone/>
              </a:pPr>
              <a:r>
                <a:rPr lang="en-US" altLang="zh-CN" sz="1100" dirty="0">
                  <a:solidFill>
                    <a:srgbClr val="000000"/>
                  </a:solidFill>
                </a:rPr>
                <a:t>7</a:t>
              </a:r>
              <a:r>
                <a:rPr lang="zh-CN" altLang="en-US" sz="1100" dirty="0">
                  <a:solidFill>
                    <a:srgbClr val="000000"/>
                  </a:solidFill>
                </a:rPr>
                <a:t>月获得公募资质</a:t>
              </a:r>
              <a:endParaRPr lang="en-US" altLang="zh-CN" sz="1100" dirty="0">
                <a:solidFill>
                  <a:srgbClr val="000000"/>
                </a:solidFill>
              </a:endParaRPr>
            </a:p>
            <a:p>
              <a:pPr eaLnBrk="1" hangingPunct="1">
                <a:lnSpc>
                  <a:spcPct val="100000"/>
                </a:lnSpc>
                <a:spcBef>
                  <a:spcPct val="0"/>
                </a:spcBef>
                <a:buClrTx/>
                <a:buFontTx/>
                <a:buNone/>
              </a:pPr>
              <a:r>
                <a:rPr lang="en-US" altLang="zh-CN" sz="1100" dirty="0">
                  <a:solidFill>
                    <a:srgbClr val="000000"/>
                  </a:solidFill>
                </a:rPr>
                <a:t>9</a:t>
              </a:r>
              <a:r>
                <a:rPr lang="zh-CN" altLang="en-US" sz="1100" dirty="0">
                  <a:solidFill>
                    <a:srgbClr val="000000"/>
                  </a:solidFill>
                </a:rPr>
                <a:t>月相继获得壹基金，三一、爱佑、银杏基金会等资助</a:t>
              </a:r>
              <a:endParaRPr lang="en-US" altLang="zh-CN" sz="1100" dirty="0">
                <a:solidFill>
                  <a:srgbClr val="000000"/>
                </a:solidFill>
              </a:endParaRPr>
            </a:p>
            <a:p>
              <a:pPr eaLnBrk="1" hangingPunct="1">
                <a:lnSpc>
                  <a:spcPct val="100000"/>
                </a:lnSpc>
                <a:spcBef>
                  <a:spcPct val="0"/>
                </a:spcBef>
                <a:buClrTx/>
                <a:buFontTx/>
                <a:buNone/>
              </a:pPr>
              <a:r>
                <a:rPr lang="en-US" altLang="zh-CN" sz="1100" dirty="0">
                  <a:solidFill>
                    <a:srgbClr val="000000"/>
                  </a:solidFill>
                </a:rPr>
                <a:t>10</a:t>
              </a:r>
              <a:r>
                <a:rPr lang="zh-CN" altLang="en-US" sz="1100" dirty="0">
                  <a:solidFill>
                    <a:srgbClr val="000000"/>
                  </a:solidFill>
                </a:rPr>
                <a:t>月成立</a:t>
              </a:r>
              <a:r>
                <a:rPr lang="zh-CN" altLang="en-US" sz="1100" b="1" dirty="0">
                  <a:solidFill>
                    <a:srgbClr val="000000"/>
                  </a:solidFill>
                </a:rPr>
                <a:t>深圳、成都</a:t>
              </a:r>
              <a:r>
                <a:rPr lang="zh-CN" altLang="en-US" sz="1100" dirty="0">
                  <a:solidFill>
                    <a:srgbClr val="000000"/>
                  </a:solidFill>
                </a:rPr>
                <a:t>分社</a:t>
              </a:r>
              <a:endParaRPr lang="en-US" altLang="zh-CN" sz="1100" dirty="0">
                <a:solidFill>
                  <a:srgbClr val="000000"/>
                </a:solidFill>
              </a:endParaRPr>
            </a:p>
          </p:txBody>
        </p:sp>
        <p:sp>
          <p:nvSpPr>
            <p:cNvPr id="14" name="Rectangle 10"/>
            <p:cNvSpPr>
              <a:spLocks noChangeArrowheads="1"/>
            </p:cNvSpPr>
            <p:nvPr/>
          </p:nvSpPr>
          <p:spPr bwMode="auto">
            <a:xfrm>
              <a:off x="9237559" y="1866966"/>
              <a:ext cx="1791486" cy="308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ct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eaLnBrk="1" hangingPunct="1">
                <a:lnSpc>
                  <a:spcPct val="100000"/>
                </a:lnSpc>
                <a:spcBef>
                  <a:spcPct val="0"/>
                </a:spcBef>
                <a:buClrTx/>
                <a:buFontTx/>
                <a:buNone/>
              </a:pPr>
              <a:r>
                <a:rPr lang="en-US" altLang="zh-CN" sz="1100" b="1">
                  <a:solidFill>
                    <a:srgbClr val="000000"/>
                  </a:solidFill>
                </a:rPr>
                <a:t>2017</a:t>
              </a:r>
            </a:p>
            <a:p>
              <a:pPr eaLnBrk="1" hangingPunct="1">
                <a:lnSpc>
                  <a:spcPct val="100000"/>
                </a:lnSpc>
                <a:spcBef>
                  <a:spcPct val="0"/>
                </a:spcBef>
                <a:buClrTx/>
                <a:buFontTx/>
                <a:buNone/>
              </a:pPr>
              <a:r>
                <a:rPr lang="en-US" altLang="zh-CN" sz="1100" b="1">
                  <a:solidFill>
                    <a:srgbClr val="000000"/>
                  </a:solidFill>
                </a:rPr>
                <a:t>ABC</a:t>
              </a:r>
              <a:r>
                <a:rPr lang="zh-CN" altLang="en-US" sz="1100" b="1">
                  <a:solidFill>
                    <a:srgbClr val="000000"/>
                  </a:solidFill>
                </a:rPr>
                <a:t>广州分社</a:t>
              </a:r>
              <a:r>
                <a:rPr lang="zh-CN" altLang="en-US" sz="1100">
                  <a:solidFill>
                    <a:srgbClr val="000000"/>
                  </a:solidFill>
                </a:rPr>
                <a:t>成立</a:t>
              </a:r>
              <a:endParaRPr lang="en-US" altLang="zh-CN" sz="1100">
                <a:solidFill>
                  <a:srgbClr val="000000"/>
                </a:solidFill>
              </a:endParaRPr>
            </a:p>
          </p:txBody>
        </p:sp>
      </p:grpSp>
      <p:sp>
        <p:nvSpPr>
          <p:cNvPr id="15" name="矩形 14"/>
          <p:cNvSpPr>
            <a:spLocks noChangeArrowheads="1"/>
          </p:cNvSpPr>
          <p:nvPr/>
        </p:nvSpPr>
        <p:spPr bwMode="auto">
          <a:xfrm>
            <a:off x="1653671" y="5066978"/>
            <a:ext cx="4659200" cy="1434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eaLnBrk="1" hangingPunct="1">
              <a:lnSpc>
                <a:spcPct val="110000"/>
              </a:lnSpc>
              <a:spcBef>
                <a:spcPct val="0"/>
              </a:spcBef>
              <a:spcAft>
                <a:spcPts val="200"/>
              </a:spcAft>
              <a:buClrTx/>
              <a:buFont typeface="Arial" panose="020B0604020202020204" pitchFamily="34" charset="0"/>
              <a:buNone/>
            </a:pPr>
            <a:r>
              <a:rPr lang="zh-CN" altLang="en-US" sz="1100" b="1" dirty="0">
                <a:solidFill>
                  <a:srgbClr val="000000"/>
                </a:solidFill>
              </a:rPr>
              <a:t>责任：</a:t>
            </a:r>
            <a:r>
              <a:rPr lang="zh-CN" altLang="en-US" sz="1100" dirty="0">
                <a:solidFill>
                  <a:srgbClr val="000000"/>
                </a:solidFill>
              </a:rPr>
              <a:t>通过与社会组织深入接触，让职场青年成长为不只局限于身边世界，更关心金字塔底层人群，拥有社会责任感的一代青年，并在更长远的工作和生活中，承担起更大的社会责任</a:t>
            </a:r>
            <a:endParaRPr lang="zh-CN" altLang="en-US" sz="1100" b="1" dirty="0">
              <a:solidFill>
                <a:srgbClr val="000000"/>
              </a:solidFill>
            </a:endParaRPr>
          </a:p>
          <a:p>
            <a:pPr eaLnBrk="1" hangingPunct="1">
              <a:lnSpc>
                <a:spcPct val="110000"/>
              </a:lnSpc>
              <a:spcBef>
                <a:spcPct val="0"/>
              </a:spcBef>
              <a:spcAft>
                <a:spcPts val="200"/>
              </a:spcAft>
              <a:buClrTx/>
              <a:buFont typeface="Arial" panose="020B0604020202020204" pitchFamily="34" charset="0"/>
              <a:buNone/>
            </a:pPr>
            <a:r>
              <a:rPr lang="zh-CN" altLang="en-US" sz="1100" b="1" dirty="0">
                <a:solidFill>
                  <a:srgbClr val="000000"/>
                </a:solidFill>
              </a:rPr>
              <a:t>专业：</a:t>
            </a:r>
            <a:r>
              <a:rPr lang="zh-CN" altLang="en-US" sz="1100" dirty="0">
                <a:solidFill>
                  <a:srgbClr val="000000"/>
                </a:solidFill>
              </a:rPr>
              <a:t>以中长期的陪伴，使志愿者以专业知识、专业技能和专业态度与社会组织更紧密的合作，为社会组织带去新的视角</a:t>
            </a:r>
            <a:endParaRPr lang="zh-CN" altLang="en-US" sz="1100" b="1" dirty="0">
              <a:solidFill>
                <a:srgbClr val="000000"/>
              </a:solidFill>
            </a:endParaRPr>
          </a:p>
          <a:p>
            <a:pPr eaLnBrk="1" hangingPunct="1">
              <a:lnSpc>
                <a:spcPct val="110000"/>
              </a:lnSpc>
              <a:spcBef>
                <a:spcPct val="0"/>
              </a:spcBef>
              <a:spcAft>
                <a:spcPts val="200"/>
              </a:spcAft>
              <a:buClrTx/>
              <a:buFont typeface="Arial" panose="020B0604020202020204" pitchFamily="34" charset="0"/>
              <a:buNone/>
            </a:pPr>
            <a:r>
              <a:rPr lang="zh-CN" altLang="en-US" sz="1100" b="1" dirty="0">
                <a:solidFill>
                  <a:srgbClr val="000000"/>
                </a:solidFill>
              </a:rPr>
              <a:t>创变：</a:t>
            </a:r>
            <a:r>
              <a:rPr lang="zh-CN" altLang="en-US" sz="1100" dirty="0">
                <a:solidFill>
                  <a:srgbClr val="000000"/>
                </a:solidFill>
              </a:rPr>
              <a:t>建设跨界公益社群，促进来自不同背景、兴趣相投、知识互补的志愿者相互交流，为中国公益事业带来改变</a:t>
            </a:r>
          </a:p>
        </p:txBody>
      </p:sp>
      <p:sp>
        <p:nvSpPr>
          <p:cNvPr id="16" name="矩形 15"/>
          <p:cNvSpPr>
            <a:spLocks noChangeArrowheads="1"/>
          </p:cNvSpPr>
          <p:nvPr/>
        </p:nvSpPr>
        <p:spPr bwMode="auto">
          <a:xfrm>
            <a:off x="1653672" y="4079573"/>
            <a:ext cx="1172116" cy="477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eaLnBrk="1" hangingPunct="1">
              <a:lnSpc>
                <a:spcPct val="110000"/>
              </a:lnSpc>
              <a:spcBef>
                <a:spcPct val="0"/>
              </a:spcBef>
              <a:spcAft>
                <a:spcPts val="200"/>
              </a:spcAft>
              <a:buClrTx/>
              <a:buFont typeface="Arial" panose="020B0604020202020204" pitchFamily="34" charset="0"/>
              <a:buNone/>
            </a:pPr>
            <a:r>
              <a:rPr lang="zh-CN" altLang="en-US" sz="1100" b="1" dirty="0">
                <a:solidFill>
                  <a:srgbClr val="000000"/>
                </a:solidFill>
              </a:rPr>
              <a:t>更美好的社会，</a:t>
            </a:r>
            <a:endParaRPr lang="en-US" altLang="zh-CN" sz="1100" b="1" dirty="0">
              <a:solidFill>
                <a:srgbClr val="000000"/>
              </a:solidFill>
            </a:endParaRPr>
          </a:p>
          <a:p>
            <a:pPr eaLnBrk="1" hangingPunct="1">
              <a:lnSpc>
                <a:spcPct val="110000"/>
              </a:lnSpc>
              <a:spcBef>
                <a:spcPct val="0"/>
              </a:spcBef>
              <a:spcAft>
                <a:spcPts val="200"/>
              </a:spcAft>
              <a:buClrTx/>
              <a:buFont typeface="Arial" panose="020B0604020202020204" pitchFamily="34" charset="0"/>
              <a:buNone/>
            </a:pPr>
            <a:r>
              <a:rPr lang="zh-CN" altLang="en-US" sz="1100" b="1" dirty="0">
                <a:solidFill>
                  <a:srgbClr val="000000"/>
                </a:solidFill>
              </a:rPr>
              <a:t>更美好的我们</a:t>
            </a:r>
            <a:endParaRPr lang="zh-TW" altLang="en-US" sz="1100" dirty="0">
              <a:solidFill>
                <a:srgbClr val="000000"/>
              </a:solidFill>
            </a:endParaRPr>
          </a:p>
        </p:txBody>
      </p:sp>
      <p:sp>
        <p:nvSpPr>
          <p:cNvPr id="17" name="矩形 16"/>
          <p:cNvSpPr>
            <a:spLocks noChangeArrowheads="1"/>
          </p:cNvSpPr>
          <p:nvPr/>
        </p:nvSpPr>
        <p:spPr bwMode="auto">
          <a:xfrm>
            <a:off x="3935418" y="3999295"/>
            <a:ext cx="2377453" cy="637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eaLnBrk="1" hangingPunct="1">
              <a:lnSpc>
                <a:spcPct val="110000"/>
              </a:lnSpc>
              <a:spcBef>
                <a:spcPct val="0"/>
              </a:spcBef>
              <a:spcAft>
                <a:spcPts val="200"/>
              </a:spcAft>
              <a:buClrTx/>
              <a:buFont typeface="Arial" panose="020B0604020202020204" pitchFamily="34" charset="0"/>
              <a:buNone/>
            </a:pPr>
            <a:r>
              <a:rPr lang="zh-CN" altLang="en-US" sz="1100" b="1" dirty="0">
                <a:solidFill>
                  <a:srgbClr val="000000"/>
                </a:solidFill>
              </a:rPr>
              <a:t>汇聚、引领、发展专业志愿者为公益事业提供咨询和研究服务，通过构建社会支持体系助推社会发展</a:t>
            </a:r>
            <a:endParaRPr lang="zh-CN" altLang="en-US" sz="1100" dirty="0">
              <a:solidFill>
                <a:srgbClr val="000000"/>
              </a:solidFill>
            </a:endParaRPr>
          </a:p>
        </p:txBody>
      </p:sp>
      <p:sp>
        <p:nvSpPr>
          <p:cNvPr id="18" name="椭圆 17"/>
          <p:cNvSpPr/>
          <p:nvPr/>
        </p:nvSpPr>
        <p:spPr>
          <a:xfrm>
            <a:off x="580539" y="3829370"/>
            <a:ext cx="1036637" cy="1008606"/>
          </a:xfrm>
          <a:prstGeom prst="ellipse">
            <a:avLst/>
          </a:prstGeom>
          <a:solidFill>
            <a:sysClr val="window" lastClr="FFFFFF"/>
          </a:solidFill>
          <a:ln w="19050" cap="flat" cmpd="sng" algn="ctr">
            <a:solidFill>
              <a:srgbClr val="51A9D1"/>
            </a:solidFill>
            <a:prstDash val="solid"/>
            <a:miter lim="800000"/>
          </a:ln>
          <a:effectLst/>
        </p:spPr>
        <p:txBody>
          <a:bodyPr anchor="ctr"/>
          <a:lstStyle/>
          <a:p>
            <a:pPr algn="ctr" eaLnBrk="1" fontAlgn="auto" hangingPunct="1">
              <a:spcBef>
                <a:spcPts val="0"/>
              </a:spcBef>
              <a:spcAft>
                <a:spcPts val="0"/>
              </a:spcAft>
              <a:defRPr/>
            </a:pPr>
            <a:r>
              <a:rPr lang="en-US" altLang="zh-CN" sz="1400" b="1" kern="0" dirty="0">
                <a:solidFill>
                  <a:srgbClr val="2D97C8"/>
                </a:solidFill>
                <a:latin typeface="+mn-ea"/>
                <a:ea typeface="+mn-ea"/>
              </a:rPr>
              <a:t>ABC</a:t>
            </a:r>
            <a:r>
              <a:rPr lang="zh-CN" altLang="en-US" sz="1400" b="1" kern="0" dirty="0">
                <a:solidFill>
                  <a:srgbClr val="2D97C8"/>
                </a:solidFill>
                <a:latin typeface="+mn-ea"/>
                <a:ea typeface="+mn-ea"/>
              </a:rPr>
              <a:t>愿景</a:t>
            </a:r>
          </a:p>
        </p:txBody>
      </p:sp>
      <p:sp>
        <p:nvSpPr>
          <p:cNvPr id="19" name="椭圆 18"/>
          <p:cNvSpPr/>
          <p:nvPr/>
        </p:nvSpPr>
        <p:spPr>
          <a:xfrm>
            <a:off x="2862284" y="3829370"/>
            <a:ext cx="1036637" cy="1008606"/>
          </a:xfrm>
          <a:prstGeom prst="ellipse">
            <a:avLst/>
          </a:prstGeom>
          <a:solidFill>
            <a:sysClr val="window" lastClr="FFFFFF"/>
          </a:solidFill>
          <a:ln w="19050" cap="flat" cmpd="sng" algn="ctr">
            <a:solidFill>
              <a:srgbClr val="51A9D1"/>
            </a:solidFill>
            <a:prstDash val="solid"/>
            <a:miter lim="800000"/>
          </a:ln>
          <a:effectLst/>
        </p:spPr>
        <p:txBody>
          <a:bodyPr anchor="ctr"/>
          <a:lstStyle/>
          <a:p>
            <a:pPr algn="ctr" eaLnBrk="1" fontAlgn="auto" hangingPunct="1">
              <a:spcBef>
                <a:spcPts val="0"/>
              </a:spcBef>
              <a:spcAft>
                <a:spcPts val="0"/>
              </a:spcAft>
              <a:defRPr/>
            </a:pPr>
            <a:r>
              <a:rPr lang="en-US" altLang="zh-CN" sz="1400" b="1" kern="0" dirty="0">
                <a:solidFill>
                  <a:srgbClr val="2D97C8"/>
                </a:solidFill>
                <a:latin typeface="+mn-ea"/>
                <a:ea typeface="+mn-ea"/>
              </a:rPr>
              <a:t>ABC</a:t>
            </a:r>
            <a:r>
              <a:rPr lang="zh-CN" altLang="en-US" sz="1400" b="1" kern="0" dirty="0">
                <a:solidFill>
                  <a:srgbClr val="2D97C8"/>
                </a:solidFill>
                <a:latin typeface="+mn-ea"/>
                <a:ea typeface="+mn-ea"/>
              </a:rPr>
              <a:t>使命</a:t>
            </a:r>
          </a:p>
        </p:txBody>
      </p:sp>
      <p:sp>
        <p:nvSpPr>
          <p:cNvPr id="20" name="椭圆 19"/>
          <p:cNvSpPr>
            <a:spLocks noChangeArrowheads="1"/>
          </p:cNvSpPr>
          <p:nvPr/>
        </p:nvSpPr>
        <p:spPr bwMode="auto">
          <a:xfrm>
            <a:off x="580538" y="5295112"/>
            <a:ext cx="1036637" cy="1008606"/>
          </a:xfrm>
          <a:prstGeom prst="ellipse">
            <a:avLst/>
          </a:prstGeom>
          <a:solidFill>
            <a:srgbClr val="FFFFFF"/>
          </a:solidFill>
          <a:ln w="19050" algn="ctr">
            <a:solidFill>
              <a:srgbClr val="51A9D1"/>
            </a:solidFill>
            <a:miter lim="800000"/>
          </a:ln>
        </p:spPr>
        <p:txBody>
          <a:bodyPr anchor="ctr"/>
          <a:lstStyle>
            <a:lvl1pPr>
              <a:defRPr>
                <a:solidFill>
                  <a:schemeClr val="tx1"/>
                </a:solidFill>
                <a:latin typeface="Segoe UI Light" panose="020B0502040204020203" pitchFamily="34" charset="0"/>
                <a:ea typeface="微软雅黑" panose="020B0503020204020204" pitchFamily="34" charset="-122"/>
              </a:defRPr>
            </a:lvl1pPr>
            <a:lvl2pPr marL="742950" indent="-285750">
              <a:defRPr>
                <a:solidFill>
                  <a:schemeClr val="tx1"/>
                </a:solidFill>
                <a:latin typeface="Segoe UI Light" panose="020B0502040204020203" pitchFamily="34" charset="0"/>
                <a:ea typeface="微软雅黑" panose="020B0503020204020204" pitchFamily="34" charset="-122"/>
              </a:defRPr>
            </a:lvl2pPr>
            <a:lvl3pPr marL="1143000" indent="-228600">
              <a:defRPr>
                <a:solidFill>
                  <a:schemeClr val="tx1"/>
                </a:solidFill>
                <a:latin typeface="Segoe UI Light" panose="020B0502040204020203" pitchFamily="34" charset="0"/>
                <a:ea typeface="微软雅黑" panose="020B0503020204020204" pitchFamily="34" charset="-122"/>
              </a:defRPr>
            </a:lvl3pPr>
            <a:lvl4pPr marL="1600200" indent="-228600">
              <a:defRPr>
                <a:solidFill>
                  <a:schemeClr val="tx1"/>
                </a:solidFill>
                <a:latin typeface="Segoe UI Light" panose="020B0502040204020203" pitchFamily="34" charset="0"/>
                <a:ea typeface="微软雅黑" panose="020B0503020204020204" pitchFamily="34" charset="-122"/>
              </a:defRPr>
            </a:lvl4pPr>
            <a:lvl5pPr marL="2057400" indent="-228600">
              <a:defRPr>
                <a:solidFill>
                  <a:schemeClr val="tx1"/>
                </a:solidFill>
                <a:latin typeface="Segoe UI Light" panose="020B0502040204020203"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9pPr>
          </a:lstStyle>
          <a:p>
            <a:pPr algn="ctr" eaLnBrk="1" hangingPunct="1"/>
            <a:r>
              <a:rPr lang="en-US" altLang="zh-CN" sz="1400" b="1" dirty="0">
                <a:solidFill>
                  <a:srgbClr val="2D97C8"/>
                </a:solidFill>
                <a:latin typeface="+mn-ea"/>
                <a:ea typeface="+mn-ea"/>
              </a:rPr>
              <a:t>ABC</a:t>
            </a:r>
          </a:p>
          <a:p>
            <a:pPr algn="ctr" eaLnBrk="1" hangingPunct="1"/>
            <a:r>
              <a:rPr lang="zh-CN" altLang="en-US" sz="1400" b="1" dirty="0">
                <a:solidFill>
                  <a:srgbClr val="2D97C8"/>
                </a:solidFill>
                <a:latin typeface="+mn-ea"/>
                <a:ea typeface="+mn-ea"/>
              </a:rPr>
              <a:t>价值观</a:t>
            </a:r>
          </a:p>
        </p:txBody>
      </p:sp>
      <p:sp>
        <p:nvSpPr>
          <p:cNvPr id="21" name="Rectangle 10"/>
          <p:cNvSpPr>
            <a:spLocks noChangeArrowheads="1"/>
          </p:cNvSpPr>
          <p:nvPr/>
        </p:nvSpPr>
        <p:spPr bwMode="auto">
          <a:xfrm>
            <a:off x="8031936" y="2807666"/>
            <a:ext cx="1379275" cy="298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ct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eaLnBrk="1" hangingPunct="1">
              <a:lnSpc>
                <a:spcPct val="100000"/>
              </a:lnSpc>
              <a:spcBef>
                <a:spcPct val="0"/>
              </a:spcBef>
              <a:buClrTx/>
              <a:buFontTx/>
              <a:buNone/>
            </a:pPr>
            <a:r>
              <a:rPr lang="en-US" altLang="zh-CN" sz="1100" b="1">
                <a:solidFill>
                  <a:srgbClr val="000000"/>
                </a:solidFill>
              </a:rPr>
              <a:t>2018</a:t>
            </a:r>
          </a:p>
          <a:p>
            <a:pPr eaLnBrk="1" hangingPunct="1">
              <a:lnSpc>
                <a:spcPct val="100000"/>
              </a:lnSpc>
              <a:spcBef>
                <a:spcPct val="0"/>
              </a:spcBef>
              <a:buClrTx/>
              <a:buFontTx/>
              <a:buNone/>
            </a:pPr>
            <a:r>
              <a:rPr lang="en-US" altLang="zh-CN" sz="1100" b="1">
                <a:solidFill>
                  <a:srgbClr val="000000"/>
                </a:solidFill>
              </a:rPr>
              <a:t>ABC</a:t>
            </a:r>
            <a:r>
              <a:rPr lang="zh-CN" altLang="en-US" sz="1100" b="1">
                <a:solidFill>
                  <a:srgbClr val="000000"/>
                </a:solidFill>
              </a:rPr>
              <a:t>创始人钱洋</a:t>
            </a:r>
            <a:r>
              <a:rPr lang="zh-CN" altLang="en-US" sz="1100">
                <a:solidFill>
                  <a:srgbClr val="000000"/>
                </a:solidFill>
              </a:rPr>
              <a:t>入学哈佛肯尼迪学院</a:t>
            </a:r>
            <a:endParaRPr lang="en-US" altLang="zh-CN" sz="1100">
              <a:solidFill>
                <a:srgbClr val="000000"/>
              </a:solidFill>
            </a:endParaRPr>
          </a:p>
        </p:txBody>
      </p:sp>
      <p:sp>
        <p:nvSpPr>
          <p:cNvPr id="22" name="Rectangle 10"/>
          <p:cNvSpPr>
            <a:spLocks noChangeArrowheads="1"/>
          </p:cNvSpPr>
          <p:nvPr/>
        </p:nvSpPr>
        <p:spPr bwMode="auto">
          <a:xfrm>
            <a:off x="8947923" y="1537666"/>
            <a:ext cx="1379275" cy="298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ct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eaLnBrk="1" hangingPunct="1">
              <a:lnSpc>
                <a:spcPct val="100000"/>
              </a:lnSpc>
              <a:spcBef>
                <a:spcPct val="0"/>
              </a:spcBef>
              <a:buClrTx/>
              <a:buFontTx/>
              <a:buNone/>
            </a:pPr>
            <a:r>
              <a:rPr lang="en-US" altLang="zh-CN" sz="1100" b="1">
                <a:solidFill>
                  <a:srgbClr val="000000"/>
                </a:solidFill>
              </a:rPr>
              <a:t>2019</a:t>
            </a:r>
          </a:p>
          <a:p>
            <a:pPr eaLnBrk="1" hangingPunct="1">
              <a:lnSpc>
                <a:spcPct val="100000"/>
              </a:lnSpc>
              <a:spcBef>
                <a:spcPct val="0"/>
              </a:spcBef>
              <a:buClrTx/>
              <a:buFontTx/>
              <a:buNone/>
            </a:pPr>
            <a:r>
              <a:rPr lang="en-US" altLang="zh-CN" sz="1100" b="1">
                <a:solidFill>
                  <a:srgbClr val="000000"/>
                </a:solidFill>
              </a:rPr>
              <a:t>ABC</a:t>
            </a:r>
            <a:r>
              <a:rPr lang="zh-CN" altLang="en-US" sz="1100" b="1">
                <a:solidFill>
                  <a:srgbClr val="000000"/>
                </a:solidFill>
              </a:rPr>
              <a:t>发布多项公益行业研究报告</a:t>
            </a:r>
            <a:endParaRPr lang="en-US" altLang="zh-CN" sz="1100" b="1">
              <a:solidFill>
                <a:srgbClr val="000000"/>
              </a:solidFill>
            </a:endParaRPr>
          </a:p>
        </p:txBody>
      </p:sp>
      <p:sp>
        <p:nvSpPr>
          <p:cNvPr id="23" name="Rectangle 10"/>
          <p:cNvSpPr>
            <a:spLocks noChangeArrowheads="1"/>
          </p:cNvSpPr>
          <p:nvPr/>
        </p:nvSpPr>
        <p:spPr bwMode="auto">
          <a:xfrm>
            <a:off x="9890898" y="2683636"/>
            <a:ext cx="1379275" cy="454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ctr"/>
          <a:lstStyle>
            <a:lvl1pPr>
              <a:lnSpc>
                <a:spcPct val="90000"/>
              </a:lnSpc>
              <a:spcBef>
                <a:spcPct val="50000"/>
              </a:spcBef>
              <a:buClr>
                <a:srgbClr val="003399"/>
              </a:buClr>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39750" indent="-266700">
              <a:lnSpc>
                <a:spcPct val="90000"/>
              </a:lnSpc>
              <a:spcBef>
                <a:spcPct val="50000"/>
              </a:spcBef>
              <a:buClr>
                <a:srgbClr val="6E6E6E"/>
              </a:buClr>
              <a:buFont typeface="Courier New" panose="02070309020205020404" pitchFamily="49" charset="0"/>
              <a:buChar char="o"/>
              <a:defRPr sz="3200">
                <a:solidFill>
                  <a:schemeClr val="tx1"/>
                </a:solidFill>
                <a:latin typeface="微软雅黑" panose="020B0503020204020204" pitchFamily="34" charset="-122"/>
                <a:ea typeface="微软雅黑" panose="020B0503020204020204" pitchFamily="34" charset="-122"/>
              </a:defRPr>
            </a:lvl2pPr>
            <a:lvl3pPr marL="814705" indent="-27305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3pPr>
            <a:lvl4pPr marL="1075055" indent="-259080">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4pPr>
            <a:lvl5pPr marL="1346200" indent="-269875">
              <a:lnSpc>
                <a:spcPct val="90000"/>
              </a:lnSpc>
              <a:spcBef>
                <a:spcPct val="50000"/>
              </a:spcBef>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5pPr>
            <a:lvl6pPr marL="18034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6pPr>
            <a:lvl7pPr marL="22606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7pPr>
            <a:lvl8pPr marL="27178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8pPr>
            <a:lvl9pPr marL="3175000" indent="-269875" eaLnBrk="0" fontAlgn="base" hangingPunct="0">
              <a:lnSpc>
                <a:spcPct val="90000"/>
              </a:lnSpc>
              <a:spcBef>
                <a:spcPct val="50000"/>
              </a:spcBef>
              <a:spcAft>
                <a:spcPct val="0"/>
              </a:spcAft>
              <a:buClr>
                <a:srgbClr val="6E6E6E"/>
              </a:buClr>
              <a:buFont typeface="Wingdings" panose="05000000000000000000" pitchFamily="2" charset="2"/>
              <a:buChar char="§"/>
              <a:defRPr sz="3200">
                <a:solidFill>
                  <a:schemeClr val="tx1"/>
                </a:solidFill>
                <a:latin typeface="微软雅黑" panose="020B0503020204020204" pitchFamily="34" charset="-122"/>
                <a:ea typeface="微软雅黑" panose="020B0503020204020204" pitchFamily="34" charset="-122"/>
              </a:defRPr>
            </a:lvl9pPr>
          </a:lstStyle>
          <a:p>
            <a:pPr eaLnBrk="1" hangingPunct="1">
              <a:lnSpc>
                <a:spcPct val="100000"/>
              </a:lnSpc>
              <a:spcBef>
                <a:spcPct val="0"/>
              </a:spcBef>
              <a:buClrTx/>
              <a:buFontTx/>
              <a:buNone/>
            </a:pPr>
            <a:r>
              <a:rPr lang="en-US" altLang="zh-CN" sz="1100" b="1" dirty="0">
                <a:solidFill>
                  <a:srgbClr val="000000"/>
                </a:solidFill>
              </a:rPr>
              <a:t>2020</a:t>
            </a:r>
          </a:p>
          <a:p>
            <a:pPr eaLnBrk="1" hangingPunct="1">
              <a:lnSpc>
                <a:spcPct val="100000"/>
              </a:lnSpc>
              <a:spcBef>
                <a:spcPct val="0"/>
              </a:spcBef>
              <a:buClrTx/>
              <a:buFontTx/>
              <a:buNone/>
            </a:pPr>
            <a:r>
              <a:rPr lang="en-US" altLang="zh-CN" sz="1100" b="1" dirty="0">
                <a:solidFill>
                  <a:srgbClr val="000000"/>
                </a:solidFill>
              </a:rPr>
              <a:t>ABC</a:t>
            </a:r>
            <a:r>
              <a:rPr lang="zh-CN" altLang="en-US" sz="1100" b="1" dirty="0">
                <a:solidFill>
                  <a:srgbClr val="000000"/>
                </a:solidFill>
              </a:rPr>
              <a:t>杭州分社</a:t>
            </a:r>
            <a:r>
              <a:rPr lang="zh-CN" altLang="en-US" sz="1100" dirty="0">
                <a:solidFill>
                  <a:srgbClr val="000000"/>
                </a:solidFill>
              </a:rPr>
              <a:t>正式启动</a:t>
            </a:r>
            <a:endParaRPr lang="en-US" altLang="zh-CN" sz="1100" dirty="0">
              <a:solidFill>
                <a:srgbClr val="000000"/>
              </a:solidFill>
            </a:endParaRPr>
          </a:p>
        </p:txBody>
      </p:sp>
      <p:grpSp>
        <p:nvGrpSpPr>
          <p:cNvPr id="24" name="组合 23"/>
          <p:cNvGrpSpPr/>
          <p:nvPr/>
        </p:nvGrpSpPr>
        <p:grpSpPr>
          <a:xfrm>
            <a:off x="7360160" y="3768903"/>
            <a:ext cx="838119" cy="813313"/>
            <a:chOff x="7976734" y="1132481"/>
            <a:chExt cx="1143602" cy="1135978"/>
          </a:xfrm>
          <a:solidFill>
            <a:schemeClr val="accent1"/>
          </a:solidFill>
        </p:grpSpPr>
        <p:sp>
          <p:nvSpPr>
            <p:cNvPr id="25" name="KSO_Shape"/>
            <p:cNvSpPr/>
            <p:nvPr/>
          </p:nvSpPr>
          <p:spPr>
            <a:xfrm>
              <a:off x="7976734" y="1132481"/>
              <a:ext cx="1143602" cy="1135978"/>
            </a:xfrm>
            <a:custGeom>
              <a:avLst/>
              <a:gdLst>
                <a:gd name="connsiteX0" fmla="*/ 844359 w 1688717"/>
                <a:gd name="connsiteY0" fmla="*/ 160821 h 1678666"/>
                <a:gd name="connsiteX1" fmla="*/ 165846 w 1688717"/>
                <a:gd name="connsiteY1" fmla="*/ 839334 h 1678666"/>
                <a:gd name="connsiteX2" fmla="*/ 844359 w 1688717"/>
                <a:gd name="connsiteY2" fmla="*/ 1517847 h 1678666"/>
                <a:gd name="connsiteX3" fmla="*/ 1522872 w 1688717"/>
                <a:gd name="connsiteY3" fmla="*/ 839334 h 1678666"/>
                <a:gd name="connsiteX4" fmla="*/ 844359 w 1688717"/>
                <a:gd name="connsiteY4" fmla="*/ 160821 h 1678666"/>
                <a:gd name="connsiteX5" fmla="*/ 847964 w 1688717"/>
                <a:gd name="connsiteY5" fmla="*/ 0 h 1678666"/>
                <a:gd name="connsiteX6" fmla="*/ 1063988 w 1688717"/>
                <a:gd name="connsiteY6" fmla="*/ 0 h 1678666"/>
                <a:gd name="connsiteX7" fmla="*/ 1063988 w 1688717"/>
                <a:gd name="connsiteY7" fmla="*/ 129810 h 1678666"/>
                <a:gd name="connsiteX8" fmla="*/ 1092144 w 1688717"/>
                <a:gd name="connsiteY8" fmla="*/ 114343 h 1678666"/>
                <a:gd name="connsiteX9" fmla="*/ 1294331 w 1688717"/>
                <a:gd name="connsiteY9" fmla="*/ 131065 h 1678666"/>
                <a:gd name="connsiteX10" fmla="*/ 1476062 w 1688717"/>
                <a:gd name="connsiteY10" fmla="*/ 247857 h 1678666"/>
                <a:gd name="connsiteX11" fmla="*/ 1405882 w 1688717"/>
                <a:gd name="connsiteY11" fmla="*/ 357059 h 1678666"/>
                <a:gd name="connsiteX12" fmla="*/ 1437928 w 1688717"/>
                <a:gd name="connsiteY12" fmla="*/ 359270 h 1678666"/>
                <a:gd name="connsiteX13" fmla="*/ 1598978 w 1688717"/>
                <a:gd name="connsiteY13" fmla="*/ 482648 h 1678666"/>
                <a:gd name="connsiteX14" fmla="*/ 1688717 w 1688717"/>
                <a:gd name="connsiteY14" fmla="*/ 679150 h 1678666"/>
                <a:gd name="connsiteX15" fmla="*/ 1569726 w 1688717"/>
                <a:gd name="connsiteY15" fmla="*/ 733492 h 1678666"/>
                <a:gd name="connsiteX16" fmla="*/ 1624296 w 1688717"/>
                <a:gd name="connsiteY16" fmla="*/ 782921 h 1678666"/>
                <a:gd name="connsiteX17" fmla="*/ 1665184 w 1688717"/>
                <a:gd name="connsiteY17" fmla="*/ 943123 h 1678666"/>
                <a:gd name="connsiteX18" fmla="*/ 1634441 w 1688717"/>
                <a:gd name="connsiteY18" fmla="*/ 1156948 h 1678666"/>
                <a:gd name="connsiteX19" fmla="*/ 1505953 w 1688717"/>
                <a:gd name="connsiteY19" fmla="*/ 1138474 h 1678666"/>
                <a:gd name="connsiteX20" fmla="*/ 1517255 w 1688717"/>
                <a:gd name="connsiteY20" fmla="*/ 1168544 h 1678666"/>
                <a:gd name="connsiteX21" fmla="*/ 1471929 w 1688717"/>
                <a:gd name="connsiteY21" fmla="*/ 1366293 h 1678666"/>
                <a:gd name="connsiteX22" fmla="*/ 1330464 w 1688717"/>
                <a:gd name="connsiteY22" fmla="*/ 1529553 h 1678666"/>
                <a:gd name="connsiteX23" fmla="*/ 1232360 w 1688717"/>
                <a:gd name="connsiteY23" fmla="*/ 1444546 h 1678666"/>
                <a:gd name="connsiteX24" fmla="*/ 1225611 w 1688717"/>
                <a:gd name="connsiteY24" fmla="*/ 1475953 h 1678666"/>
                <a:gd name="connsiteX25" fmla="*/ 1080569 w 1688717"/>
                <a:gd name="connsiteY25" fmla="*/ 1617805 h 1678666"/>
                <a:gd name="connsiteX26" fmla="*/ 873296 w 1688717"/>
                <a:gd name="connsiteY26" fmla="*/ 1678666 h 1678666"/>
                <a:gd name="connsiteX27" fmla="*/ 836441 w 1688717"/>
                <a:gd name="connsiteY27" fmla="*/ 1553152 h 1678666"/>
                <a:gd name="connsiteX28" fmla="*/ 779750 w 1688717"/>
                <a:gd name="connsiteY28" fmla="*/ 1600131 h 1678666"/>
                <a:gd name="connsiteX29" fmla="*/ 615359 w 1688717"/>
                <a:gd name="connsiteY29" fmla="*/ 1617805 h 1678666"/>
                <a:gd name="connsiteX30" fmla="*/ 408085 w 1688717"/>
                <a:gd name="connsiteY30" fmla="*/ 1556944 h 1678666"/>
                <a:gd name="connsiteX31" fmla="*/ 444657 w 1688717"/>
                <a:gd name="connsiteY31" fmla="*/ 1432393 h 1678666"/>
                <a:gd name="connsiteX32" fmla="*/ 413284 w 1688717"/>
                <a:gd name="connsiteY32" fmla="*/ 1439300 h 1678666"/>
                <a:gd name="connsiteX33" fmla="*/ 223999 w 1688717"/>
                <a:gd name="connsiteY33" fmla="*/ 1366293 h 1678666"/>
                <a:gd name="connsiteX34" fmla="*/ 82533 w 1688717"/>
                <a:gd name="connsiteY34" fmla="*/ 1203033 h 1678666"/>
                <a:gd name="connsiteX35" fmla="*/ 180637 w 1688717"/>
                <a:gd name="connsiteY35" fmla="*/ 1118026 h 1678666"/>
                <a:gd name="connsiteX36" fmla="*/ 150510 w 1688717"/>
                <a:gd name="connsiteY36" fmla="*/ 1106875 h 1678666"/>
                <a:gd name="connsiteX37" fmla="*/ 30744 w 1688717"/>
                <a:gd name="connsiteY37" fmla="*/ 943123 h 1678666"/>
                <a:gd name="connsiteX38" fmla="*/ 0 w 1688717"/>
                <a:gd name="connsiteY38" fmla="*/ 729297 h 1678666"/>
                <a:gd name="connsiteX39" fmla="*/ 129481 w 1688717"/>
                <a:gd name="connsiteY39" fmla="*/ 710681 h 1678666"/>
                <a:gd name="connsiteX40" fmla="*/ 91048 w 1688717"/>
                <a:gd name="connsiteY40" fmla="*/ 647880 h 1678666"/>
                <a:gd name="connsiteX41" fmla="*/ 96949 w 1688717"/>
                <a:gd name="connsiteY41" fmla="*/ 482648 h 1678666"/>
                <a:gd name="connsiteX42" fmla="*/ 186689 w 1688717"/>
                <a:gd name="connsiteY42" fmla="*/ 286145 h 1678666"/>
                <a:gd name="connsiteX43" fmla="*/ 304769 w 1688717"/>
                <a:gd name="connsiteY43" fmla="*/ 340070 h 1678666"/>
                <a:gd name="connsiteX44" fmla="*/ 302396 w 1688717"/>
                <a:gd name="connsiteY44" fmla="*/ 308034 h 1678666"/>
                <a:gd name="connsiteX45" fmla="*/ 401598 w 1688717"/>
                <a:gd name="connsiteY45" fmla="*/ 131065 h 1678666"/>
                <a:gd name="connsiteX46" fmla="*/ 583329 w 1688717"/>
                <a:gd name="connsiteY46" fmla="*/ 14274 h 1678666"/>
                <a:gd name="connsiteX47" fmla="*/ 654052 w 1688717"/>
                <a:gd name="connsiteY47" fmla="*/ 124320 h 1678666"/>
                <a:gd name="connsiteX48" fmla="*/ 695212 w 1688717"/>
                <a:gd name="connsiteY48" fmla="*/ 63272 h 1678666"/>
                <a:gd name="connsiteX49" fmla="*/ 847964 w 1688717"/>
                <a:gd name="connsiteY49" fmla="*/ 0 h 167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688717" h="1678666">
                  <a:moveTo>
                    <a:pt x="844359" y="160821"/>
                  </a:moveTo>
                  <a:cubicBezTo>
                    <a:pt x="469627" y="160821"/>
                    <a:pt x="165846" y="464602"/>
                    <a:pt x="165846" y="839334"/>
                  </a:cubicBezTo>
                  <a:cubicBezTo>
                    <a:pt x="165846" y="1214066"/>
                    <a:pt x="469627" y="1517847"/>
                    <a:pt x="844359" y="1517847"/>
                  </a:cubicBezTo>
                  <a:cubicBezTo>
                    <a:pt x="1219091" y="1517847"/>
                    <a:pt x="1522872" y="1214066"/>
                    <a:pt x="1522872" y="839334"/>
                  </a:cubicBezTo>
                  <a:cubicBezTo>
                    <a:pt x="1522872" y="464602"/>
                    <a:pt x="1219091" y="160821"/>
                    <a:pt x="844359" y="160821"/>
                  </a:cubicBezTo>
                  <a:close/>
                  <a:moveTo>
                    <a:pt x="847964" y="0"/>
                  </a:moveTo>
                  <a:lnTo>
                    <a:pt x="1063988" y="0"/>
                  </a:lnTo>
                  <a:lnTo>
                    <a:pt x="1063988" y="129810"/>
                  </a:lnTo>
                  <a:lnTo>
                    <a:pt x="1092144" y="114343"/>
                  </a:lnTo>
                  <a:cubicBezTo>
                    <a:pt x="1155869" y="86991"/>
                    <a:pt x="1231601" y="90752"/>
                    <a:pt x="1294331" y="131065"/>
                  </a:cubicBezTo>
                  <a:lnTo>
                    <a:pt x="1476062" y="247857"/>
                  </a:lnTo>
                  <a:lnTo>
                    <a:pt x="1405882" y="357059"/>
                  </a:lnTo>
                  <a:lnTo>
                    <a:pt x="1437928" y="359270"/>
                  </a:lnTo>
                  <a:cubicBezTo>
                    <a:pt x="1506325" y="370712"/>
                    <a:pt x="1568001" y="414819"/>
                    <a:pt x="1598978" y="482648"/>
                  </a:cubicBezTo>
                  <a:lnTo>
                    <a:pt x="1688717" y="679150"/>
                  </a:lnTo>
                  <a:lnTo>
                    <a:pt x="1569726" y="733492"/>
                  </a:lnTo>
                  <a:lnTo>
                    <a:pt x="1624296" y="782921"/>
                  </a:lnTo>
                  <a:cubicBezTo>
                    <a:pt x="1657427" y="827179"/>
                    <a:pt x="1673674" y="884076"/>
                    <a:pt x="1665184" y="943123"/>
                  </a:cubicBezTo>
                  <a:lnTo>
                    <a:pt x="1634441" y="1156948"/>
                  </a:lnTo>
                  <a:lnTo>
                    <a:pt x="1505953" y="1138474"/>
                  </a:lnTo>
                  <a:lnTo>
                    <a:pt x="1517255" y="1168544"/>
                  </a:lnTo>
                  <a:cubicBezTo>
                    <a:pt x="1535260" y="1235513"/>
                    <a:pt x="1520760" y="1309939"/>
                    <a:pt x="1471929" y="1366293"/>
                  </a:cubicBezTo>
                  <a:lnTo>
                    <a:pt x="1330464" y="1529553"/>
                  </a:lnTo>
                  <a:lnTo>
                    <a:pt x="1232360" y="1444546"/>
                  </a:lnTo>
                  <a:lnTo>
                    <a:pt x="1225611" y="1475953"/>
                  </a:lnTo>
                  <a:cubicBezTo>
                    <a:pt x="1204551" y="1542025"/>
                    <a:pt x="1152116" y="1596797"/>
                    <a:pt x="1080569" y="1617805"/>
                  </a:cubicBezTo>
                  <a:lnTo>
                    <a:pt x="873296" y="1678666"/>
                  </a:lnTo>
                  <a:lnTo>
                    <a:pt x="836441" y="1553152"/>
                  </a:lnTo>
                  <a:lnTo>
                    <a:pt x="779750" y="1600131"/>
                  </a:lnTo>
                  <a:cubicBezTo>
                    <a:pt x="731227" y="1626626"/>
                    <a:pt x="672596" y="1634611"/>
                    <a:pt x="615359" y="1617805"/>
                  </a:cubicBezTo>
                  <a:lnTo>
                    <a:pt x="408085" y="1556944"/>
                  </a:lnTo>
                  <a:lnTo>
                    <a:pt x="444657" y="1432393"/>
                  </a:lnTo>
                  <a:lnTo>
                    <a:pt x="413284" y="1439300"/>
                  </a:lnTo>
                  <a:cubicBezTo>
                    <a:pt x="344434" y="1447591"/>
                    <a:pt x="272830" y="1422647"/>
                    <a:pt x="223999" y="1366293"/>
                  </a:cubicBezTo>
                  <a:lnTo>
                    <a:pt x="82533" y="1203033"/>
                  </a:lnTo>
                  <a:lnTo>
                    <a:pt x="180637" y="1118026"/>
                  </a:lnTo>
                  <a:lnTo>
                    <a:pt x="150510" y="1106875"/>
                  </a:lnTo>
                  <a:cubicBezTo>
                    <a:pt x="88107" y="1076627"/>
                    <a:pt x="41356" y="1016931"/>
                    <a:pt x="30744" y="943123"/>
                  </a:cubicBezTo>
                  <a:lnTo>
                    <a:pt x="0" y="729297"/>
                  </a:lnTo>
                  <a:lnTo>
                    <a:pt x="129481" y="710681"/>
                  </a:lnTo>
                  <a:lnTo>
                    <a:pt x="91048" y="647880"/>
                  </a:lnTo>
                  <a:cubicBezTo>
                    <a:pt x="71728" y="596081"/>
                    <a:pt x="72169" y="536911"/>
                    <a:pt x="96949" y="482648"/>
                  </a:cubicBezTo>
                  <a:lnTo>
                    <a:pt x="186689" y="286145"/>
                  </a:lnTo>
                  <a:lnTo>
                    <a:pt x="304769" y="340070"/>
                  </a:lnTo>
                  <a:lnTo>
                    <a:pt x="302396" y="308034"/>
                  </a:lnTo>
                  <a:cubicBezTo>
                    <a:pt x="303988" y="238705"/>
                    <a:pt x="338869" y="171379"/>
                    <a:pt x="401598" y="131065"/>
                  </a:cubicBezTo>
                  <a:lnTo>
                    <a:pt x="583329" y="14274"/>
                  </a:lnTo>
                  <a:lnTo>
                    <a:pt x="654052" y="124320"/>
                  </a:lnTo>
                  <a:lnTo>
                    <a:pt x="695212" y="63272"/>
                  </a:lnTo>
                  <a:cubicBezTo>
                    <a:pt x="734305" y="24180"/>
                    <a:pt x="788311" y="0"/>
                    <a:pt x="84796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 typeface="Arial" panose="020B0604020202020204" pitchFamily="34" charset="0"/>
                <a:buNone/>
                <a:defRPr/>
              </a:pP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26" name="KSO_Shape"/>
            <p:cNvSpPr/>
            <p:nvPr/>
          </p:nvSpPr>
          <p:spPr>
            <a:xfrm>
              <a:off x="8216663" y="1367300"/>
              <a:ext cx="663743" cy="549532"/>
            </a:xfrm>
            <a:custGeom>
              <a:avLst/>
              <a:gdLst/>
              <a:ahLst/>
              <a:cxnLst/>
              <a:rect l="l" t="t" r="r" b="b"/>
              <a:pathLst>
                <a:path w="1800200" h="1603947">
                  <a:moveTo>
                    <a:pt x="900100" y="235795"/>
                  </a:moveTo>
                  <a:lnTo>
                    <a:pt x="1656184" y="919871"/>
                  </a:lnTo>
                  <a:lnTo>
                    <a:pt x="1656184" y="1603947"/>
                  </a:lnTo>
                  <a:lnTo>
                    <a:pt x="1242138" y="1603947"/>
                  </a:lnTo>
                  <a:lnTo>
                    <a:pt x="1242138" y="919870"/>
                  </a:lnTo>
                  <a:lnTo>
                    <a:pt x="558062" y="919870"/>
                  </a:lnTo>
                  <a:lnTo>
                    <a:pt x="558062" y="1603947"/>
                  </a:lnTo>
                  <a:lnTo>
                    <a:pt x="144016" y="1603947"/>
                  </a:lnTo>
                  <a:lnTo>
                    <a:pt x="144016" y="919871"/>
                  </a:lnTo>
                  <a:close/>
                  <a:moveTo>
                    <a:pt x="900100" y="0"/>
                  </a:moveTo>
                  <a:lnTo>
                    <a:pt x="1310094" y="370947"/>
                  </a:lnTo>
                  <a:lnTo>
                    <a:pt x="1310094" y="14514"/>
                  </a:lnTo>
                  <a:lnTo>
                    <a:pt x="1428894" y="14514"/>
                  </a:lnTo>
                  <a:lnTo>
                    <a:pt x="1428894" y="478433"/>
                  </a:lnTo>
                  <a:lnTo>
                    <a:pt x="1800200" y="814377"/>
                  </a:lnTo>
                  <a:lnTo>
                    <a:pt x="1800200" y="988497"/>
                  </a:lnTo>
                  <a:lnTo>
                    <a:pt x="900100" y="174121"/>
                  </a:lnTo>
                  <a:lnTo>
                    <a:pt x="0" y="988498"/>
                  </a:lnTo>
                  <a:lnTo>
                    <a:pt x="0" y="81437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 typeface="Arial" panose="020B0604020202020204" pitchFamily="34" charset="0"/>
                <a:buNone/>
                <a:defRPr/>
              </a:pPr>
              <a:endParaRPr lang="en-US" dirty="0">
                <a:solidFill>
                  <a:srgbClr val="FFFFFF"/>
                </a:solidFill>
                <a:latin typeface="微软雅黑" panose="020B0503020204020204" pitchFamily="34" charset="-122"/>
                <a:ea typeface="微软雅黑" panose="020B0503020204020204" pitchFamily="34" charset="-122"/>
              </a:endParaRPr>
            </a:p>
          </p:txBody>
        </p:sp>
      </p:grpSp>
      <p:sp>
        <p:nvSpPr>
          <p:cNvPr id="27" name="文本框 109"/>
          <p:cNvSpPr txBox="1">
            <a:spLocks noChangeArrowheads="1"/>
          </p:cNvSpPr>
          <p:nvPr/>
        </p:nvSpPr>
        <p:spPr bwMode="auto">
          <a:xfrm>
            <a:off x="8335964" y="3787854"/>
            <a:ext cx="3081337"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Segoe UI Light" panose="020B0502040204020203" pitchFamily="34" charset="0"/>
                <a:ea typeface="微软雅黑" panose="020B0503020204020204" pitchFamily="34" charset="-122"/>
              </a:defRPr>
            </a:lvl1pPr>
            <a:lvl2pPr marL="742950" indent="-285750">
              <a:defRPr>
                <a:solidFill>
                  <a:schemeClr val="tx1"/>
                </a:solidFill>
                <a:latin typeface="Segoe UI Light" panose="020B0502040204020203" pitchFamily="34" charset="0"/>
                <a:ea typeface="微软雅黑" panose="020B0503020204020204" pitchFamily="34" charset="-122"/>
              </a:defRPr>
            </a:lvl2pPr>
            <a:lvl3pPr marL="1143000" indent="-228600">
              <a:defRPr>
                <a:solidFill>
                  <a:schemeClr val="tx1"/>
                </a:solidFill>
                <a:latin typeface="Segoe UI Light" panose="020B0502040204020203" pitchFamily="34" charset="0"/>
                <a:ea typeface="微软雅黑" panose="020B0503020204020204" pitchFamily="34" charset="-122"/>
              </a:defRPr>
            </a:lvl3pPr>
            <a:lvl4pPr marL="1600200" indent="-228600">
              <a:defRPr>
                <a:solidFill>
                  <a:schemeClr val="tx1"/>
                </a:solidFill>
                <a:latin typeface="Segoe UI Light" panose="020B0502040204020203" pitchFamily="34" charset="0"/>
                <a:ea typeface="微软雅黑" panose="020B0503020204020204" pitchFamily="34" charset="-122"/>
              </a:defRPr>
            </a:lvl4pPr>
            <a:lvl5pPr marL="2057400" indent="-228600">
              <a:defRPr>
                <a:solidFill>
                  <a:schemeClr val="tx1"/>
                </a:solidFill>
                <a:latin typeface="Segoe UI Light" panose="020B0502040204020203"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9pPr>
          </a:lstStyle>
          <a:p>
            <a:pPr algn="ctr" eaLnBrk="1" hangingPunct="1">
              <a:buFont typeface="Arial" panose="020B0604020202020204" pitchFamily="34" charset="0"/>
              <a:buNone/>
            </a:pPr>
            <a:r>
              <a:rPr lang="zh-CN" altLang="en-US" sz="1400" b="1" dirty="0">
                <a:latin typeface="微软雅黑" panose="020B0503020204020204" pitchFamily="34" charset="-122"/>
              </a:rPr>
              <a:t>北京</a:t>
            </a:r>
            <a:r>
              <a:rPr lang="zh-CN" altLang="en-US" sz="1400" dirty="0">
                <a:latin typeface="微软雅黑" panose="020B0503020204020204" pitchFamily="34" charset="-122"/>
              </a:rPr>
              <a:t>、</a:t>
            </a:r>
            <a:r>
              <a:rPr lang="zh-CN" altLang="en-US" sz="1400" b="1" dirty="0">
                <a:latin typeface="微软雅黑" panose="020B0503020204020204" pitchFamily="34" charset="-122"/>
              </a:rPr>
              <a:t>上海</a:t>
            </a:r>
            <a:r>
              <a:rPr lang="zh-CN" altLang="en-US" sz="1400" dirty="0">
                <a:latin typeface="微软雅黑" panose="020B0503020204020204" pitchFamily="34" charset="-122"/>
              </a:rPr>
              <a:t>、</a:t>
            </a:r>
            <a:r>
              <a:rPr lang="zh-CN" altLang="en-US" sz="1400" b="1" dirty="0">
                <a:latin typeface="微软雅黑" panose="020B0503020204020204" pitchFamily="34" charset="-122"/>
              </a:rPr>
              <a:t>成都</a:t>
            </a:r>
            <a:r>
              <a:rPr lang="zh-CN" altLang="en-US" sz="1400" dirty="0">
                <a:latin typeface="微软雅黑" panose="020B0503020204020204" pitchFamily="34" charset="-122"/>
              </a:rPr>
              <a:t>、</a:t>
            </a:r>
            <a:r>
              <a:rPr lang="zh-CN" altLang="en-US" sz="1400" b="1" dirty="0">
                <a:latin typeface="微软雅黑" panose="020B0503020204020204" pitchFamily="34" charset="-122"/>
              </a:rPr>
              <a:t>深圳、广州</a:t>
            </a:r>
            <a:r>
              <a:rPr lang="zh-CN" altLang="en-US" sz="1400" dirty="0">
                <a:latin typeface="微软雅黑" panose="020B0503020204020204" pitchFamily="34" charset="-122"/>
              </a:rPr>
              <a:t>分社五地持续规模化运营</a:t>
            </a:r>
            <a:endParaRPr lang="en-US" altLang="zh-CN" sz="1400" dirty="0">
              <a:latin typeface="微软雅黑" panose="020B0503020204020204" pitchFamily="34" charset="-122"/>
            </a:endParaRPr>
          </a:p>
          <a:p>
            <a:pPr algn="ctr" eaLnBrk="1" hangingPunct="1">
              <a:buFont typeface="Arial" panose="020B0604020202020204" pitchFamily="34" charset="0"/>
              <a:buNone/>
            </a:pPr>
            <a:r>
              <a:rPr lang="zh-CN" altLang="en-US" sz="1400" b="1" dirty="0">
                <a:latin typeface="微软雅黑" panose="020B0503020204020204" pitchFamily="34" charset="-122"/>
              </a:rPr>
              <a:t>杭州分社</a:t>
            </a:r>
            <a:r>
              <a:rPr lang="en-US" altLang="zh-CN" sz="1400" dirty="0">
                <a:latin typeface="微软雅黑" panose="020B0503020204020204" pitchFamily="34" charset="-122"/>
              </a:rPr>
              <a:t>2020</a:t>
            </a:r>
            <a:r>
              <a:rPr lang="zh-CN" altLang="en-US" sz="1400" dirty="0">
                <a:latin typeface="微软雅黑" panose="020B0503020204020204" pitchFamily="34" charset="-122"/>
              </a:rPr>
              <a:t>年正式启动</a:t>
            </a:r>
          </a:p>
        </p:txBody>
      </p:sp>
      <p:grpSp>
        <p:nvGrpSpPr>
          <p:cNvPr id="28" name="组合 27"/>
          <p:cNvGrpSpPr/>
          <p:nvPr/>
        </p:nvGrpSpPr>
        <p:grpSpPr>
          <a:xfrm>
            <a:off x="7360160" y="4789054"/>
            <a:ext cx="838963" cy="812937"/>
            <a:chOff x="7809602" y="4762603"/>
            <a:chExt cx="838963" cy="837731"/>
          </a:xfrm>
        </p:grpSpPr>
        <p:sp>
          <p:nvSpPr>
            <p:cNvPr id="29" name="KSO_Shape"/>
            <p:cNvSpPr/>
            <p:nvPr/>
          </p:nvSpPr>
          <p:spPr>
            <a:xfrm>
              <a:off x="7809602" y="4762603"/>
              <a:ext cx="838963" cy="837731"/>
            </a:xfrm>
            <a:custGeom>
              <a:avLst/>
              <a:gdLst>
                <a:gd name="connsiteX0" fmla="*/ 844359 w 1688717"/>
                <a:gd name="connsiteY0" fmla="*/ 160821 h 1678666"/>
                <a:gd name="connsiteX1" fmla="*/ 165846 w 1688717"/>
                <a:gd name="connsiteY1" fmla="*/ 839334 h 1678666"/>
                <a:gd name="connsiteX2" fmla="*/ 844359 w 1688717"/>
                <a:gd name="connsiteY2" fmla="*/ 1517847 h 1678666"/>
                <a:gd name="connsiteX3" fmla="*/ 1522872 w 1688717"/>
                <a:gd name="connsiteY3" fmla="*/ 839334 h 1678666"/>
                <a:gd name="connsiteX4" fmla="*/ 844359 w 1688717"/>
                <a:gd name="connsiteY4" fmla="*/ 160821 h 1678666"/>
                <a:gd name="connsiteX5" fmla="*/ 847964 w 1688717"/>
                <a:gd name="connsiteY5" fmla="*/ 0 h 1678666"/>
                <a:gd name="connsiteX6" fmla="*/ 1063988 w 1688717"/>
                <a:gd name="connsiteY6" fmla="*/ 0 h 1678666"/>
                <a:gd name="connsiteX7" fmla="*/ 1063988 w 1688717"/>
                <a:gd name="connsiteY7" fmla="*/ 129810 h 1678666"/>
                <a:gd name="connsiteX8" fmla="*/ 1092144 w 1688717"/>
                <a:gd name="connsiteY8" fmla="*/ 114343 h 1678666"/>
                <a:gd name="connsiteX9" fmla="*/ 1294331 w 1688717"/>
                <a:gd name="connsiteY9" fmla="*/ 131065 h 1678666"/>
                <a:gd name="connsiteX10" fmla="*/ 1476062 w 1688717"/>
                <a:gd name="connsiteY10" fmla="*/ 247857 h 1678666"/>
                <a:gd name="connsiteX11" fmla="*/ 1405882 w 1688717"/>
                <a:gd name="connsiteY11" fmla="*/ 357059 h 1678666"/>
                <a:gd name="connsiteX12" fmla="*/ 1437928 w 1688717"/>
                <a:gd name="connsiteY12" fmla="*/ 359270 h 1678666"/>
                <a:gd name="connsiteX13" fmla="*/ 1598978 w 1688717"/>
                <a:gd name="connsiteY13" fmla="*/ 482648 h 1678666"/>
                <a:gd name="connsiteX14" fmla="*/ 1688717 w 1688717"/>
                <a:gd name="connsiteY14" fmla="*/ 679150 h 1678666"/>
                <a:gd name="connsiteX15" fmla="*/ 1569726 w 1688717"/>
                <a:gd name="connsiteY15" fmla="*/ 733492 h 1678666"/>
                <a:gd name="connsiteX16" fmla="*/ 1624296 w 1688717"/>
                <a:gd name="connsiteY16" fmla="*/ 782921 h 1678666"/>
                <a:gd name="connsiteX17" fmla="*/ 1665184 w 1688717"/>
                <a:gd name="connsiteY17" fmla="*/ 943123 h 1678666"/>
                <a:gd name="connsiteX18" fmla="*/ 1634441 w 1688717"/>
                <a:gd name="connsiteY18" fmla="*/ 1156948 h 1678666"/>
                <a:gd name="connsiteX19" fmla="*/ 1505953 w 1688717"/>
                <a:gd name="connsiteY19" fmla="*/ 1138474 h 1678666"/>
                <a:gd name="connsiteX20" fmla="*/ 1517255 w 1688717"/>
                <a:gd name="connsiteY20" fmla="*/ 1168544 h 1678666"/>
                <a:gd name="connsiteX21" fmla="*/ 1471929 w 1688717"/>
                <a:gd name="connsiteY21" fmla="*/ 1366293 h 1678666"/>
                <a:gd name="connsiteX22" fmla="*/ 1330464 w 1688717"/>
                <a:gd name="connsiteY22" fmla="*/ 1529553 h 1678666"/>
                <a:gd name="connsiteX23" fmla="*/ 1232360 w 1688717"/>
                <a:gd name="connsiteY23" fmla="*/ 1444546 h 1678666"/>
                <a:gd name="connsiteX24" fmla="*/ 1225611 w 1688717"/>
                <a:gd name="connsiteY24" fmla="*/ 1475953 h 1678666"/>
                <a:gd name="connsiteX25" fmla="*/ 1080569 w 1688717"/>
                <a:gd name="connsiteY25" fmla="*/ 1617805 h 1678666"/>
                <a:gd name="connsiteX26" fmla="*/ 873296 w 1688717"/>
                <a:gd name="connsiteY26" fmla="*/ 1678666 h 1678666"/>
                <a:gd name="connsiteX27" fmla="*/ 836441 w 1688717"/>
                <a:gd name="connsiteY27" fmla="*/ 1553152 h 1678666"/>
                <a:gd name="connsiteX28" fmla="*/ 779750 w 1688717"/>
                <a:gd name="connsiteY28" fmla="*/ 1600131 h 1678666"/>
                <a:gd name="connsiteX29" fmla="*/ 615359 w 1688717"/>
                <a:gd name="connsiteY29" fmla="*/ 1617805 h 1678666"/>
                <a:gd name="connsiteX30" fmla="*/ 408085 w 1688717"/>
                <a:gd name="connsiteY30" fmla="*/ 1556944 h 1678666"/>
                <a:gd name="connsiteX31" fmla="*/ 444657 w 1688717"/>
                <a:gd name="connsiteY31" fmla="*/ 1432393 h 1678666"/>
                <a:gd name="connsiteX32" fmla="*/ 413284 w 1688717"/>
                <a:gd name="connsiteY32" fmla="*/ 1439300 h 1678666"/>
                <a:gd name="connsiteX33" fmla="*/ 223999 w 1688717"/>
                <a:gd name="connsiteY33" fmla="*/ 1366293 h 1678666"/>
                <a:gd name="connsiteX34" fmla="*/ 82533 w 1688717"/>
                <a:gd name="connsiteY34" fmla="*/ 1203033 h 1678666"/>
                <a:gd name="connsiteX35" fmla="*/ 180637 w 1688717"/>
                <a:gd name="connsiteY35" fmla="*/ 1118026 h 1678666"/>
                <a:gd name="connsiteX36" fmla="*/ 150510 w 1688717"/>
                <a:gd name="connsiteY36" fmla="*/ 1106875 h 1678666"/>
                <a:gd name="connsiteX37" fmla="*/ 30744 w 1688717"/>
                <a:gd name="connsiteY37" fmla="*/ 943123 h 1678666"/>
                <a:gd name="connsiteX38" fmla="*/ 0 w 1688717"/>
                <a:gd name="connsiteY38" fmla="*/ 729297 h 1678666"/>
                <a:gd name="connsiteX39" fmla="*/ 129481 w 1688717"/>
                <a:gd name="connsiteY39" fmla="*/ 710681 h 1678666"/>
                <a:gd name="connsiteX40" fmla="*/ 91048 w 1688717"/>
                <a:gd name="connsiteY40" fmla="*/ 647880 h 1678666"/>
                <a:gd name="connsiteX41" fmla="*/ 96949 w 1688717"/>
                <a:gd name="connsiteY41" fmla="*/ 482648 h 1678666"/>
                <a:gd name="connsiteX42" fmla="*/ 186689 w 1688717"/>
                <a:gd name="connsiteY42" fmla="*/ 286145 h 1678666"/>
                <a:gd name="connsiteX43" fmla="*/ 304769 w 1688717"/>
                <a:gd name="connsiteY43" fmla="*/ 340070 h 1678666"/>
                <a:gd name="connsiteX44" fmla="*/ 302396 w 1688717"/>
                <a:gd name="connsiteY44" fmla="*/ 308034 h 1678666"/>
                <a:gd name="connsiteX45" fmla="*/ 401598 w 1688717"/>
                <a:gd name="connsiteY45" fmla="*/ 131065 h 1678666"/>
                <a:gd name="connsiteX46" fmla="*/ 583329 w 1688717"/>
                <a:gd name="connsiteY46" fmla="*/ 14274 h 1678666"/>
                <a:gd name="connsiteX47" fmla="*/ 654052 w 1688717"/>
                <a:gd name="connsiteY47" fmla="*/ 124320 h 1678666"/>
                <a:gd name="connsiteX48" fmla="*/ 695212 w 1688717"/>
                <a:gd name="connsiteY48" fmla="*/ 63272 h 1678666"/>
                <a:gd name="connsiteX49" fmla="*/ 847964 w 1688717"/>
                <a:gd name="connsiteY49" fmla="*/ 0 h 167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688717" h="1678666">
                  <a:moveTo>
                    <a:pt x="844359" y="160821"/>
                  </a:moveTo>
                  <a:cubicBezTo>
                    <a:pt x="469627" y="160821"/>
                    <a:pt x="165846" y="464602"/>
                    <a:pt x="165846" y="839334"/>
                  </a:cubicBezTo>
                  <a:cubicBezTo>
                    <a:pt x="165846" y="1214066"/>
                    <a:pt x="469627" y="1517847"/>
                    <a:pt x="844359" y="1517847"/>
                  </a:cubicBezTo>
                  <a:cubicBezTo>
                    <a:pt x="1219091" y="1517847"/>
                    <a:pt x="1522872" y="1214066"/>
                    <a:pt x="1522872" y="839334"/>
                  </a:cubicBezTo>
                  <a:cubicBezTo>
                    <a:pt x="1522872" y="464602"/>
                    <a:pt x="1219091" y="160821"/>
                    <a:pt x="844359" y="160821"/>
                  </a:cubicBezTo>
                  <a:close/>
                  <a:moveTo>
                    <a:pt x="847964" y="0"/>
                  </a:moveTo>
                  <a:lnTo>
                    <a:pt x="1063988" y="0"/>
                  </a:lnTo>
                  <a:lnTo>
                    <a:pt x="1063988" y="129810"/>
                  </a:lnTo>
                  <a:lnTo>
                    <a:pt x="1092144" y="114343"/>
                  </a:lnTo>
                  <a:cubicBezTo>
                    <a:pt x="1155869" y="86991"/>
                    <a:pt x="1231601" y="90752"/>
                    <a:pt x="1294331" y="131065"/>
                  </a:cubicBezTo>
                  <a:lnTo>
                    <a:pt x="1476062" y="247857"/>
                  </a:lnTo>
                  <a:lnTo>
                    <a:pt x="1405882" y="357059"/>
                  </a:lnTo>
                  <a:lnTo>
                    <a:pt x="1437928" y="359270"/>
                  </a:lnTo>
                  <a:cubicBezTo>
                    <a:pt x="1506325" y="370712"/>
                    <a:pt x="1568001" y="414819"/>
                    <a:pt x="1598978" y="482648"/>
                  </a:cubicBezTo>
                  <a:lnTo>
                    <a:pt x="1688717" y="679150"/>
                  </a:lnTo>
                  <a:lnTo>
                    <a:pt x="1569726" y="733492"/>
                  </a:lnTo>
                  <a:lnTo>
                    <a:pt x="1624296" y="782921"/>
                  </a:lnTo>
                  <a:cubicBezTo>
                    <a:pt x="1657427" y="827179"/>
                    <a:pt x="1673674" y="884076"/>
                    <a:pt x="1665184" y="943123"/>
                  </a:cubicBezTo>
                  <a:lnTo>
                    <a:pt x="1634441" y="1156948"/>
                  </a:lnTo>
                  <a:lnTo>
                    <a:pt x="1505953" y="1138474"/>
                  </a:lnTo>
                  <a:lnTo>
                    <a:pt x="1517255" y="1168544"/>
                  </a:lnTo>
                  <a:cubicBezTo>
                    <a:pt x="1535260" y="1235513"/>
                    <a:pt x="1520760" y="1309939"/>
                    <a:pt x="1471929" y="1366293"/>
                  </a:cubicBezTo>
                  <a:lnTo>
                    <a:pt x="1330464" y="1529553"/>
                  </a:lnTo>
                  <a:lnTo>
                    <a:pt x="1232360" y="1444546"/>
                  </a:lnTo>
                  <a:lnTo>
                    <a:pt x="1225611" y="1475953"/>
                  </a:lnTo>
                  <a:cubicBezTo>
                    <a:pt x="1204551" y="1542025"/>
                    <a:pt x="1152116" y="1596797"/>
                    <a:pt x="1080569" y="1617805"/>
                  </a:cubicBezTo>
                  <a:lnTo>
                    <a:pt x="873296" y="1678666"/>
                  </a:lnTo>
                  <a:lnTo>
                    <a:pt x="836441" y="1553152"/>
                  </a:lnTo>
                  <a:lnTo>
                    <a:pt x="779750" y="1600131"/>
                  </a:lnTo>
                  <a:cubicBezTo>
                    <a:pt x="731227" y="1626626"/>
                    <a:pt x="672596" y="1634611"/>
                    <a:pt x="615359" y="1617805"/>
                  </a:cubicBezTo>
                  <a:lnTo>
                    <a:pt x="408085" y="1556944"/>
                  </a:lnTo>
                  <a:lnTo>
                    <a:pt x="444657" y="1432393"/>
                  </a:lnTo>
                  <a:lnTo>
                    <a:pt x="413284" y="1439300"/>
                  </a:lnTo>
                  <a:cubicBezTo>
                    <a:pt x="344434" y="1447591"/>
                    <a:pt x="272830" y="1422647"/>
                    <a:pt x="223999" y="1366293"/>
                  </a:cubicBezTo>
                  <a:lnTo>
                    <a:pt x="82533" y="1203033"/>
                  </a:lnTo>
                  <a:lnTo>
                    <a:pt x="180637" y="1118026"/>
                  </a:lnTo>
                  <a:lnTo>
                    <a:pt x="150510" y="1106875"/>
                  </a:lnTo>
                  <a:cubicBezTo>
                    <a:pt x="88107" y="1076627"/>
                    <a:pt x="41356" y="1016931"/>
                    <a:pt x="30744" y="943123"/>
                  </a:cubicBezTo>
                  <a:lnTo>
                    <a:pt x="0" y="729297"/>
                  </a:lnTo>
                  <a:lnTo>
                    <a:pt x="129481" y="710681"/>
                  </a:lnTo>
                  <a:lnTo>
                    <a:pt x="91048" y="647880"/>
                  </a:lnTo>
                  <a:cubicBezTo>
                    <a:pt x="71728" y="596081"/>
                    <a:pt x="72169" y="536911"/>
                    <a:pt x="96949" y="482648"/>
                  </a:cubicBezTo>
                  <a:lnTo>
                    <a:pt x="186689" y="286145"/>
                  </a:lnTo>
                  <a:lnTo>
                    <a:pt x="304769" y="340070"/>
                  </a:lnTo>
                  <a:lnTo>
                    <a:pt x="302396" y="308034"/>
                  </a:lnTo>
                  <a:cubicBezTo>
                    <a:pt x="303988" y="238705"/>
                    <a:pt x="338869" y="171379"/>
                    <a:pt x="401598" y="131065"/>
                  </a:cubicBezTo>
                  <a:lnTo>
                    <a:pt x="583329" y="14274"/>
                  </a:lnTo>
                  <a:lnTo>
                    <a:pt x="654052" y="124320"/>
                  </a:lnTo>
                  <a:lnTo>
                    <a:pt x="695212" y="63272"/>
                  </a:lnTo>
                  <a:cubicBezTo>
                    <a:pt x="734305" y="24180"/>
                    <a:pt x="788311" y="0"/>
                    <a:pt x="84796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 typeface="Arial" panose="020B0604020202020204" pitchFamily="34" charset="0"/>
                <a:buNone/>
                <a:defRPr/>
              </a:pP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30" name="KSO_Shape"/>
            <p:cNvSpPr/>
            <p:nvPr/>
          </p:nvSpPr>
          <p:spPr bwMode="auto">
            <a:xfrm>
              <a:off x="7978380" y="4960332"/>
              <a:ext cx="501407" cy="442273"/>
            </a:xfrm>
            <a:custGeom>
              <a:avLst/>
              <a:gdLst>
                <a:gd name="T0" fmla="*/ 2147483646 w 104"/>
                <a:gd name="T1" fmla="*/ 2147483646 h 100"/>
                <a:gd name="T2" fmla="*/ 2147483646 w 104"/>
                <a:gd name="T3" fmla="*/ 2147483646 h 100"/>
                <a:gd name="T4" fmla="*/ 2147483646 w 104"/>
                <a:gd name="T5" fmla="*/ 2147483646 h 100"/>
                <a:gd name="T6" fmla="*/ 2147483646 w 104"/>
                <a:gd name="T7" fmla="*/ 2147483646 h 100"/>
                <a:gd name="T8" fmla="*/ 2147483646 w 104"/>
                <a:gd name="T9" fmla="*/ 2147483646 h 100"/>
                <a:gd name="T10" fmla="*/ 2147483646 w 104"/>
                <a:gd name="T11" fmla="*/ 2147483646 h 100"/>
                <a:gd name="T12" fmla="*/ 2147483646 w 104"/>
                <a:gd name="T13" fmla="*/ 2147483646 h 100"/>
                <a:gd name="T14" fmla="*/ 2147483646 w 104"/>
                <a:gd name="T15" fmla="*/ 2147483646 h 100"/>
                <a:gd name="T16" fmla="*/ 2147483646 w 104"/>
                <a:gd name="T17" fmla="*/ 2147483646 h 100"/>
                <a:gd name="T18" fmla="*/ 2147483646 w 104"/>
                <a:gd name="T19" fmla="*/ 2147483646 h 100"/>
                <a:gd name="T20" fmla="*/ 2147483646 w 104"/>
                <a:gd name="T21" fmla="*/ 2147483646 h 100"/>
                <a:gd name="T22" fmla="*/ 2147483646 w 104"/>
                <a:gd name="T23" fmla="*/ 2147483646 h 100"/>
                <a:gd name="T24" fmla="*/ 2147483646 w 104"/>
                <a:gd name="T25" fmla="*/ 2147483646 h 100"/>
                <a:gd name="T26" fmla="*/ 2147483646 w 104"/>
                <a:gd name="T27" fmla="*/ 2147483646 h 100"/>
                <a:gd name="T28" fmla="*/ 2147483646 w 104"/>
                <a:gd name="T29" fmla="*/ 2147483646 h 100"/>
                <a:gd name="T30" fmla="*/ 2147483646 w 104"/>
                <a:gd name="T31" fmla="*/ 2147483646 h 100"/>
                <a:gd name="T32" fmla="*/ 2147483646 w 104"/>
                <a:gd name="T33" fmla="*/ 2147483646 h 100"/>
                <a:gd name="T34" fmla="*/ 2147483646 w 104"/>
                <a:gd name="T35" fmla="*/ 2147483646 h 100"/>
                <a:gd name="T36" fmla="*/ 2147483646 w 104"/>
                <a:gd name="T37" fmla="*/ 2147483646 h 100"/>
                <a:gd name="T38" fmla="*/ 2147483646 w 104"/>
                <a:gd name="T39" fmla="*/ 2147483646 h 100"/>
                <a:gd name="T40" fmla="*/ 2147483646 w 104"/>
                <a:gd name="T41" fmla="*/ 2147483646 h 100"/>
                <a:gd name="T42" fmla="*/ 2147483646 w 104"/>
                <a:gd name="T43" fmla="*/ 2147483646 h 100"/>
                <a:gd name="T44" fmla="*/ 2147483646 w 104"/>
                <a:gd name="T45" fmla="*/ 2147483646 h 100"/>
                <a:gd name="T46" fmla="*/ 2147483646 w 104"/>
                <a:gd name="T47" fmla="*/ 2147483646 h 100"/>
                <a:gd name="T48" fmla="*/ 2147483646 w 104"/>
                <a:gd name="T49" fmla="*/ 2147483646 h 100"/>
                <a:gd name="T50" fmla="*/ 2147483646 w 104"/>
                <a:gd name="T51" fmla="*/ 2147483646 h 100"/>
                <a:gd name="T52" fmla="*/ 2147483646 w 104"/>
                <a:gd name="T53" fmla="*/ 2147483646 h 100"/>
                <a:gd name="T54" fmla="*/ 2147483646 w 104"/>
                <a:gd name="T55" fmla="*/ 2147483646 h 100"/>
                <a:gd name="T56" fmla="*/ 2147483646 w 104"/>
                <a:gd name="T57" fmla="*/ 2147483646 h 100"/>
                <a:gd name="T58" fmla="*/ 2147483646 w 104"/>
                <a:gd name="T59" fmla="*/ 2147483646 h 100"/>
                <a:gd name="T60" fmla="*/ 2147483646 w 104"/>
                <a:gd name="T61" fmla="*/ 2147483646 h 100"/>
                <a:gd name="T62" fmla="*/ 2147483646 w 104"/>
                <a:gd name="T63" fmla="*/ 2147483646 h 100"/>
                <a:gd name="T64" fmla="*/ 2147483646 w 104"/>
                <a:gd name="T65" fmla="*/ 2147483646 h 100"/>
                <a:gd name="T66" fmla="*/ 2147483646 w 104"/>
                <a:gd name="T67" fmla="*/ 2147483646 h 100"/>
                <a:gd name="T68" fmla="*/ 2147483646 w 104"/>
                <a:gd name="T69" fmla="*/ 2147483646 h 100"/>
                <a:gd name="T70" fmla="*/ 0 w 104"/>
                <a:gd name="T71" fmla="*/ 2147483646 h 100"/>
                <a:gd name="T72" fmla="*/ 0 w 104"/>
                <a:gd name="T73" fmla="*/ 2147483646 h 100"/>
                <a:gd name="T74" fmla="*/ 2147483646 w 104"/>
                <a:gd name="T75" fmla="*/ 2147483646 h 100"/>
                <a:gd name="T76" fmla="*/ 2147483646 w 104"/>
                <a:gd name="T77" fmla="*/ 2147483646 h 100"/>
                <a:gd name="T78" fmla="*/ 2147483646 w 104"/>
                <a:gd name="T79" fmla="*/ 2147483646 h 100"/>
                <a:gd name="T80" fmla="*/ 2147483646 w 104"/>
                <a:gd name="T81" fmla="*/ 2147483646 h 100"/>
                <a:gd name="T82" fmla="*/ 2147483646 w 104"/>
                <a:gd name="T83" fmla="*/ 2147483646 h 100"/>
                <a:gd name="T84" fmla="*/ 2147483646 w 104"/>
                <a:gd name="T85" fmla="*/ 2147483646 h 100"/>
                <a:gd name="T86" fmla="*/ 2147483646 w 104"/>
                <a:gd name="T87" fmla="*/ 2147483646 h 100"/>
                <a:gd name="T88" fmla="*/ 2147483646 w 104"/>
                <a:gd name="T89" fmla="*/ 2147483646 h 100"/>
                <a:gd name="T90" fmla="*/ 2147483646 w 104"/>
                <a:gd name="T91" fmla="*/ 2147483646 h 100"/>
                <a:gd name="T92" fmla="*/ 2147483646 w 104"/>
                <a:gd name="T93" fmla="*/ 2147483646 h 100"/>
                <a:gd name="T94" fmla="*/ 2147483646 w 104"/>
                <a:gd name="T95" fmla="*/ 2147483646 h 100"/>
                <a:gd name="T96" fmla="*/ 2147483646 w 104"/>
                <a:gd name="T97" fmla="*/ 2147483646 h 100"/>
                <a:gd name="T98" fmla="*/ 2147483646 w 104"/>
                <a:gd name="T99" fmla="*/ 2147483646 h 100"/>
                <a:gd name="T100" fmla="*/ 2147483646 w 104"/>
                <a:gd name="T101" fmla="*/ 2147483646 h 100"/>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104" h="100">
                  <a:moveTo>
                    <a:pt x="15" y="30"/>
                  </a:moveTo>
                  <a:cubicBezTo>
                    <a:pt x="39" y="30"/>
                    <a:pt x="39" y="30"/>
                    <a:pt x="39" y="30"/>
                  </a:cubicBezTo>
                  <a:cubicBezTo>
                    <a:pt x="47" y="44"/>
                    <a:pt x="47" y="44"/>
                    <a:pt x="47" y="44"/>
                  </a:cubicBezTo>
                  <a:cubicBezTo>
                    <a:pt x="54" y="53"/>
                    <a:pt x="54" y="53"/>
                    <a:pt x="54" y="53"/>
                  </a:cubicBezTo>
                  <a:cubicBezTo>
                    <a:pt x="69" y="30"/>
                    <a:pt x="69" y="30"/>
                    <a:pt x="69" y="30"/>
                  </a:cubicBezTo>
                  <a:cubicBezTo>
                    <a:pt x="96" y="30"/>
                    <a:pt x="96" y="30"/>
                    <a:pt x="96" y="30"/>
                  </a:cubicBezTo>
                  <a:cubicBezTo>
                    <a:pt x="104" y="53"/>
                    <a:pt x="104" y="53"/>
                    <a:pt x="104" y="53"/>
                  </a:cubicBezTo>
                  <a:cubicBezTo>
                    <a:pt x="100" y="66"/>
                    <a:pt x="100" y="66"/>
                    <a:pt x="100" y="66"/>
                  </a:cubicBezTo>
                  <a:cubicBezTo>
                    <a:pt x="96" y="65"/>
                    <a:pt x="96" y="65"/>
                    <a:pt x="96" y="65"/>
                  </a:cubicBezTo>
                  <a:cubicBezTo>
                    <a:pt x="97" y="55"/>
                    <a:pt x="97" y="55"/>
                    <a:pt x="97" y="55"/>
                  </a:cubicBezTo>
                  <a:cubicBezTo>
                    <a:pt x="94" y="47"/>
                    <a:pt x="94" y="47"/>
                    <a:pt x="94" y="47"/>
                  </a:cubicBezTo>
                  <a:cubicBezTo>
                    <a:pt x="93" y="65"/>
                    <a:pt x="93" y="65"/>
                    <a:pt x="93" y="65"/>
                  </a:cubicBezTo>
                  <a:cubicBezTo>
                    <a:pt x="90" y="100"/>
                    <a:pt x="90" y="100"/>
                    <a:pt x="90" y="100"/>
                  </a:cubicBezTo>
                  <a:cubicBezTo>
                    <a:pt x="83" y="100"/>
                    <a:pt x="83" y="100"/>
                    <a:pt x="83" y="100"/>
                  </a:cubicBezTo>
                  <a:cubicBezTo>
                    <a:pt x="83" y="68"/>
                    <a:pt x="83" y="68"/>
                    <a:pt x="83" y="68"/>
                  </a:cubicBezTo>
                  <a:cubicBezTo>
                    <a:pt x="79" y="68"/>
                    <a:pt x="79" y="68"/>
                    <a:pt x="79" y="68"/>
                  </a:cubicBezTo>
                  <a:cubicBezTo>
                    <a:pt x="74" y="100"/>
                    <a:pt x="74" y="100"/>
                    <a:pt x="74" y="100"/>
                  </a:cubicBezTo>
                  <a:cubicBezTo>
                    <a:pt x="67" y="100"/>
                    <a:pt x="67" y="100"/>
                    <a:pt x="67" y="100"/>
                  </a:cubicBezTo>
                  <a:cubicBezTo>
                    <a:pt x="69" y="65"/>
                    <a:pt x="69" y="65"/>
                    <a:pt x="69" y="65"/>
                  </a:cubicBezTo>
                  <a:cubicBezTo>
                    <a:pt x="69" y="48"/>
                    <a:pt x="69" y="48"/>
                    <a:pt x="69" y="48"/>
                  </a:cubicBezTo>
                  <a:cubicBezTo>
                    <a:pt x="53" y="61"/>
                    <a:pt x="53" y="61"/>
                    <a:pt x="53" y="61"/>
                  </a:cubicBezTo>
                  <a:cubicBezTo>
                    <a:pt x="41" y="53"/>
                    <a:pt x="41" y="53"/>
                    <a:pt x="41" y="53"/>
                  </a:cubicBezTo>
                  <a:cubicBezTo>
                    <a:pt x="41" y="65"/>
                    <a:pt x="41" y="65"/>
                    <a:pt x="41" y="65"/>
                  </a:cubicBezTo>
                  <a:cubicBezTo>
                    <a:pt x="37" y="100"/>
                    <a:pt x="37" y="100"/>
                    <a:pt x="37" y="100"/>
                  </a:cubicBezTo>
                  <a:cubicBezTo>
                    <a:pt x="30" y="100"/>
                    <a:pt x="30" y="100"/>
                    <a:pt x="30" y="100"/>
                  </a:cubicBezTo>
                  <a:cubicBezTo>
                    <a:pt x="30" y="68"/>
                    <a:pt x="30" y="68"/>
                    <a:pt x="30" y="68"/>
                  </a:cubicBezTo>
                  <a:cubicBezTo>
                    <a:pt x="27" y="68"/>
                    <a:pt x="27" y="68"/>
                    <a:pt x="27" y="68"/>
                  </a:cubicBezTo>
                  <a:cubicBezTo>
                    <a:pt x="20" y="100"/>
                    <a:pt x="20" y="100"/>
                    <a:pt x="20" y="100"/>
                  </a:cubicBezTo>
                  <a:cubicBezTo>
                    <a:pt x="14" y="100"/>
                    <a:pt x="14" y="100"/>
                    <a:pt x="14" y="100"/>
                  </a:cubicBezTo>
                  <a:cubicBezTo>
                    <a:pt x="16" y="65"/>
                    <a:pt x="16" y="65"/>
                    <a:pt x="16" y="65"/>
                  </a:cubicBezTo>
                  <a:cubicBezTo>
                    <a:pt x="16" y="49"/>
                    <a:pt x="16" y="49"/>
                    <a:pt x="16" y="49"/>
                  </a:cubicBezTo>
                  <a:cubicBezTo>
                    <a:pt x="7" y="60"/>
                    <a:pt x="7" y="60"/>
                    <a:pt x="7" y="60"/>
                  </a:cubicBezTo>
                  <a:cubicBezTo>
                    <a:pt x="7" y="65"/>
                    <a:pt x="7" y="65"/>
                    <a:pt x="7" y="65"/>
                  </a:cubicBezTo>
                  <a:cubicBezTo>
                    <a:pt x="10" y="65"/>
                    <a:pt x="10" y="65"/>
                    <a:pt x="10" y="65"/>
                  </a:cubicBezTo>
                  <a:cubicBezTo>
                    <a:pt x="10" y="89"/>
                    <a:pt x="10" y="89"/>
                    <a:pt x="10" y="89"/>
                  </a:cubicBezTo>
                  <a:cubicBezTo>
                    <a:pt x="0" y="89"/>
                    <a:pt x="0" y="89"/>
                    <a:pt x="0" y="89"/>
                  </a:cubicBezTo>
                  <a:cubicBezTo>
                    <a:pt x="0" y="65"/>
                    <a:pt x="0" y="65"/>
                    <a:pt x="0" y="65"/>
                  </a:cubicBezTo>
                  <a:cubicBezTo>
                    <a:pt x="3" y="65"/>
                    <a:pt x="3" y="65"/>
                    <a:pt x="3" y="65"/>
                  </a:cubicBezTo>
                  <a:cubicBezTo>
                    <a:pt x="3" y="60"/>
                    <a:pt x="3" y="60"/>
                    <a:pt x="3" y="60"/>
                  </a:cubicBezTo>
                  <a:cubicBezTo>
                    <a:pt x="1" y="59"/>
                    <a:pt x="1" y="59"/>
                    <a:pt x="1" y="59"/>
                  </a:cubicBezTo>
                  <a:cubicBezTo>
                    <a:pt x="15" y="30"/>
                    <a:pt x="15" y="30"/>
                    <a:pt x="15" y="30"/>
                  </a:cubicBezTo>
                  <a:close/>
                  <a:moveTo>
                    <a:pt x="86" y="4"/>
                  </a:moveTo>
                  <a:cubicBezTo>
                    <a:pt x="80" y="0"/>
                    <a:pt x="73" y="2"/>
                    <a:pt x="70" y="8"/>
                  </a:cubicBezTo>
                  <a:cubicBezTo>
                    <a:pt x="67" y="13"/>
                    <a:pt x="68" y="20"/>
                    <a:pt x="74" y="24"/>
                  </a:cubicBezTo>
                  <a:cubicBezTo>
                    <a:pt x="79" y="27"/>
                    <a:pt x="87" y="25"/>
                    <a:pt x="90" y="20"/>
                  </a:cubicBezTo>
                  <a:cubicBezTo>
                    <a:pt x="93" y="14"/>
                    <a:pt x="91" y="7"/>
                    <a:pt x="86" y="4"/>
                  </a:cubicBezTo>
                  <a:close/>
                  <a:moveTo>
                    <a:pt x="22" y="4"/>
                  </a:moveTo>
                  <a:cubicBezTo>
                    <a:pt x="28" y="0"/>
                    <a:pt x="35" y="2"/>
                    <a:pt x="38" y="8"/>
                  </a:cubicBezTo>
                  <a:cubicBezTo>
                    <a:pt x="41" y="13"/>
                    <a:pt x="40" y="20"/>
                    <a:pt x="34" y="24"/>
                  </a:cubicBezTo>
                  <a:cubicBezTo>
                    <a:pt x="29" y="27"/>
                    <a:pt x="21" y="25"/>
                    <a:pt x="18" y="20"/>
                  </a:cubicBezTo>
                  <a:cubicBezTo>
                    <a:pt x="15" y="14"/>
                    <a:pt x="17" y="7"/>
                    <a:pt x="22" y="4"/>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p>
          </p:txBody>
        </p:sp>
      </p:grpSp>
      <p:sp>
        <p:nvSpPr>
          <p:cNvPr id="31" name="文本框 110"/>
          <p:cNvSpPr txBox="1">
            <a:spLocks noChangeArrowheads="1"/>
          </p:cNvSpPr>
          <p:nvPr/>
        </p:nvSpPr>
        <p:spPr bwMode="auto">
          <a:xfrm>
            <a:off x="7991476" y="5029930"/>
            <a:ext cx="3800475" cy="30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Segoe UI Light" panose="020B0502040204020203" pitchFamily="34" charset="0"/>
                <a:ea typeface="微软雅黑" panose="020B0503020204020204" pitchFamily="34" charset="-122"/>
              </a:defRPr>
            </a:lvl1pPr>
            <a:lvl2pPr marL="742950" indent="-285750">
              <a:defRPr>
                <a:solidFill>
                  <a:schemeClr val="tx1"/>
                </a:solidFill>
                <a:latin typeface="Segoe UI Light" panose="020B0502040204020203" pitchFamily="34" charset="0"/>
                <a:ea typeface="微软雅黑" panose="020B0503020204020204" pitchFamily="34" charset="-122"/>
              </a:defRPr>
            </a:lvl2pPr>
            <a:lvl3pPr marL="1143000" indent="-228600">
              <a:defRPr>
                <a:solidFill>
                  <a:schemeClr val="tx1"/>
                </a:solidFill>
                <a:latin typeface="Segoe UI Light" panose="020B0502040204020203" pitchFamily="34" charset="0"/>
                <a:ea typeface="微软雅黑" panose="020B0503020204020204" pitchFamily="34" charset="-122"/>
              </a:defRPr>
            </a:lvl3pPr>
            <a:lvl4pPr marL="1600200" indent="-228600">
              <a:defRPr>
                <a:solidFill>
                  <a:schemeClr val="tx1"/>
                </a:solidFill>
                <a:latin typeface="Segoe UI Light" panose="020B0502040204020203" pitchFamily="34" charset="0"/>
                <a:ea typeface="微软雅黑" panose="020B0503020204020204" pitchFamily="34" charset="-122"/>
              </a:defRPr>
            </a:lvl4pPr>
            <a:lvl5pPr marL="2057400" indent="-228600">
              <a:defRPr>
                <a:solidFill>
                  <a:schemeClr val="tx1"/>
                </a:solidFill>
                <a:latin typeface="Segoe UI Light" panose="020B0502040204020203"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9pPr>
          </a:lstStyle>
          <a:p>
            <a:pPr algn="ctr" eaLnBrk="1" hangingPunct="1">
              <a:buFont typeface="Arial" panose="020B0604020202020204" pitchFamily="34" charset="0"/>
              <a:buNone/>
            </a:pPr>
            <a:r>
              <a:rPr lang="zh-CN" altLang="en-US" sz="1400" dirty="0">
                <a:latin typeface="微软雅黑" panose="020B0503020204020204" pitchFamily="34" charset="-122"/>
              </a:rPr>
              <a:t>咨询志愿者社</a:t>
            </a:r>
            <a:r>
              <a:rPr lang="zh-CN" altLang="en-US" sz="1400">
                <a:latin typeface="微软雅黑" panose="020B0503020204020204" pitchFamily="34" charset="-122"/>
              </a:rPr>
              <a:t>群：</a:t>
            </a:r>
            <a:r>
              <a:rPr lang="en-US" altLang="zh-CN" sz="1400" b="1">
                <a:latin typeface="微软雅黑" panose="020B0503020204020204" pitchFamily="34" charset="-122"/>
              </a:rPr>
              <a:t>5,000+</a:t>
            </a:r>
            <a:endParaRPr lang="en-US" altLang="zh-CN" sz="1400" b="1" dirty="0">
              <a:latin typeface="微软雅黑" panose="020B0503020204020204" pitchFamily="34" charset="-122"/>
            </a:endParaRPr>
          </a:p>
        </p:txBody>
      </p:sp>
      <p:grpSp>
        <p:nvGrpSpPr>
          <p:cNvPr id="32" name="组合 5"/>
          <p:cNvGrpSpPr/>
          <p:nvPr/>
        </p:nvGrpSpPr>
        <p:grpSpPr bwMode="auto">
          <a:xfrm>
            <a:off x="7360160" y="5808865"/>
            <a:ext cx="838964" cy="814132"/>
            <a:chOff x="9384973" y="4881850"/>
            <a:chExt cx="1080000" cy="1080000"/>
          </a:xfrm>
        </p:grpSpPr>
        <p:sp>
          <p:nvSpPr>
            <p:cNvPr id="33" name="KSO_Shape"/>
            <p:cNvSpPr/>
            <p:nvPr/>
          </p:nvSpPr>
          <p:spPr>
            <a:xfrm>
              <a:off x="9384973" y="4881850"/>
              <a:ext cx="1080000" cy="1080000"/>
            </a:xfrm>
            <a:custGeom>
              <a:avLst/>
              <a:gdLst>
                <a:gd name="connsiteX0" fmla="*/ 844359 w 1688717"/>
                <a:gd name="connsiteY0" fmla="*/ 160821 h 1678666"/>
                <a:gd name="connsiteX1" fmla="*/ 165846 w 1688717"/>
                <a:gd name="connsiteY1" fmla="*/ 839334 h 1678666"/>
                <a:gd name="connsiteX2" fmla="*/ 844359 w 1688717"/>
                <a:gd name="connsiteY2" fmla="*/ 1517847 h 1678666"/>
                <a:gd name="connsiteX3" fmla="*/ 1522872 w 1688717"/>
                <a:gd name="connsiteY3" fmla="*/ 839334 h 1678666"/>
                <a:gd name="connsiteX4" fmla="*/ 844359 w 1688717"/>
                <a:gd name="connsiteY4" fmla="*/ 160821 h 1678666"/>
                <a:gd name="connsiteX5" fmla="*/ 847964 w 1688717"/>
                <a:gd name="connsiteY5" fmla="*/ 0 h 1678666"/>
                <a:gd name="connsiteX6" fmla="*/ 1063988 w 1688717"/>
                <a:gd name="connsiteY6" fmla="*/ 0 h 1678666"/>
                <a:gd name="connsiteX7" fmla="*/ 1063988 w 1688717"/>
                <a:gd name="connsiteY7" fmla="*/ 129810 h 1678666"/>
                <a:gd name="connsiteX8" fmla="*/ 1092144 w 1688717"/>
                <a:gd name="connsiteY8" fmla="*/ 114343 h 1678666"/>
                <a:gd name="connsiteX9" fmla="*/ 1294331 w 1688717"/>
                <a:gd name="connsiteY9" fmla="*/ 131065 h 1678666"/>
                <a:gd name="connsiteX10" fmla="*/ 1476062 w 1688717"/>
                <a:gd name="connsiteY10" fmla="*/ 247857 h 1678666"/>
                <a:gd name="connsiteX11" fmla="*/ 1405882 w 1688717"/>
                <a:gd name="connsiteY11" fmla="*/ 357059 h 1678666"/>
                <a:gd name="connsiteX12" fmla="*/ 1437928 w 1688717"/>
                <a:gd name="connsiteY12" fmla="*/ 359270 h 1678666"/>
                <a:gd name="connsiteX13" fmla="*/ 1598978 w 1688717"/>
                <a:gd name="connsiteY13" fmla="*/ 482648 h 1678666"/>
                <a:gd name="connsiteX14" fmla="*/ 1688717 w 1688717"/>
                <a:gd name="connsiteY14" fmla="*/ 679150 h 1678666"/>
                <a:gd name="connsiteX15" fmla="*/ 1569726 w 1688717"/>
                <a:gd name="connsiteY15" fmla="*/ 733492 h 1678666"/>
                <a:gd name="connsiteX16" fmla="*/ 1624296 w 1688717"/>
                <a:gd name="connsiteY16" fmla="*/ 782921 h 1678666"/>
                <a:gd name="connsiteX17" fmla="*/ 1665184 w 1688717"/>
                <a:gd name="connsiteY17" fmla="*/ 943123 h 1678666"/>
                <a:gd name="connsiteX18" fmla="*/ 1634441 w 1688717"/>
                <a:gd name="connsiteY18" fmla="*/ 1156948 h 1678666"/>
                <a:gd name="connsiteX19" fmla="*/ 1505953 w 1688717"/>
                <a:gd name="connsiteY19" fmla="*/ 1138474 h 1678666"/>
                <a:gd name="connsiteX20" fmla="*/ 1517255 w 1688717"/>
                <a:gd name="connsiteY20" fmla="*/ 1168544 h 1678666"/>
                <a:gd name="connsiteX21" fmla="*/ 1471929 w 1688717"/>
                <a:gd name="connsiteY21" fmla="*/ 1366293 h 1678666"/>
                <a:gd name="connsiteX22" fmla="*/ 1330464 w 1688717"/>
                <a:gd name="connsiteY22" fmla="*/ 1529553 h 1678666"/>
                <a:gd name="connsiteX23" fmla="*/ 1232360 w 1688717"/>
                <a:gd name="connsiteY23" fmla="*/ 1444546 h 1678666"/>
                <a:gd name="connsiteX24" fmla="*/ 1225611 w 1688717"/>
                <a:gd name="connsiteY24" fmla="*/ 1475953 h 1678666"/>
                <a:gd name="connsiteX25" fmla="*/ 1080569 w 1688717"/>
                <a:gd name="connsiteY25" fmla="*/ 1617805 h 1678666"/>
                <a:gd name="connsiteX26" fmla="*/ 873296 w 1688717"/>
                <a:gd name="connsiteY26" fmla="*/ 1678666 h 1678666"/>
                <a:gd name="connsiteX27" fmla="*/ 836441 w 1688717"/>
                <a:gd name="connsiteY27" fmla="*/ 1553152 h 1678666"/>
                <a:gd name="connsiteX28" fmla="*/ 779750 w 1688717"/>
                <a:gd name="connsiteY28" fmla="*/ 1600131 h 1678666"/>
                <a:gd name="connsiteX29" fmla="*/ 615359 w 1688717"/>
                <a:gd name="connsiteY29" fmla="*/ 1617805 h 1678666"/>
                <a:gd name="connsiteX30" fmla="*/ 408085 w 1688717"/>
                <a:gd name="connsiteY30" fmla="*/ 1556944 h 1678666"/>
                <a:gd name="connsiteX31" fmla="*/ 444657 w 1688717"/>
                <a:gd name="connsiteY31" fmla="*/ 1432393 h 1678666"/>
                <a:gd name="connsiteX32" fmla="*/ 413284 w 1688717"/>
                <a:gd name="connsiteY32" fmla="*/ 1439300 h 1678666"/>
                <a:gd name="connsiteX33" fmla="*/ 223999 w 1688717"/>
                <a:gd name="connsiteY33" fmla="*/ 1366293 h 1678666"/>
                <a:gd name="connsiteX34" fmla="*/ 82533 w 1688717"/>
                <a:gd name="connsiteY34" fmla="*/ 1203033 h 1678666"/>
                <a:gd name="connsiteX35" fmla="*/ 180637 w 1688717"/>
                <a:gd name="connsiteY35" fmla="*/ 1118026 h 1678666"/>
                <a:gd name="connsiteX36" fmla="*/ 150510 w 1688717"/>
                <a:gd name="connsiteY36" fmla="*/ 1106875 h 1678666"/>
                <a:gd name="connsiteX37" fmla="*/ 30744 w 1688717"/>
                <a:gd name="connsiteY37" fmla="*/ 943123 h 1678666"/>
                <a:gd name="connsiteX38" fmla="*/ 0 w 1688717"/>
                <a:gd name="connsiteY38" fmla="*/ 729297 h 1678666"/>
                <a:gd name="connsiteX39" fmla="*/ 129481 w 1688717"/>
                <a:gd name="connsiteY39" fmla="*/ 710681 h 1678666"/>
                <a:gd name="connsiteX40" fmla="*/ 91048 w 1688717"/>
                <a:gd name="connsiteY40" fmla="*/ 647880 h 1678666"/>
                <a:gd name="connsiteX41" fmla="*/ 96949 w 1688717"/>
                <a:gd name="connsiteY41" fmla="*/ 482648 h 1678666"/>
                <a:gd name="connsiteX42" fmla="*/ 186689 w 1688717"/>
                <a:gd name="connsiteY42" fmla="*/ 286145 h 1678666"/>
                <a:gd name="connsiteX43" fmla="*/ 304769 w 1688717"/>
                <a:gd name="connsiteY43" fmla="*/ 340070 h 1678666"/>
                <a:gd name="connsiteX44" fmla="*/ 302396 w 1688717"/>
                <a:gd name="connsiteY44" fmla="*/ 308034 h 1678666"/>
                <a:gd name="connsiteX45" fmla="*/ 401598 w 1688717"/>
                <a:gd name="connsiteY45" fmla="*/ 131065 h 1678666"/>
                <a:gd name="connsiteX46" fmla="*/ 583329 w 1688717"/>
                <a:gd name="connsiteY46" fmla="*/ 14274 h 1678666"/>
                <a:gd name="connsiteX47" fmla="*/ 654052 w 1688717"/>
                <a:gd name="connsiteY47" fmla="*/ 124320 h 1678666"/>
                <a:gd name="connsiteX48" fmla="*/ 695212 w 1688717"/>
                <a:gd name="connsiteY48" fmla="*/ 63272 h 1678666"/>
                <a:gd name="connsiteX49" fmla="*/ 847964 w 1688717"/>
                <a:gd name="connsiteY49" fmla="*/ 0 h 167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688717" h="1678666">
                  <a:moveTo>
                    <a:pt x="844359" y="160821"/>
                  </a:moveTo>
                  <a:cubicBezTo>
                    <a:pt x="469627" y="160821"/>
                    <a:pt x="165846" y="464602"/>
                    <a:pt x="165846" y="839334"/>
                  </a:cubicBezTo>
                  <a:cubicBezTo>
                    <a:pt x="165846" y="1214066"/>
                    <a:pt x="469627" y="1517847"/>
                    <a:pt x="844359" y="1517847"/>
                  </a:cubicBezTo>
                  <a:cubicBezTo>
                    <a:pt x="1219091" y="1517847"/>
                    <a:pt x="1522872" y="1214066"/>
                    <a:pt x="1522872" y="839334"/>
                  </a:cubicBezTo>
                  <a:cubicBezTo>
                    <a:pt x="1522872" y="464602"/>
                    <a:pt x="1219091" y="160821"/>
                    <a:pt x="844359" y="160821"/>
                  </a:cubicBezTo>
                  <a:close/>
                  <a:moveTo>
                    <a:pt x="847964" y="0"/>
                  </a:moveTo>
                  <a:lnTo>
                    <a:pt x="1063988" y="0"/>
                  </a:lnTo>
                  <a:lnTo>
                    <a:pt x="1063988" y="129810"/>
                  </a:lnTo>
                  <a:lnTo>
                    <a:pt x="1092144" y="114343"/>
                  </a:lnTo>
                  <a:cubicBezTo>
                    <a:pt x="1155869" y="86991"/>
                    <a:pt x="1231601" y="90752"/>
                    <a:pt x="1294331" y="131065"/>
                  </a:cubicBezTo>
                  <a:lnTo>
                    <a:pt x="1476062" y="247857"/>
                  </a:lnTo>
                  <a:lnTo>
                    <a:pt x="1405882" y="357059"/>
                  </a:lnTo>
                  <a:lnTo>
                    <a:pt x="1437928" y="359270"/>
                  </a:lnTo>
                  <a:cubicBezTo>
                    <a:pt x="1506325" y="370712"/>
                    <a:pt x="1568001" y="414819"/>
                    <a:pt x="1598978" y="482648"/>
                  </a:cubicBezTo>
                  <a:lnTo>
                    <a:pt x="1688717" y="679150"/>
                  </a:lnTo>
                  <a:lnTo>
                    <a:pt x="1569726" y="733492"/>
                  </a:lnTo>
                  <a:lnTo>
                    <a:pt x="1624296" y="782921"/>
                  </a:lnTo>
                  <a:cubicBezTo>
                    <a:pt x="1657427" y="827179"/>
                    <a:pt x="1673674" y="884076"/>
                    <a:pt x="1665184" y="943123"/>
                  </a:cubicBezTo>
                  <a:lnTo>
                    <a:pt x="1634441" y="1156948"/>
                  </a:lnTo>
                  <a:lnTo>
                    <a:pt x="1505953" y="1138474"/>
                  </a:lnTo>
                  <a:lnTo>
                    <a:pt x="1517255" y="1168544"/>
                  </a:lnTo>
                  <a:cubicBezTo>
                    <a:pt x="1535260" y="1235513"/>
                    <a:pt x="1520760" y="1309939"/>
                    <a:pt x="1471929" y="1366293"/>
                  </a:cubicBezTo>
                  <a:lnTo>
                    <a:pt x="1330464" y="1529553"/>
                  </a:lnTo>
                  <a:lnTo>
                    <a:pt x="1232360" y="1444546"/>
                  </a:lnTo>
                  <a:lnTo>
                    <a:pt x="1225611" y="1475953"/>
                  </a:lnTo>
                  <a:cubicBezTo>
                    <a:pt x="1204551" y="1542025"/>
                    <a:pt x="1152116" y="1596797"/>
                    <a:pt x="1080569" y="1617805"/>
                  </a:cubicBezTo>
                  <a:lnTo>
                    <a:pt x="873296" y="1678666"/>
                  </a:lnTo>
                  <a:lnTo>
                    <a:pt x="836441" y="1553152"/>
                  </a:lnTo>
                  <a:lnTo>
                    <a:pt x="779750" y="1600131"/>
                  </a:lnTo>
                  <a:cubicBezTo>
                    <a:pt x="731227" y="1626626"/>
                    <a:pt x="672596" y="1634611"/>
                    <a:pt x="615359" y="1617805"/>
                  </a:cubicBezTo>
                  <a:lnTo>
                    <a:pt x="408085" y="1556944"/>
                  </a:lnTo>
                  <a:lnTo>
                    <a:pt x="444657" y="1432393"/>
                  </a:lnTo>
                  <a:lnTo>
                    <a:pt x="413284" y="1439300"/>
                  </a:lnTo>
                  <a:cubicBezTo>
                    <a:pt x="344434" y="1447591"/>
                    <a:pt x="272830" y="1422647"/>
                    <a:pt x="223999" y="1366293"/>
                  </a:cubicBezTo>
                  <a:lnTo>
                    <a:pt x="82533" y="1203033"/>
                  </a:lnTo>
                  <a:lnTo>
                    <a:pt x="180637" y="1118026"/>
                  </a:lnTo>
                  <a:lnTo>
                    <a:pt x="150510" y="1106875"/>
                  </a:lnTo>
                  <a:cubicBezTo>
                    <a:pt x="88107" y="1076627"/>
                    <a:pt x="41356" y="1016931"/>
                    <a:pt x="30744" y="943123"/>
                  </a:cubicBezTo>
                  <a:lnTo>
                    <a:pt x="0" y="729297"/>
                  </a:lnTo>
                  <a:lnTo>
                    <a:pt x="129481" y="710681"/>
                  </a:lnTo>
                  <a:lnTo>
                    <a:pt x="91048" y="647880"/>
                  </a:lnTo>
                  <a:cubicBezTo>
                    <a:pt x="71728" y="596081"/>
                    <a:pt x="72169" y="536911"/>
                    <a:pt x="96949" y="482648"/>
                  </a:cubicBezTo>
                  <a:lnTo>
                    <a:pt x="186689" y="286145"/>
                  </a:lnTo>
                  <a:lnTo>
                    <a:pt x="304769" y="340070"/>
                  </a:lnTo>
                  <a:lnTo>
                    <a:pt x="302396" y="308034"/>
                  </a:lnTo>
                  <a:cubicBezTo>
                    <a:pt x="303988" y="238705"/>
                    <a:pt x="338869" y="171379"/>
                    <a:pt x="401598" y="131065"/>
                  </a:cubicBezTo>
                  <a:lnTo>
                    <a:pt x="583329" y="14274"/>
                  </a:lnTo>
                  <a:lnTo>
                    <a:pt x="654052" y="124320"/>
                  </a:lnTo>
                  <a:lnTo>
                    <a:pt x="695212" y="63272"/>
                  </a:lnTo>
                  <a:cubicBezTo>
                    <a:pt x="734305" y="24180"/>
                    <a:pt x="788311" y="0"/>
                    <a:pt x="84796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 typeface="Arial" panose="020B0604020202020204" pitchFamily="34" charset="0"/>
                <a:buNone/>
                <a:defRPr/>
              </a:pP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34" name="KSO_Shape"/>
            <p:cNvSpPr/>
            <p:nvPr/>
          </p:nvSpPr>
          <p:spPr bwMode="auto">
            <a:xfrm>
              <a:off x="9554674" y="5208775"/>
              <a:ext cx="740594" cy="467233"/>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p>
          </p:txBody>
        </p:sp>
      </p:grpSp>
      <p:sp>
        <p:nvSpPr>
          <p:cNvPr id="35" name="文本框 156"/>
          <p:cNvSpPr txBox="1">
            <a:spLocks noChangeArrowheads="1"/>
          </p:cNvSpPr>
          <p:nvPr/>
        </p:nvSpPr>
        <p:spPr bwMode="auto">
          <a:xfrm>
            <a:off x="7976394" y="6065484"/>
            <a:ext cx="380047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Segoe UI Light" panose="020B0502040204020203" pitchFamily="34" charset="0"/>
                <a:ea typeface="微软雅黑" panose="020B0503020204020204" pitchFamily="34" charset="-122"/>
              </a:defRPr>
            </a:lvl1pPr>
            <a:lvl2pPr marL="742950" indent="-285750">
              <a:defRPr>
                <a:solidFill>
                  <a:schemeClr val="tx1"/>
                </a:solidFill>
                <a:latin typeface="Segoe UI Light" panose="020B0502040204020203" pitchFamily="34" charset="0"/>
                <a:ea typeface="微软雅黑" panose="020B0503020204020204" pitchFamily="34" charset="-122"/>
              </a:defRPr>
            </a:lvl2pPr>
            <a:lvl3pPr marL="1143000" indent="-228600">
              <a:defRPr>
                <a:solidFill>
                  <a:schemeClr val="tx1"/>
                </a:solidFill>
                <a:latin typeface="Segoe UI Light" panose="020B0502040204020203" pitchFamily="34" charset="0"/>
                <a:ea typeface="微软雅黑" panose="020B0503020204020204" pitchFamily="34" charset="-122"/>
              </a:defRPr>
            </a:lvl3pPr>
            <a:lvl4pPr marL="1600200" indent="-228600">
              <a:defRPr>
                <a:solidFill>
                  <a:schemeClr val="tx1"/>
                </a:solidFill>
                <a:latin typeface="Segoe UI Light" panose="020B0502040204020203" pitchFamily="34" charset="0"/>
                <a:ea typeface="微软雅黑" panose="020B0503020204020204" pitchFamily="34" charset="-122"/>
              </a:defRPr>
            </a:lvl4pPr>
            <a:lvl5pPr marL="2057400" indent="-228600">
              <a:defRPr>
                <a:solidFill>
                  <a:schemeClr val="tx1"/>
                </a:solidFill>
                <a:latin typeface="Segoe UI Light" panose="020B0502040204020203"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9pPr>
          </a:lstStyle>
          <a:p>
            <a:pPr algn="ctr" eaLnBrk="1" hangingPunct="1">
              <a:buFont typeface="Arial" panose="020B0604020202020204" pitchFamily="34" charset="0"/>
              <a:buNone/>
            </a:pPr>
            <a:r>
              <a:rPr lang="zh-CN" altLang="en-US" sz="1400" dirty="0">
                <a:latin typeface="微软雅黑" panose="020B0503020204020204" pitchFamily="34" charset="-122"/>
              </a:rPr>
              <a:t>管理团队社</a:t>
            </a:r>
            <a:r>
              <a:rPr lang="zh-CN" altLang="en-US" sz="1400">
                <a:latin typeface="微软雅黑" panose="020B0503020204020204" pitchFamily="34" charset="-122"/>
              </a:rPr>
              <a:t>群：</a:t>
            </a:r>
            <a:r>
              <a:rPr lang="en-US" altLang="zh-CN" sz="1400" b="1">
                <a:latin typeface="微软雅黑" panose="020B0503020204020204" pitchFamily="34" charset="-122"/>
              </a:rPr>
              <a:t>300</a:t>
            </a:r>
            <a:r>
              <a:rPr lang="en-US" altLang="zh-CN" sz="1400" b="1" dirty="0">
                <a:latin typeface="微软雅黑" panose="020B0503020204020204" pitchFamily="34" charset="-122"/>
              </a:rPr>
              <a:t>+</a:t>
            </a:r>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4394" y="178647"/>
            <a:ext cx="10397419" cy="757130"/>
          </a:xfrm>
        </p:spPr>
        <p:txBody>
          <a:bodyPr>
            <a:normAutofit fontScale="90000"/>
          </a:bodyPr>
          <a:lstStyle/>
          <a:p>
            <a:r>
              <a:rPr lang="en-US" altLang="en-US" sz="2400" b="1" dirty="0">
                <a:latin typeface="+mn-ea"/>
                <a:ea typeface="+mn-ea"/>
                <a:cs typeface="Arial" panose="020B0604020202020204" pitchFamily="34" charset="0"/>
              </a:rPr>
              <a:t>ABC</a:t>
            </a:r>
            <a:r>
              <a:rPr lang="zh-CN" altLang="en-US" sz="2400" b="1" dirty="0">
                <a:latin typeface="+mn-ea"/>
                <a:ea typeface="+mn-ea"/>
              </a:rPr>
              <a:t>向行业产出了多份具有较高专业性和前瞻性的研究报告，并且也被哈佛肯尼迪学院、人民大学、西南财经大学等高校</a:t>
            </a:r>
            <a:r>
              <a:rPr lang="en-US" altLang="en-US" sz="2400" b="1" dirty="0" err="1">
                <a:latin typeface="+mn-ea"/>
                <a:ea typeface="+mn-ea"/>
              </a:rPr>
              <a:t>邀请</a:t>
            </a:r>
            <a:r>
              <a:rPr lang="zh-CN" altLang="en-US" sz="2400" b="1" dirty="0">
                <a:latin typeface="+mn-ea"/>
                <a:ea typeface="+mn-ea"/>
              </a:rPr>
              <a:t>成为</a:t>
            </a:r>
            <a:r>
              <a:rPr lang="en-US" altLang="en-US" sz="2400" b="1" dirty="0" err="1">
                <a:latin typeface="+mn-ea"/>
                <a:ea typeface="+mn-ea"/>
              </a:rPr>
              <a:t>教学</a:t>
            </a:r>
            <a:r>
              <a:rPr lang="zh-CN" altLang="en-US" sz="2400" b="1" dirty="0">
                <a:latin typeface="+mn-ea"/>
                <a:ea typeface="+mn-ea"/>
              </a:rPr>
              <a:t>案例或开设教学课程</a:t>
            </a:r>
          </a:p>
        </p:txBody>
      </p:sp>
      <p:grpSp>
        <p:nvGrpSpPr>
          <p:cNvPr id="22" name="组 36"/>
          <p:cNvGrpSpPr/>
          <p:nvPr/>
        </p:nvGrpSpPr>
        <p:grpSpPr>
          <a:xfrm>
            <a:off x="8616280" y="1268760"/>
            <a:ext cx="2794161" cy="417358"/>
            <a:chOff x="6195645" y="1425496"/>
            <a:chExt cx="2794161" cy="417358"/>
          </a:xfrm>
        </p:grpSpPr>
        <p:sp>
          <p:nvSpPr>
            <p:cNvPr id="23" name="矩形 22"/>
            <p:cNvSpPr/>
            <p:nvPr/>
          </p:nvSpPr>
          <p:spPr>
            <a:xfrm>
              <a:off x="6265983" y="1425496"/>
              <a:ext cx="2723823" cy="417358"/>
            </a:xfrm>
            <a:prstGeom prst="rect">
              <a:avLst/>
            </a:prstGeom>
          </p:spPr>
          <p:txBody>
            <a:bodyPr wrap="none">
              <a:spAutoFit/>
            </a:bodyPr>
            <a:lstStyle/>
            <a:p>
              <a:pPr marL="0" marR="0" lvl="0" indent="0" defTabSz="914400" eaLnBrk="1" fontAlgn="auto" latinLnBrk="0" hangingPunct="1">
                <a:lnSpc>
                  <a:spcPct val="130000"/>
                </a:lnSpc>
                <a:spcBef>
                  <a:spcPts val="0"/>
                </a:spcBef>
                <a:spcAft>
                  <a:spcPts val="0"/>
                </a:spcAft>
                <a:buClrTx/>
                <a:buSzTx/>
                <a:buFontTx/>
                <a:buNone/>
                <a:defRPr/>
              </a:pPr>
              <a:r>
                <a:rPr lang="zh-CN" altLang="en-US" b="1" kern="0" dirty="0">
                  <a:latin typeface="+mn-ea"/>
                  <a:ea typeface="+mn-ea"/>
                  <a:cs typeface="微软雅黑" panose="020B0503020204020204" pitchFamily="34" charset="-122"/>
                </a:rPr>
                <a:t>入选高校案例及课程开设</a:t>
              </a:r>
              <a:endParaRPr kumimoji="0" lang="en-US" altLang="zh-CN" sz="1800" b="1" i="0" u="none" strike="noStrike" kern="0" cap="none" spc="0" normalizeH="0" baseline="0" noProof="0" dirty="0">
                <a:ln>
                  <a:noFill/>
                </a:ln>
                <a:effectLst/>
                <a:uLnTx/>
                <a:uFillTx/>
                <a:latin typeface="+mn-ea"/>
                <a:ea typeface="+mn-ea"/>
                <a:cs typeface="微软雅黑" panose="020B0503020204020204" pitchFamily="34" charset="-122"/>
              </a:endParaRPr>
            </a:p>
          </p:txBody>
        </p:sp>
        <p:sp>
          <p:nvSpPr>
            <p:cNvPr id="24" name="矩形 23"/>
            <p:cNvSpPr/>
            <p:nvPr/>
          </p:nvSpPr>
          <p:spPr>
            <a:xfrm>
              <a:off x="6195645" y="1536840"/>
              <a:ext cx="45719" cy="234462"/>
            </a:xfrm>
            <a:prstGeom prst="rect">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800" b="0" i="0" u="none" strike="noStrike" kern="0" cap="none" spc="0" normalizeH="0" baseline="0" noProof="0">
                <a:ln>
                  <a:noFill/>
                </a:ln>
                <a:effectLst/>
                <a:uLnTx/>
                <a:uFillTx/>
                <a:latin typeface="+mn-ea"/>
                <a:ea typeface="+mn-ea"/>
              </a:endParaRPr>
            </a:p>
          </p:txBody>
        </p:sp>
      </p:grpSp>
      <p:grpSp>
        <p:nvGrpSpPr>
          <p:cNvPr id="25" name="组合 24"/>
          <p:cNvGrpSpPr/>
          <p:nvPr/>
        </p:nvGrpSpPr>
        <p:grpSpPr>
          <a:xfrm>
            <a:off x="8616280" y="1845250"/>
            <a:ext cx="3111326" cy="4896119"/>
            <a:chOff x="8256240" y="1742402"/>
            <a:chExt cx="2725617" cy="4415022"/>
          </a:xfrm>
        </p:grpSpPr>
        <p:sp>
          <p:nvSpPr>
            <p:cNvPr id="26" name="任意形状 6"/>
            <p:cNvSpPr/>
            <p:nvPr/>
          </p:nvSpPr>
          <p:spPr>
            <a:xfrm flipH="1">
              <a:off x="8256240" y="1742402"/>
              <a:ext cx="2725617" cy="4415022"/>
            </a:xfrm>
            <a:custGeom>
              <a:avLst/>
              <a:gdLst>
                <a:gd name="connsiteX0" fmla="*/ 0 w 3036278"/>
                <a:gd name="connsiteY0" fmla="*/ 0 h 4026876"/>
                <a:gd name="connsiteX1" fmla="*/ 3036278 w 3036278"/>
                <a:gd name="connsiteY1" fmla="*/ 0 h 4026876"/>
                <a:gd name="connsiteX2" fmla="*/ 3036278 w 3036278"/>
                <a:gd name="connsiteY2" fmla="*/ 463061 h 4026876"/>
                <a:gd name="connsiteX3" fmla="*/ 3036278 w 3036278"/>
                <a:gd name="connsiteY3" fmla="*/ 1910861 h 4026876"/>
                <a:gd name="connsiteX4" fmla="*/ 3036278 w 3036278"/>
                <a:gd name="connsiteY4" fmla="*/ 4026876 h 4026876"/>
                <a:gd name="connsiteX5" fmla="*/ 1 w 3036278"/>
                <a:gd name="connsiteY5" fmla="*/ 3490548 h 4026876"/>
                <a:gd name="connsiteX6" fmla="*/ 1 w 3036278"/>
                <a:gd name="connsiteY6" fmla="*/ 1910861 h 4026876"/>
                <a:gd name="connsiteX7" fmla="*/ 0 w 3036278"/>
                <a:gd name="connsiteY7" fmla="*/ 1910861 h 4026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6278" h="4026876">
                  <a:moveTo>
                    <a:pt x="0" y="0"/>
                  </a:moveTo>
                  <a:lnTo>
                    <a:pt x="3036278" y="0"/>
                  </a:lnTo>
                  <a:lnTo>
                    <a:pt x="3036278" y="463061"/>
                  </a:lnTo>
                  <a:lnTo>
                    <a:pt x="3036278" y="1910861"/>
                  </a:lnTo>
                  <a:lnTo>
                    <a:pt x="3036278" y="4026876"/>
                  </a:lnTo>
                  <a:lnTo>
                    <a:pt x="1" y="3490548"/>
                  </a:lnTo>
                  <a:lnTo>
                    <a:pt x="1" y="1910861"/>
                  </a:lnTo>
                  <a:lnTo>
                    <a:pt x="0" y="1910861"/>
                  </a:lnTo>
                  <a:close/>
                </a:path>
              </a:pathLst>
            </a:custGeom>
            <a:solidFill>
              <a:srgbClr val="31368D"/>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800" b="0" i="0" u="none" strike="noStrike" kern="0" cap="none" spc="0" normalizeH="0" baseline="0" noProof="0">
                <a:ln>
                  <a:noFill/>
                </a:ln>
                <a:solidFill>
                  <a:srgbClr val="FFFFFF"/>
                </a:solidFill>
                <a:effectLst/>
                <a:uLnTx/>
                <a:uFillTx/>
                <a:latin typeface="+mn-ea"/>
                <a:ea typeface="+mn-ea"/>
              </a:endParaRPr>
            </a:p>
          </p:txBody>
        </p:sp>
        <p:sp>
          <p:nvSpPr>
            <p:cNvPr id="27" name="文本框 26"/>
            <p:cNvSpPr txBox="1"/>
            <p:nvPr/>
          </p:nvSpPr>
          <p:spPr>
            <a:xfrm>
              <a:off x="8360214" y="3803152"/>
              <a:ext cx="2517668" cy="16892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fontAlgn="auto">
                <a:lnSpc>
                  <a:spcPct val="130000"/>
                </a:lnSpc>
                <a:spcBef>
                  <a:spcPts val="0"/>
                </a:spcBef>
                <a:spcAft>
                  <a:spcPts val="0"/>
                </a:spcAft>
                <a:buFont typeface="Wingdings" panose="05000000000000000000" pitchFamily="2" charset="2"/>
                <a:buChar char="Ø"/>
              </a:pPr>
              <a:r>
                <a:rPr lang="en-US" altLang="zh-CN" sz="1000" dirty="0">
                  <a:solidFill>
                    <a:srgbClr val="FFFFFF"/>
                  </a:solidFill>
                  <a:latin typeface="+mn-ea"/>
                  <a:cs typeface="微软雅黑" panose="020B0503020204020204" pitchFamily="34" charset="-122"/>
                </a:rPr>
                <a:t>2017</a:t>
              </a:r>
              <a:r>
                <a:rPr lang="zh-CN" altLang="en-US" sz="1000" dirty="0">
                  <a:solidFill>
                    <a:srgbClr val="FFFFFF"/>
                  </a:solidFill>
                  <a:latin typeface="+mn-ea"/>
                  <a:cs typeface="微软雅黑" panose="020B0503020204020204" pitchFamily="34" charset="-122"/>
                </a:rPr>
                <a:t>年，</a:t>
              </a:r>
              <a:r>
                <a:rPr lang="en-US" altLang="zh-CN" sz="1000" dirty="0">
                  <a:solidFill>
                    <a:srgbClr val="FFFFFF"/>
                  </a:solidFill>
                  <a:latin typeface="+mn-ea"/>
                  <a:cs typeface="微软雅黑" panose="020B0503020204020204" pitchFamily="34" charset="-122"/>
                </a:rPr>
                <a:t>ABC</a:t>
              </a:r>
              <a:r>
                <a:rPr lang="zh-CN" altLang="en-US" sz="1000" dirty="0">
                  <a:solidFill>
                    <a:srgbClr val="FFFFFF"/>
                  </a:solidFill>
                  <a:latin typeface="+mn-ea"/>
                  <a:cs typeface="微软雅黑" panose="020B0503020204020204" pitchFamily="34" charset="-122"/>
                </a:rPr>
                <a:t>作为案例入选</a:t>
              </a:r>
              <a:r>
                <a:rPr lang="en-US" altLang="zh-CN" sz="1000" dirty="0">
                  <a:solidFill>
                    <a:srgbClr val="FFFFFF"/>
                  </a:solidFill>
                  <a:latin typeface="+mn-ea"/>
                  <a:cs typeface="微软雅黑" panose="020B0503020204020204" pitchFamily="34" charset="-122"/>
                </a:rPr>
                <a:t>《</a:t>
              </a:r>
              <a:r>
                <a:rPr lang="zh-CN" altLang="en-US" sz="1000" dirty="0">
                  <a:solidFill>
                    <a:srgbClr val="FFFFFF"/>
                  </a:solidFill>
                  <a:latin typeface="+mn-ea"/>
                  <a:cs typeface="微软雅黑" panose="020B0503020204020204" pitchFamily="34" charset="-122"/>
                </a:rPr>
                <a:t>下一站、社企</a:t>
              </a:r>
              <a:r>
                <a:rPr lang="en-US" altLang="zh-CN" sz="1000" dirty="0">
                  <a:solidFill>
                    <a:srgbClr val="FFFFFF"/>
                  </a:solidFill>
                  <a:latin typeface="+mn-ea"/>
                  <a:cs typeface="微软雅黑" panose="020B0503020204020204" pitchFamily="34" charset="-122"/>
                </a:rPr>
                <a:t>》</a:t>
              </a:r>
              <a:r>
                <a:rPr lang="zh-CN" altLang="en-US" sz="1000" dirty="0">
                  <a:solidFill>
                    <a:srgbClr val="FFFFFF"/>
                  </a:solidFill>
                  <a:latin typeface="+mn-ea"/>
                  <a:cs typeface="微软雅黑" panose="020B0503020204020204" pitchFamily="34" charset="-122"/>
                </a:rPr>
                <a:t>出版，上海华东师大提供案例撰写；</a:t>
              </a:r>
              <a:endParaRPr lang="en-US" altLang="zh-CN" sz="1000" dirty="0">
                <a:solidFill>
                  <a:srgbClr val="FFFFFF"/>
                </a:solidFill>
                <a:latin typeface="+mn-ea"/>
                <a:cs typeface="微软雅黑" panose="020B0503020204020204" pitchFamily="34" charset="-122"/>
              </a:endParaRPr>
            </a:p>
            <a:p>
              <a:pPr marL="171450" indent="-171450" fontAlgn="auto">
                <a:lnSpc>
                  <a:spcPct val="130000"/>
                </a:lnSpc>
                <a:spcBef>
                  <a:spcPts val="0"/>
                </a:spcBef>
                <a:spcAft>
                  <a:spcPts val="0"/>
                </a:spcAft>
                <a:buFont typeface="Wingdings" panose="05000000000000000000" pitchFamily="2" charset="2"/>
                <a:buChar char="Ø"/>
              </a:pPr>
              <a:r>
                <a:rPr lang="en-US" altLang="zh-CN" sz="1000" dirty="0">
                  <a:solidFill>
                    <a:srgbClr val="FFFFFF"/>
                  </a:solidFill>
                  <a:latin typeface="+mn-ea"/>
                  <a:cs typeface="微软雅黑" panose="020B0503020204020204" pitchFamily="34" charset="-122"/>
                </a:rPr>
                <a:t>2018</a:t>
              </a:r>
              <a:r>
                <a:rPr lang="zh-CN" altLang="en-US" sz="1000" dirty="0">
                  <a:solidFill>
                    <a:srgbClr val="FFFFFF"/>
                  </a:solidFill>
                  <a:latin typeface="+mn-ea"/>
                  <a:cs typeface="微软雅黑" panose="020B0503020204020204" pitchFamily="34" charset="-122"/>
                </a:rPr>
                <a:t>年</a:t>
              </a:r>
              <a:r>
                <a:rPr lang="en-US" altLang="zh-CN" sz="1000" dirty="0">
                  <a:solidFill>
                    <a:srgbClr val="FFFFFF"/>
                  </a:solidFill>
                  <a:latin typeface="+mn-ea"/>
                  <a:cs typeface="微软雅黑" panose="020B0503020204020204" pitchFamily="34" charset="-122"/>
                </a:rPr>
                <a:t>5</a:t>
              </a:r>
              <a:r>
                <a:rPr lang="zh-CN" altLang="en-US" sz="1000" dirty="0">
                  <a:solidFill>
                    <a:srgbClr val="FFFFFF"/>
                  </a:solidFill>
                  <a:latin typeface="+mn-ea"/>
                  <a:cs typeface="微软雅黑" panose="020B0503020204020204" pitchFamily="34" charset="-122"/>
                </a:rPr>
                <a:t>月，</a:t>
              </a:r>
              <a:r>
                <a:rPr lang="en-US" altLang="zh-CN" sz="1000" dirty="0">
                  <a:solidFill>
                    <a:srgbClr val="FFFFFF"/>
                  </a:solidFill>
                  <a:latin typeface="+mn-ea"/>
                  <a:cs typeface="微软雅黑" panose="020B0503020204020204" pitchFamily="34" charset="-122"/>
                </a:rPr>
                <a:t>ABC</a:t>
              </a:r>
              <a:r>
                <a:rPr lang="zh-CN" altLang="en-US" sz="1000" dirty="0">
                  <a:solidFill>
                    <a:srgbClr val="FFFFFF"/>
                  </a:solidFill>
                  <a:latin typeface="+mn-ea"/>
                  <a:cs typeface="微软雅黑" panose="020B0503020204020204" pitchFamily="34" charset="-122"/>
                </a:rPr>
                <a:t>接受了哈佛肯尼迪学院的案例撰写邀请，入选哈佛大学教学案例库；</a:t>
              </a:r>
              <a:endParaRPr lang="en-US" altLang="zh-CN" sz="1000" dirty="0">
                <a:solidFill>
                  <a:srgbClr val="FFFFFF"/>
                </a:solidFill>
                <a:latin typeface="+mn-ea"/>
                <a:cs typeface="微软雅黑" panose="020B0503020204020204" pitchFamily="34" charset="-122"/>
              </a:endParaRPr>
            </a:p>
            <a:p>
              <a:pPr marL="171450" indent="-171450" fontAlgn="auto">
                <a:lnSpc>
                  <a:spcPct val="130000"/>
                </a:lnSpc>
                <a:spcBef>
                  <a:spcPts val="0"/>
                </a:spcBef>
                <a:spcAft>
                  <a:spcPts val="0"/>
                </a:spcAft>
                <a:buFont typeface="Wingdings" panose="05000000000000000000" pitchFamily="2" charset="2"/>
                <a:buChar char="Ø"/>
              </a:pPr>
              <a:r>
                <a:rPr lang="en-US" altLang="zh-CN" sz="1000" dirty="0">
                  <a:solidFill>
                    <a:srgbClr val="FFFFFF"/>
                  </a:solidFill>
                  <a:latin typeface="+mn-ea"/>
                  <a:cs typeface="微软雅黑" panose="020B0503020204020204" pitchFamily="34" charset="-122"/>
                </a:rPr>
                <a:t>2020</a:t>
              </a:r>
              <a:r>
                <a:rPr lang="zh-CN" altLang="en-US" sz="1000" dirty="0">
                  <a:solidFill>
                    <a:srgbClr val="FFFFFF"/>
                  </a:solidFill>
                  <a:latin typeface="+mn-ea"/>
                  <a:cs typeface="微软雅黑" panose="020B0503020204020204" pitchFamily="34" charset="-122"/>
                </a:rPr>
                <a:t>年</a:t>
              </a:r>
              <a:r>
                <a:rPr lang="en-US" altLang="zh-CN" sz="1000" dirty="0">
                  <a:solidFill>
                    <a:srgbClr val="FFFFFF"/>
                  </a:solidFill>
                  <a:latin typeface="+mn-ea"/>
                  <a:cs typeface="微软雅黑" panose="020B0503020204020204" pitchFamily="34" charset="-122"/>
                </a:rPr>
                <a:t>11</a:t>
              </a:r>
              <a:r>
                <a:rPr lang="zh-CN" altLang="en-US" sz="1000" dirty="0">
                  <a:solidFill>
                    <a:srgbClr val="FFFFFF"/>
                  </a:solidFill>
                  <a:latin typeface="+mn-ea"/>
                  <a:cs typeface="微软雅黑" panose="020B0503020204020204" pitchFamily="34" charset="-122"/>
                </a:rPr>
                <a:t>月，</a:t>
              </a:r>
              <a:r>
                <a:rPr lang="en-US" altLang="zh-CN" sz="1000" dirty="0">
                  <a:solidFill>
                    <a:srgbClr val="FFFFFF"/>
                  </a:solidFill>
                  <a:latin typeface="+mn-ea"/>
                  <a:cs typeface="微软雅黑" panose="020B0503020204020204" pitchFamily="34" charset="-122"/>
                </a:rPr>
                <a:t>ABC</a:t>
              </a:r>
              <a:r>
                <a:rPr lang="zh-CN" altLang="en-US" sz="1000" dirty="0">
                  <a:solidFill>
                    <a:srgbClr val="FFFFFF"/>
                  </a:solidFill>
                  <a:latin typeface="+mn-ea"/>
                  <a:cs typeface="微软雅黑" panose="020B0503020204020204" pitchFamily="34" charset="-122"/>
                </a:rPr>
                <a:t>作为案例入选中国人民大学教学案例库，并选录</a:t>
              </a:r>
              <a:r>
                <a:rPr lang="en-US" altLang="zh-CN" sz="1000" dirty="0">
                  <a:solidFill>
                    <a:srgbClr val="FFFFFF"/>
                  </a:solidFill>
                  <a:latin typeface="+mn-ea"/>
                  <a:cs typeface="微软雅黑" panose="020B0503020204020204" pitchFamily="34" charset="-122"/>
                </a:rPr>
                <a:t>《</a:t>
              </a:r>
              <a:r>
                <a:rPr lang="zh-CN" altLang="en-US" sz="1000" dirty="0">
                  <a:solidFill>
                    <a:srgbClr val="FFFFFF"/>
                  </a:solidFill>
                  <a:latin typeface="+mn-ea"/>
                  <a:cs typeface="微软雅黑" panose="020B0503020204020204" pitchFamily="34" charset="-122"/>
                </a:rPr>
                <a:t>社会企业家精神</a:t>
              </a:r>
              <a:r>
                <a:rPr lang="en-US" altLang="zh-CN" sz="1000" dirty="0">
                  <a:solidFill>
                    <a:srgbClr val="FFFFFF"/>
                  </a:solidFill>
                  <a:latin typeface="+mn-ea"/>
                  <a:cs typeface="微软雅黑" panose="020B0503020204020204" pitchFamily="34" charset="-122"/>
                </a:rPr>
                <a:t>》</a:t>
              </a:r>
              <a:r>
                <a:rPr lang="zh-CN" altLang="en-US" sz="1000" dirty="0">
                  <a:solidFill>
                    <a:srgbClr val="FFFFFF"/>
                  </a:solidFill>
                  <a:latin typeface="+mn-ea"/>
                  <a:cs typeface="微软雅黑" panose="020B0503020204020204" pitchFamily="34" charset="-122"/>
                </a:rPr>
                <a:t>第二籍；</a:t>
              </a:r>
              <a:endParaRPr lang="en-US" altLang="zh-CN" sz="1000" dirty="0">
                <a:solidFill>
                  <a:srgbClr val="FFFFFF"/>
                </a:solidFill>
                <a:latin typeface="+mn-ea"/>
                <a:cs typeface="微软雅黑" panose="020B0503020204020204" pitchFamily="34" charset="-122"/>
              </a:endParaRPr>
            </a:p>
            <a:p>
              <a:pPr marL="171450" indent="-171450" fontAlgn="auto">
                <a:lnSpc>
                  <a:spcPct val="130000"/>
                </a:lnSpc>
                <a:spcBef>
                  <a:spcPts val="0"/>
                </a:spcBef>
                <a:spcAft>
                  <a:spcPts val="0"/>
                </a:spcAft>
                <a:buFont typeface="Wingdings" panose="05000000000000000000" pitchFamily="2" charset="2"/>
                <a:buChar char="Ø"/>
              </a:pPr>
              <a:r>
                <a:rPr lang="en-US" altLang="zh-CN" sz="1000" dirty="0">
                  <a:solidFill>
                    <a:srgbClr val="FFFFFF"/>
                  </a:solidFill>
                  <a:latin typeface="+mn-ea"/>
                  <a:cs typeface="微软雅黑" panose="020B0503020204020204" pitchFamily="34" charset="-122"/>
                </a:rPr>
                <a:t>2021</a:t>
              </a:r>
              <a:r>
                <a:rPr lang="zh-CN" altLang="en-US" sz="1000" dirty="0">
                  <a:solidFill>
                    <a:srgbClr val="FFFFFF"/>
                  </a:solidFill>
                  <a:latin typeface="+mn-ea"/>
                  <a:cs typeface="微软雅黑" panose="020B0503020204020204" pitchFamily="34" charset="-122"/>
                </a:rPr>
                <a:t>年</a:t>
              </a:r>
              <a:r>
                <a:rPr lang="en-US" altLang="zh-CN" sz="1000" dirty="0">
                  <a:solidFill>
                    <a:srgbClr val="FFFFFF"/>
                  </a:solidFill>
                  <a:latin typeface="+mn-ea"/>
                  <a:cs typeface="微软雅黑" panose="020B0503020204020204" pitchFamily="34" charset="-122"/>
                </a:rPr>
                <a:t>4</a:t>
              </a:r>
              <a:r>
                <a:rPr lang="zh-CN" altLang="en-US" sz="1000" dirty="0">
                  <a:solidFill>
                    <a:srgbClr val="FFFFFF"/>
                  </a:solidFill>
                  <a:latin typeface="+mn-ea"/>
                  <a:cs typeface="微软雅黑" panose="020B0503020204020204" pitchFamily="34" charset="-122"/>
                </a:rPr>
                <a:t>月，</a:t>
              </a:r>
              <a:r>
                <a:rPr lang="en-US" altLang="zh-CN" sz="1000" dirty="0">
                  <a:solidFill>
                    <a:srgbClr val="FFFFFF"/>
                  </a:solidFill>
                  <a:latin typeface="+mn-ea"/>
                  <a:cs typeface="微软雅黑" panose="020B0503020204020204" pitchFamily="34" charset="-122"/>
                </a:rPr>
                <a:t>ABC</a:t>
              </a:r>
              <a:r>
                <a:rPr lang="zh-CN" altLang="en-US" sz="1000" dirty="0">
                  <a:solidFill>
                    <a:srgbClr val="FFFFFF"/>
                  </a:solidFill>
                  <a:latin typeface="+mn-ea"/>
                  <a:cs typeface="微软雅黑" panose="020B0503020204020204" pitchFamily="34" charset="-122"/>
                </a:rPr>
                <a:t>走进高校，与西南财经大学开设</a:t>
              </a:r>
              <a:r>
                <a:rPr lang="en-US" altLang="zh-CN" sz="1000" dirty="0">
                  <a:solidFill>
                    <a:srgbClr val="FFFFFF"/>
                  </a:solidFill>
                  <a:latin typeface="+mn-ea"/>
                  <a:cs typeface="微软雅黑" panose="020B0503020204020204" pitchFamily="34" charset="-122"/>
                </a:rPr>
                <a:t>《</a:t>
              </a:r>
              <a:r>
                <a:rPr lang="zh-CN" altLang="en-US" sz="1000" dirty="0">
                  <a:solidFill>
                    <a:srgbClr val="FFFFFF"/>
                  </a:solidFill>
                  <a:latin typeface="+mn-ea"/>
                  <a:cs typeface="微软雅黑" panose="020B0503020204020204" pitchFamily="34" charset="-122"/>
                </a:rPr>
                <a:t>管理咨询与公益创新实践</a:t>
              </a:r>
              <a:r>
                <a:rPr lang="en-US" altLang="zh-CN" sz="1000" dirty="0">
                  <a:solidFill>
                    <a:srgbClr val="FFFFFF"/>
                  </a:solidFill>
                  <a:latin typeface="+mn-ea"/>
                  <a:cs typeface="微软雅黑" panose="020B0503020204020204" pitchFamily="34" charset="-122"/>
                </a:rPr>
                <a:t>》</a:t>
              </a:r>
              <a:r>
                <a:rPr lang="zh-CN" altLang="en-US" sz="1000" dirty="0">
                  <a:solidFill>
                    <a:srgbClr val="FFFFFF"/>
                  </a:solidFill>
                  <a:latin typeface="+mn-ea"/>
                  <a:cs typeface="微软雅黑" panose="020B0503020204020204" pitchFamily="34" charset="-122"/>
                </a:rPr>
                <a:t>选修课。</a:t>
              </a:r>
              <a:endParaRPr lang="en-US" altLang="zh-CN" sz="1000" dirty="0">
                <a:solidFill>
                  <a:srgbClr val="FFFFFF"/>
                </a:solidFill>
                <a:latin typeface="+mn-ea"/>
                <a:cs typeface="微软雅黑" panose="020B0503020204020204" pitchFamily="34" charset="-122"/>
              </a:endParaRPr>
            </a:p>
          </p:txBody>
        </p:sp>
        <p:sp>
          <p:nvSpPr>
            <p:cNvPr id="28" name="矩形 27"/>
            <p:cNvSpPr/>
            <p:nvPr/>
          </p:nvSpPr>
          <p:spPr>
            <a:xfrm>
              <a:off x="8360214" y="3406033"/>
              <a:ext cx="1240260" cy="343738"/>
            </a:xfrm>
            <a:prstGeom prst="rect">
              <a:avLst/>
            </a:prstGeom>
          </p:spPr>
          <p:txBody>
            <a:bodyPr wrap="none">
              <a:spAutoFit/>
            </a:bodyPr>
            <a:lstStyle/>
            <a:p>
              <a:pPr fontAlgn="auto">
                <a:lnSpc>
                  <a:spcPct val="130000"/>
                </a:lnSpc>
                <a:spcBef>
                  <a:spcPts val="0"/>
                </a:spcBef>
                <a:spcAft>
                  <a:spcPts val="0"/>
                </a:spcAft>
              </a:pPr>
              <a:r>
                <a:rPr lang="zh-CN" altLang="en-US" sz="1600" b="1" dirty="0">
                  <a:solidFill>
                    <a:srgbClr val="FFFFFF"/>
                  </a:solidFill>
                  <a:latin typeface="+mn-ea"/>
                  <a:ea typeface="+mn-ea"/>
                  <a:cs typeface="微软雅黑" panose="020B0503020204020204" pitchFamily="34" charset="-122"/>
                </a:rPr>
                <a:t>高等教育参与</a:t>
              </a:r>
            </a:p>
          </p:txBody>
        </p:sp>
        <p:pic>
          <p:nvPicPr>
            <p:cNvPr id="29" name="图片 28"/>
            <p:cNvPicPr>
              <a:picLocks noChangeAspect="1"/>
            </p:cNvPicPr>
            <p:nvPr/>
          </p:nvPicPr>
          <p:blipFill rotWithShape="1">
            <a:blip r:embed="rId2">
              <a:extLst>
                <a:ext uri="{28A0092B-C50C-407E-A947-70E740481C1C}">
                  <a14:useLocalDpi xmlns:a14="http://schemas.microsoft.com/office/drawing/2010/main" val="0"/>
                </a:ext>
              </a:extLst>
            </a:blip>
            <a:srcRect l="9758" t="21875" r="33992" b="21875"/>
            <a:stretch>
              <a:fillRect/>
            </a:stretch>
          </p:blipFill>
          <p:spPr>
            <a:xfrm>
              <a:off x="8465087" y="1971798"/>
              <a:ext cx="2301781" cy="1294752"/>
            </a:xfrm>
            <a:prstGeom prst="rect">
              <a:avLst/>
            </a:prstGeom>
            <a:solidFill>
              <a:srgbClr val="FFFFFF">
                <a:shade val="85000"/>
              </a:srgbClr>
            </a:solidFill>
            <a:ln w="889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0" name="图片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76510" y="1954830"/>
              <a:ext cx="2290358" cy="1311720"/>
            </a:xfrm>
            <a:prstGeom prst="rect">
              <a:avLst/>
            </a:prstGeom>
          </p:spPr>
        </p:pic>
      </p:grpSp>
      <p:pic>
        <p:nvPicPr>
          <p:cNvPr id="33" name="图片 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8038" y="4827643"/>
            <a:ext cx="2169106" cy="1741898"/>
          </a:xfrm>
          <a:prstGeom prst="rect">
            <a:avLst/>
          </a:prstGeom>
          <a:ln>
            <a:noFill/>
          </a:ln>
          <a:effectLst/>
        </p:spPr>
      </p:pic>
      <p:pic>
        <p:nvPicPr>
          <p:cNvPr id="34" name="图片 3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990754" y="4824304"/>
            <a:ext cx="2164583" cy="1741898"/>
          </a:xfrm>
          <a:prstGeom prst="rect">
            <a:avLst/>
          </a:prstGeom>
          <a:ln>
            <a:noFill/>
          </a:ln>
          <a:effectLst/>
        </p:spPr>
      </p:pic>
      <p:grpSp>
        <p:nvGrpSpPr>
          <p:cNvPr id="41" name="组 36"/>
          <p:cNvGrpSpPr/>
          <p:nvPr/>
        </p:nvGrpSpPr>
        <p:grpSpPr>
          <a:xfrm>
            <a:off x="702499" y="1815201"/>
            <a:ext cx="2643478" cy="417358"/>
            <a:chOff x="6195645" y="1425496"/>
            <a:chExt cx="2643478" cy="417358"/>
          </a:xfrm>
        </p:grpSpPr>
        <p:sp>
          <p:nvSpPr>
            <p:cNvPr id="42" name="矩形 41"/>
            <p:cNvSpPr/>
            <p:nvPr/>
          </p:nvSpPr>
          <p:spPr>
            <a:xfrm>
              <a:off x="6265983" y="1425496"/>
              <a:ext cx="2573140" cy="417358"/>
            </a:xfrm>
            <a:prstGeom prst="rect">
              <a:avLst/>
            </a:prstGeom>
          </p:spPr>
          <p:txBody>
            <a:bodyPr wrap="none">
              <a:spAutoFit/>
            </a:bodyPr>
            <a:lstStyle/>
            <a:p>
              <a:pPr marL="0" marR="0" lvl="0" indent="0" defTabSz="914400" eaLnBrk="1" fontAlgn="auto" latinLnBrk="0" hangingPunct="1">
                <a:lnSpc>
                  <a:spcPct val="130000"/>
                </a:lnSpc>
                <a:spcBef>
                  <a:spcPts val="0"/>
                </a:spcBef>
                <a:spcAft>
                  <a:spcPts val="0"/>
                </a:spcAft>
                <a:buClrTx/>
                <a:buSzTx/>
                <a:buFontTx/>
                <a:buNone/>
                <a:defRPr/>
              </a:pPr>
              <a:r>
                <a:rPr lang="en-US" altLang="zh-CN" b="1" kern="0" dirty="0">
                  <a:latin typeface="+mn-ea"/>
                  <a:ea typeface="+mn-ea"/>
                  <a:cs typeface="Arial" panose="020B0604020202020204" pitchFamily="34" charset="0"/>
                </a:rPr>
                <a:t>BESCO</a:t>
              </a:r>
              <a:r>
                <a:rPr lang="zh-CN" altLang="en-US" b="1" kern="0" dirty="0">
                  <a:latin typeface="+mn-ea"/>
                  <a:ea typeface="+mn-ea"/>
                  <a:cs typeface="Arial" panose="020B0604020202020204" pitchFamily="34" charset="0"/>
                </a:rPr>
                <a:t>美好公益排行榜</a:t>
              </a:r>
              <a:endParaRPr kumimoji="0" lang="en-US" altLang="zh-CN" sz="1800" b="1" i="0" u="none" strike="noStrike" kern="0" cap="none" spc="0" normalizeH="0" baseline="0" noProof="0" dirty="0">
                <a:ln>
                  <a:noFill/>
                </a:ln>
                <a:effectLst/>
                <a:uLnTx/>
                <a:uFillTx/>
                <a:latin typeface="+mn-ea"/>
                <a:ea typeface="+mn-ea"/>
                <a:cs typeface="Arial" panose="020B0604020202020204" pitchFamily="34" charset="0"/>
              </a:endParaRPr>
            </a:p>
          </p:txBody>
        </p:sp>
        <p:sp>
          <p:nvSpPr>
            <p:cNvPr id="43" name="矩形 42"/>
            <p:cNvSpPr/>
            <p:nvPr/>
          </p:nvSpPr>
          <p:spPr>
            <a:xfrm>
              <a:off x="6195645" y="1536840"/>
              <a:ext cx="45719" cy="234462"/>
            </a:xfrm>
            <a:prstGeom prst="rect">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800" b="0" i="0" u="none" strike="noStrike" kern="0" cap="none" spc="0" normalizeH="0" baseline="0" noProof="0">
                <a:ln>
                  <a:noFill/>
                </a:ln>
                <a:effectLst/>
                <a:uLnTx/>
                <a:uFillTx/>
                <a:latin typeface="+mn-ea"/>
                <a:ea typeface="+mn-ea"/>
              </a:endParaRPr>
            </a:p>
          </p:txBody>
        </p:sp>
      </p:grpSp>
      <p:grpSp>
        <p:nvGrpSpPr>
          <p:cNvPr id="44" name="组 36"/>
          <p:cNvGrpSpPr/>
          <p:nvPr/>
        </p:nvGrpSpPr>
        <p:grpSpPr>
          <a:xfrm>
            <a:off x="681214" y="4192754"/>
            <a:ext cx="4640820" cy="417358"/>
            <a:chOff x="6195645" y="1425496"/>
            <a:chExt cx="4640820" cy="417358"/>
          </a:xfrm>
        </p:grpSpPr>
        <p:sp>
          <p:nvSpPr>
            <p:cNvPr id="45" name="矩形 44"/>
            <p:cNvSpPr/>
            <p:nvPr/>
          </p:nvSpPr>
          <p:spPr>
            <a:xfrm>
              <a:off x="6265983" y="1425496"/>
              <a:ext cx="4570482" cy="417358"/>
            </a:xfrm>
            <a:prstGeom prst="rect">
              <a:avLst/>
            </a:prstGeom>
          </p:spPr>
          <p:txBody>
            <a:bodyPr wrap="none">
              <a:spAutoFit/>
            </a:bodyPr>
            <a:lstStyle/>
            <a:p>
              <a:pPr marL="0" marR="0" lvl="0" indent="0" defTabSz="914400" eaLnBrk="1" fontAlgn="auto" latinLnBrk="0" hangingPunct="1">
                <a:lnSpc>
                  <a:spcPct val="130000"/>
                </a:lnSpc>
                <a:spcBef>
                  <a:spcPts val="0"/>
                </a:spcBef>
                <a:spcAft>
                  <a:spcPts val="0"/>
                </a:spcAft>
                <a:buClrTx/>
                <a:buSzTx/>
                <a:buFontTx/>
                <a:buNone/>
                <a:defRPr/>
              </a:pPr>
              <a:r>
                <a:rPr lang="zh-CN" altLang="en-US" b="1" kern="0" dirty="0">
                  <a:latin typeface="+mn-ea"/>
                  <a:ea typeface="+mn-ea"/>
                  <a:cs typeface="微软雅黑" panose="020B0503020204020204" pitchFamily="34" charset="-122"/>
                </a:rPr>
                <a:t>公益行业</a:t>
              </a:r>
              <a:r>
                <a:rPr lang="zh-CN" altLang="en-US" b="1" kern="0" noProof="0" dirty="0">
                  <a:latin typeface="+mn-ea"/>
                  <a:ea typeface="+mn-ea"/>
                  <a:cs typeface="微软雅黑" panose="020B0503020204020204" pitchFamily="34" charset="-122"/>
                </a:rPr>
                <a:t>人力资源薪酬与人才发展研究报告</a:t>
              </a:r>
              <a:endParaRPr kumimoji="0" lang="en-US" altLang="zh-CN" sz="1800" b="1" i="0" u="none" strike="noStrike" kern="0" cap="none" spc="0" normalizeH="0" baseline="0" noProof="0" dirty="0">
                <a:ln>
                  <a:noFill/>
                </a:ln>
                <a:effectLst/>
                <a:uLnTx/>
                <a:uFillTx/>
                <a:latin typeface="+mn-ea"/>
                <a:ea typeface="+mn-ea"/>
                <a:cs typeface="微软雅黑" panose="020B0503020204020204" pitchFamily="34" charset="-122"/>
              </a:endParaRPr>
            </a:p>
          </p:txBody>
        </p:sp>
        <p:sp>
          <p:nvSpPr>
            <p:cNvPr id="46" name="矩形 45"/>
            <p:cNvSpPr/>
            <p:nvPr/>
          </p:nvSpPr>
          <p:spPr>
            <a:xfrm>
              <a:off x="6195645" y="1536840"/>
              <a:ext cx="45719" cy="234462"/>
            </a:xfrm>
            <a:prstGeom prst="rect">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800" b="0" i="0" u="none" strike="noStrike" kern="0" cap="none" spc="0" normalizeH="0" baseline="0" noProof="0">
                <a:ln>
                  <a:noFill/>
                </a:ln>
                <a:effectLst/>
                <a:uLnTx/>
                <a:uFillTx/>
                <a:latin typeface="+mn-ea"/>
                <a:ea typeface="+mn-ea"/>
              </a:endParaRPr>
            </a:p>
          </p:txBody>
        </p:sp>
      </p:grpSp>
      <p:pic>
        <p:nvPicPr>
          <p:cNvPr id="6" name="图片 5"/>
          <p:cNvPicPr>
            <a:picLocks noChangeAspect="1"/>
          </p:cNvPicPr>
          <p:nvPr/>
        </p:nvPicPr>
        <p:blipFill>
          <a:blip r:embed="rId6"/>
          <a:stretch>
            <a:fillRect/>
          </a:stretch>
        </p:blipFill>
        <p:spPr>
          <a:xfrm>
            <a:off x="5502275" y="1845310"/>
            <a:ext cx="2809321" cy="4896059"/>
          </a:xfrm>
          <a:prstGeom prst="rect">
            <a:avLst/>
          </a:prstGeom>
        </p:spPr>
      </p:pic>
      <p:grpSp>
        <p:nvGrpSpPr>
          <p:cNvPr id="10" name="组 36"/>
          <p:cNvGrpSpPr/>
          <p:nvPr/>
        </p:nvGrpSpPr>
        <p:grpSpPr>
          <a:xfrm>
            <a:off x="5593680" y="1289080"/>
            <a:ext cx="2332496" cy="417358"/>
            <a:chOff x="6195645" y="1425496"/>
            <a:chExt cx="2332496" cy="417358"/>
          </a:xfrm>
        </p:grpSpPr>
        <p:sp>
          <p:nvSpPr>
            <p:cNvPr id="11" name="矩形 10"/>
            <p:cNvSpPr/>
            <p:nvPr/>
          </p:nvSpPr>
          <p:spPr>
            <a:xfrm>
              <a:off x="6265983" y="1425496"/>
              <a:ext cx="2262158" cy="417358"/>
            </a:xfrm>
            <a:prstGeom prst="rect">
              <a:avLst/>
            </a:prstGeom>
          </p:spPr>
          <p:txBody>
            <a:bodyPr wrap="none">
              <a:spAutoFit/>
            </a:bodyPr>
            <a:lstStyle/>
            <a:p>
              <a:pPr marL="0" marR="0" lvl="0" indent="0" defTabSz="914400" eaLnBrk="1" fontAlgn="auto" latinLnBrk="0" hangingPunct="1">
                <a:lnSpc>
                  <a:spcPct val="130000"/>
                </a:lnSpc>
                <a:spcBef>
                  <a:spcPts val="0"/>
                </a:spcBef>
                <a:spcAft>
                  <a:spcPts val="0"/>
                </a:spcAft>
                <a:buClrTx/>
                <a:buSzTx/>
                <a:buFontTx/>
                <a:buNone/>
                <a:defRPr/>
              </a:pPr>
              <a:r>
                <a:rPr lang="zh-CN" altLang="en-US" b="1" kern="0" dirty="0">
                  <a:latin typeface="+mn-ea"/>
                  <a:ea typeface="+mn-ea"/>
                  <a:cs typeface="微软雅黑" panose="020B0503020204020204" pitchFamily="34" charset="-122"/>
                </a:rPr>
                <a:t>入选《财富》中国榜</a:t>
              </a:r>
              <a:endParaRPr kumimoji="0" lang="en-US" altLang="zh-CN" sz="1800" b="1" i="0" u="none" strike="noStrike" kern="0" cap="none" spc="0" normalizeH="0" baseline="0" noProof="0" dirty="0">
                <a:ln>
                  <a:noFill/>
                </a:ln>
                <a:effectLst/>
                <a:uLnTx/>
                <a:uFillTx/>
                <a:latin typeface="+mn-ea"/>
                <a:ea typeface="+mn-ea"/>
                <a:cs typeface="微软雅黑" panose="020B0503020204020204" pitchFamily="34" charset="-122"/>
              </a:endParaRPr>
            </a:p>
          </p:txBody>
        </p:sp>
        <p:sp>
          <p:nvSpPr>
            <p:cNvPr id="12" name="矩形 11"/>
            <p:cNvSpPr/>
            <p:nvPr/>
          </p:nvSpPr>
          <p:spPr>
            <a:xfrm>
              <a:off x="6195645" y="1536840"/>
              <a:ext cx="45719" cy="234462"/>
            </a:xfrm>
            <a:prstGeom prst="rect">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800" b="0" i="0" u="none" strike="noStrike" kern="0" cap="none" spc="0" normalizeH="0" baseline="0" noProof="0">
                <a:ln>
                  <a:noFill/>
                </a:ln>
                <a:effectLst/>
                <a:uLnTx/>
                <a:uFillTx/>
                <a:latin typeface="+mn-ea"/>
                <a:ea typeface="+mn-ea"/>
              </a:endParaRPr>
            </a:p>
          </p:txBody>
        </p:sp>
      </p:grpSp>
      <p:pic>
        <p:nvPicPr>
          <p:cNvPr id="1026" name="Picture 2" descr="图片"/>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708010" y="1672167"/>
            <a:ext cx="1428327" cy="53653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图片"/>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54946" y="2399047"/>
            <a:ext cx="2131664" cy="1421109"/>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1030" name="Picture 6" descr="图片"/>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990754" y="2377100"/>
            <a:ext cx="2164583" cy="1443056"/>
          </a:xfrm>
          <a:prstGeom prst="rect">
            <a:avLst/>
          </a:prstGeom>
          <a:noFill/>
          <a:effectLst/>
          <a:extLst>
            <a:ext uri="{909E8E84-426E-40DD-AFC4-6F175D3DCCD1}">
              <a14:hiddenFill xmlns:a14="http://schemas.microsoft.com/office/drawing/2010/main">
                <a:solidFill>
                  <a:srgbClr val="FFFFFF"/>
                </a:solidFill>
              </a14:hiddenFill>
            </a:ext>
          </a:extLst>
        </p:spPr>
      </p:pic>
      <p:sp>
        <p:nvSpPr>
          <p:cNvPr id="31" name="TextBox 6"/>
          <p:cNvSpPr txBox="1">
            <a:spLocks noChangeArrowheads="1"/>
          </p:cNvSpPr>
          <p:nvPr/>
        </p:nvSpPr>
        <p:spPr bwMode="auto">
          <a:xfrm>
            <a:off x="609984" y="1315799"/>
            <a:ext cx="27320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eaLnBrk="1" hangingPunct="1"/>
            <a:r>
              <a:rPr lang="zh-CN" altLang="en-US" sz="2000" b="1" dirty="0">
                <a:solidFill>
                  <a:srgbClr val="2E3190"/>
                </a:solidFill>
                <a:latin typeface="+mn-ea"/>
                <a:ea typeface="+mn-ea"/>
              </a:rPr>
              <a:t>行业品牌项目</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97418" y="165721"/>
            <a:ext cx="11263212" cy="1089529"/>
          </a:xfrm>
        </p:spPr>
        <p:txBody>
          <a:bodyPr/>
          <a:lstStyle/>
          <a:p>
            <a:r>
              <a:rPr kumimoji="1" lang="zh-CN" altLang="en-US" sz="2400">
                <a:solidFill>
                  <a:schemeClr val="bg1"/>
                </a:solidFill>
                <a:latin typeface="微软雅黑" panose="020B0503020204020204" pitchFamily="34" charset="-122"/>
                <a:ea typeface="微软雅黑" panose="020B0503020204020204" pitchFamily="34" charset="-122"/>
              </a:rPr>
              <a:t>华善青少年公益发展中心作为儿童教育公益机构，多年深耕儿童素质教育领域，为儿童提供提升综合素养的学习平台，助力儿童健康茁壮成长</a:t>
            </a:r>
            <a:br>
              <a:rPr kumimoji="1" lang="en-US" altLang="zh-CN" sz="2400">
                <a:solidFill>
                  <a:srgbClr val="31368D"/>
                </a:solidFill>
                <a:latin typeface="微软雅黑" panose="020B0503020204020204" pitchFamily="34" charset="-122"/>
                <a:ea typeface="微软雅黑" panose="020B0503020204020204" pitchFamily="34" charset="-122"/>
              </a:rPr>
            </a:br>
            <a:endParaRPr lang="zh-CN" altLang="en-US" sz="2400"/>
          </a:p>
        </p:txBody>
      </p:sp>
      <p:sp>
        <p:nvSpPr>
          <p:cNvPr id="3" name="îş1ïḓe"/>
          <p:cNvSpPr/>
          <p:nvPr>
            <p:custDataLst>
              <p:tags r:id="rId1"/>
            </p:custDataLst>
          </p:nvPr>
        </p:nvSpPr>
        <p:spPr>
          <a:xfrm>
            <a:off x="497418" y="1225118"/>
            <a:ext cx="7133666" cy="458908"/>
          </a:xfrm>
          <a:prstGeom prst="rect">
            <a:avLst/>
          </a:prstGeom>
          <a:noFill/>
          <a:ln w="25400" cap="flat" cmpd="sng" algn="ctr">
            <a:noFill/>
            <a:prstDash val="solid"/>
          </a:ln>
          <a:effectLst/>
        </p:spPr>
        <p:txBody>
          <a:bodyPr wrap="square" lIns="91440" tIns="45720" rIns="91440" bIns="45720" rtlCol="0" anchor="t" anchorCtr="0">
            <a:spAutoFit/>
          </a:bodyPr>
          <a:lstStyle/>
          <a:p>
            <a:pPr lvl="0" fontAlgn="base">
              <a:lnSpc>
                <a:spcPct val="150000"/>
              </a:lnSpc>
              <a:spcBef>
                <a:spcPct val="0"/>
              </a:spcBef>
              <a:spcAft>
                <a:spcPct val="0"/>
              </a:spcAft>
              <a:defRPr/>
            </a:pPr>
            <a:r>
              <a:rPr kumimoji="1" lang="zh-CN" altLang="en-US" b="1">
                <a:solidFill>
                  <a:srgbClr val="31368D"/>
                </a:solidFill>
                <a:latin typeface="微软雅黑" panose="020B0503020204020204" pitchFamily="34" charset="-122"/>
                <a:ea typeface="微软雅黑" panose="020B0503020204020204" pitchFamily="34" charset="-122"/>
              </a:rPr>
              <a:t>杭州市西湖区华善青少年公益发展中心</a:t>
            </a:r>
            <a:endParaRPr kumimoji="1" lang="en-US" altLang="zh-CN" b="1">
              <a:solidFill>
                <a:srgbClr val="31368D"/>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3"/>
          <a:stretch>
            <a:fillRect/>
          </a:stretch>
        </p:blipFill>
        <p:spPr>
          <a:xfrm>
            <a:off x="7865930" y="1449935"/>
            <a:ext cx="3894700" cy="2024785"/>
          </a:xfrm>
          <a:prstGeom prst="rect">
            <a:avLst/>
          </a:prstGeom>
        </p:spPr>
      </p:pic>
      <p:sp>
        <p:nvSpPr>
          <p:cNvPr id="8" name="TextBox 161"/>
          <p:cNvSpPr txBox="1"/>
          <p:nvPr/>
        </p:nvSpPr>
        <p:spPr>
          <a:xfrm>
            <a:off x="497418" y="1784311"/>
            <a:ext cx="7133666" cy="734330"/>
          </a:xfrm>
          <a:prstGeom prst="roundRect">
            <a:avLst>
              <a:gd name="adj" fmla="val 6179"/>
            </a:avLst>
          </a:prstGeom>
          <a:gradFill flip="none" rotWithShape="1">
            <a:gsLst>
              <a:gs pos="0">
                <a:schemeClr val="accent1">
                  <a:lumMod val="20000"/>
                  <a:lumOff val="80000"/>
                  <a:alpha val="69000"/>
                </a:schemeClr>
              </a:gs>
              <a:gs pos="36000">
                <a:schemeClr val="accent1">
                  <a:lumMod val="20000"/>
                  <a:lumOff val="80000"/>
                  <a:alpha val="4460"/>
                </a:scheme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285750" indent="-285750">
              <a:lnSpc>
                <a:spcPct val="110000"/>
              </a:lnSpc>
              <a:spcAft>
                <a:spcPts val="200"/>
              </a:spcAft>
              <a:buFont typeface="Wingdings" panose="05000000000000000000" pitchFamily="2" charset="2"/>
              <a:buChar char="n"/>
              <a:defRPr kumimoji="1" sz="1400">
                <a:solidFill>
                  <a:schemeClr val="tx1"/>
                </a:solidFill>
                <a:latin typeface="+mn-ea"/>
              </a:defRPr>
            </a:lvl1pPr>
            <a:lvl2pPr>
              <a:defRPr>
                <a:solidFill>
                  <a:schemeClr val="lt1"/>
                </a:solidFill>
                <a:latin typeface="+mn-lt"/>
                <a:ea typeface="+mn-ea"/>
              </a:defRPr>
            </a:lvl2pPr>
            <a:lvl3pPr>
              <a:defRPr>
                <a:solidFill>
                  <a:schemeClr val="lt1"/>
                </a:solidFill>
                <a:latin typeface="+mn-lt"/>
                <a:ea typeface="+mn-ea"/>
              </a:defRPr>
            </a:lvl3pPr>
            <a:lvl4pPr>
              <a:defRPr>
                <a:solidFill>
                  <a:schemeClr val="lt1"/>
                </a:solidFill>
                <a:latin typeface="+mn-lt"/>
                <a:ea typeface="+mn-ea"/>
              </a:defRPr>
            </a:lvl4pPr>
            <a:lvl5pPr>
              <a:defRPr>
                <a:solidFill>
                  <a:schemeClr val="lt1"/>
                </a:solidFill>
                <a:latin typeface="+mn-lt"/>
                <a:ea typeface="+mn-ea"/>
              </a:defRPr>
            </a:lvl5pPr>
            <a:lvl6pPr>
              <a:defRPr>
                <a:solidFill>
                  <a:schemeClr val="lt1"/>
                </a:solidFill>
                <a:latin typeface="+mn-lt"/>
                <a:ea typeface="+mn-ea"/>
              </a:defRPr>
            </a:lvl6pPr>
            <a:lvl7pPr>
              <a:defRPr>
                <a:solidFill>
                  <a:schemeClr val="lt1"/>
                </a:solidFill>
                <a:latin typeface="+mn-lt"/>
                <a:ea typeface="+mn-ea"/>
              </a:defRPr>
            </a:lvl7pPr>
            <a:lvl8pPr>
              <a:defRPr>
                <a:solidFill>
                  <a:schemeClr val="lt1"/>
                </a:solidFill>
                <a:latin typeface="+mn-lt"/>
                <a:ea typeface="+mn-ea"/>
              </a:defRPr>
            </a:lvl8pPr>
            <a:lvl9pPr>
              <a:defRPr>
                <a:solidFill>
                  <a:schemeClr val="lt1"/>
                </a:solidFill>
                <a:latin typeface="+mn-lt"/>
                <a:ea typeface="+mn-ea"/>
              </a:defRPr>
            </a:lvl9pPr>
          </a:lstStyle>
          <a:p>
            <a:pPr marL="0" indent="0">
              <a:spcAft>
                <a:spcPts val="100"/>
              </a:spcAft>
              <a:buNone/>
            </a:pPr>
            <a:endParaRPr lang="en-US" altLang="zh-CN" sz="1200"/>
          </a:p>
          <a:p>
            <a:pPr marL="0" indent="0">
              <a:spcAft>
                <a:spcPts val="100"/>
              </a:spcAft>
              <a:buNone/>
            </a:pPr>
            <a:r>
              <a:rPr lang="zh-CN" altLang="en-US" sz="1200"/>
              <a:t>成立于</a:t>
            </a:r>
            <a:r>
              <a:rPr lang="en-US" altLang="zh-CN" sz="1200"/>
              <a:t>2015</a:t>
            </a:r>
            <a:r>
              <a:rPr lang="zh-CN" altLang="en-US" sz="1200"/>
              <a:t>年</a:t>
            </a:r>
            <a:r>
              <a:rPr lang="en-US" altLang="zh-CN" sz="1200"/>
              <a:t>11</a:t>
            </a:r>
            <a:r>
              <a:rPr lang="zh-CN" altLang="en-US" sz="1200"/>
              <a:t>月，</a:t>
            </a:r>
            <a:r>
              <a:rPr lang="en-US" altLang="zh-CN" sz="1200"/>
              <a:t>2017</a:t>
            </a:r>
            <a:r>
              <a:rPr lang="zh-CN" altLang="en-US" sz="1200"/>
              <a:t>年在杭州市西湖区正式注册成立。由全国</a:t>
            </a:r>
            <a:r>
              <a:rPr lang="en-US" altLang="zh-CN" sz="1200"/>
              <a:t>400</a:t>
            </a:r>
            <a:r>
              <a:rPr lang="zh-CN" altLang="en-US" sz="1200"/>
              <a:t>多家公益小天使项目团队联合组建代表、行使中国公益小天使管理委员会权益的机构。</a:t>
            </a:r>
            <a:r>
              <a:rPr lang="en-US" altLang="zh-CN" sz="1200"/>
              <a:t>2017</a:t>
            </a:r>
            <a:r>
              <a:rPr lang="zh-CN" altLang="en-US" sz="1200"/>
              <a:t>年公益小天使项目荣获由南都基金会、中国扶贫基金会、新浪、腾讯、新华网等</a:t>
            </a:r>
            <a:r>
              <a:rPr lang="en-US" altLang="zh-CN" sz="1200"/>
              <a:t>26</a:t>
            </a:r>
            <a:r>
              <a:rPr lang="zh-CN" altLang="en-US" sz="1200"/>
              <a:t>家单位共同发起的首批中国公益好项目，全国仅</a:t>
            </a:r>
            <a:r>
              <a:rPr lang="en-US" altLang="zh-CN" sz="1200"/>
              <a:t>22</a:t>
            </a:r>
            <a:r>
              <a:rPr lang="zh-CN" altLang="en-US" sz="1200"/>
              <a:t>家获此殊荣。</a:t>
            </a:r>
          </a:p>
          <a:p>
            <a:pPr>
              <a:spcAft>
                <a:spcPts val="100"/>
              </a:spcAft>
            </a:pPr>
            <a:endParaRPr lang="en-US" altLang="zh-CN" dirty="0">
              <a:solidFill>
                <a:schemeClr val="tx1"/>
              </a:solidFill>
              <a:latin typeface="+mn-ea"/>
            </a:endParaRPr>
          </a:p>
        </p:txBody>
      </p:sp>
      <p:sp>
        <p:nvSpPr>
          <p:cNvPr id="9" name="TextBox 161"/>
          <p:cNvSpPr txBox="1"/>
          <p:nvPr/>
        </p:nvSpPr>
        <p:spPr>
          <a:xfrm>
            <a:off x="1649890" y="2640409"/>
            <a:ext cx="5976118" cy="945816"/>
          </a:xfrm>
          <a:prstGeom prst="rect">
            <a:avLst/>
          </a:prstGeom>
          <a:gradFill flip="none" rotWithShape="1">
            <a:gsLst>
              <a:gs pos="0">
                <a:schemeClr val="accent1">
                  <a:lumMod val="20000"/>
                  <a:lumOff val="80000"/>
                  <a:alpha val="69000"/>
                </a:schemeClr>
              </a:gs>
              <a:gs pos="36000">
                <a:schemeClr val="accent1">
                  <a:lumMod val="20000"/>
                  <a:lumOff val="80000"/>
                  <a:alpha val="4460"/>
                </a:schemeClr>
              </a:gs>
              <a:gs pos="100000">
                <a:schemeClr val="bg1"/>
              </a:gs>
            </a:gsLst>
            <a:lin ang="10800000" scaled="1"/>
            <a:tileRect/>
          </a:gra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285750" indent="-285750">
              <a:lnSpc>
                <a:spcPct val="110000"/>
              </a:lnSpc>
              <a:spcAft>
                <a:spcPts val="200"/>
              </a:spcAft>
              <a:buFont typeface="Wingdings" panose="05000000000000000000" pitchFamily="2" charset="2"/>
              <a:buChar char="n"/>
              <a:defRPr kumimoji="1" sz="1400">
                <a:solidFill>
                  <a:schemeClr val="tx1"/>
                </a:solidFill>
                <a:latin typeface="+mn-ea"/>
              </a:defRPr>
            </a:lvl1pPr>
            <a:lvl2pPr>
              <a:defRPr>
                <a:solidFill>
                  <a:schemeClr val="lt1"/>
                </a:solidFill>
                <a:latin typeface="+mn-lt"/>
                <a:ea typeface="+mn-ea"/>
              </a:defRPr>
            </a:lvl2pPr>
            <a:lvl3pPr>
              <a:defRPr>
                <a:solidFill>
                  <a:schemeClr val="lt1"/>
                </a:solidFill>
                <a:latin typeface="+mn-lt"/>
                <a:ea typeface="+mn-ea"/>
              </a:defRPr>
            </a:lvl3pPr>
            <a:lvl4pPr>
              <a:defRPr>
                <a:solidFill>
                  <a:schemeClr val="lt1"/>
                </a:solidFill>
                <a:latin typeface="+mn-lt"/>
                <a:ea typeface="+mn-ea"/>
              </a:defRPr>
            </a:lvl4pPr>
            <a:lvl5pPr>
              <a:defRPr>
                <a:solidFill>
                  <a:schemeClr val="lt1"/>
                </a:solidFill>
                <a:latin typeface="+mn-lt"/>
                <a:ea typeface="+mn-ea"/>
              </a:defRPr>
            </a:lvl5pPr>
            <a:lvl6pPr>
              <a:defRPr>
                <a:solidFill>
                  <a:schemeClr val="lt1"/>
                </a:solidFill>
                <a:latin typeface="+mn-lt"/>
                <a:ea typeface="+mn-ea"/>
              </a:defRPr>
            </a:lvl6pPr>
            <a:lvl7pPr>
              <a:defRPr>
                <a:solidFill>
                  <a:schemeClr val="lt1"/>
                </a:solidFill>
                <a:latin typeface="+mn-lt"/>
                <a:ea typeface="+mn-ea"/>
              </a:defRPr>
            </a:lvl7pPr>
            <a:lvl8pPr>
              <a:defRPr>
                <a:solidFill>
                  <a:schemeClr val="lt1"/>
                </a:solidFill>
                <a:latin typeface="+mn-lt"/>
                <a:ea typeface="+mn-ea"/>
              </a:defRPr>
            </a:lvl8pPr>
            <a:lvl9pPr>
              <a:defRPr>
                <a:solidFill>
                  <a:schemeClr val="lt1"/>
                </a:solidFill>
                <a:latin typeface="+mn-lt"/>
                <a:ea typeface="+mn-ea"/>
              </a:defRPr>
            </a:lvl9pPr>
          </a:lstStyle>
          <a:p>
            <a:pPr marL="0" indent="0" algn="ctr">
              <a:lnSpc>
                <a:spcPct val="120000"/>
              </a:lnSpc>
              <a:buNone/>
            </a:pPr>
            <a:r>
              <a:rPr lang="zh-CN" altLang="en-US" b="1"/>
              <a:t>青少年公益活动体验，素质教育，</a:t>
            </a:r>
            <a:endParaRPr lang="en-US" altLang="zh-CN" b="1"/>
          </a:p>
          <a:p>
            <a:pPr marL="0" indent="0" algn="ctr">
              <a:lnSpc>
                <a:spcPct val="120000"/>
              </a:lnSpc>
              <a:buNone/>
            </a:pPr>
            <a:r>
              <a:rPr lang="zh-CN" altLang="en-US" b="1"/>
              <a:t>关爱青少年身心健康，社会实践能力发展</a:t>
            </a:r>
            <a:endParaRPr lang="en-US" altLang="zh-CN" b="1" dirty="0"/>
          </a:p>
        </p:txBody>
      </p:sp>
      <p:sp>
        <p:nvSpPr>
          <p:cNvPr id="10" name="TextBox 161"/>
          <p:cNvSpPr txBox="1"/>
          <p:nvPr/>
        </p:nvSpPr>
        <p:spPr>
          <a:xfrm>
            <a:off x="539336" y="2640409"/>
            <a:ext cx="1095782" cy="945816"/>
          </a:xfrm>
          <a:prstGeom prst="rect">
            <a:avLst/>
          </a:prstGeom>
          <a:solidFill>
            <a:schemeClr val="accent1">
              <a:lumMod val="7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285750" indent="-285750">
              <a:lnSpc>
                <a:spcPct val="110000"/>
              </a:lnSpc>
              <a:spcAft>
                <a:spcPts val="200"/>
              </a:spcAft>
              <a:buFont typeface="Wingdings" panose="05000000000000000000" pitchFamily="2" charset="2"/>
              <a:buChar char="n"/>
              <a:defRPr kumimoji="1" sz="1400">
                <a:solidFill>
                  <a:schemeClr val="tx1"/>
                </a:solidFill>
                <a:latin typeface="+mn-ea"/>
              </a:defRPr>
            </a:lvl1pPr>
            <a:lvl2pPr>
              <a:defRPr>
                <a:solidFill>
                  <a:schemeClr val="lt1"/>
                </a:solidFill>
                <a:latin typeface="+mn-lt"/>
                <a:ea typeface="+mn-ea"/>
              </a:defRPr>
            </a:lvl2pPr>
            <a:lvl3pPr>
              <a:defRPr>
                <a:solidFill>
                  <a:schemeClr val="lt1"/>
                </a:solidFill>
                <a:latin typeface="+mn-lt"/>
                <a:ea typeface="+mn-ea"/>
              </a:defRPr>
            </a:lvl3pPr>
            <a:lvl4pPr>
              <a:defRPr>
                <a:solidFill>
                  <a:schemeClr val="lt1"/>
                </a:solidFill>
                <a:latin typeface="+mn-lt"/>
                <a:ea typeface="+mn-ea"/>
              </a:defRPr>
            </a:lvl4pPr>
            <a:lvl5pPr>
              <a:defRPr>
                <a:solidFill>
                  <a:schemeClr val="lt1"/>
                </a:solidFill>
                <a:latin typeface="+mn-lt"/>
                <a:ea typeface="+mn-ea"/>
              </a:defRPr>
            </a:lvl5pPr>
            <a:lvl6pPr>
              <a:defRPr>
                <a:solidFill>
                  <a:schemeClr val="lt1"/>
                </a:solidFill>
                <a:latin typeface="+mn-lt"/>
                <a:ea typeface="+mn-ea"/>
              </a:defRPr>
            </a:lvl6pPr>
            <a:lvl7pPr>
              <a:defRPr>
                <a:solidFill>
                  <a:schemeClr val="lt1"/>
                </a:solidFill>
                <a:latin typeface="+mn-lt"/>
                <a:ea typeface="+mn-ea"/>
              </a:defRPr>
            </a:lvl7pPr>
            <a:lvl8pPr>
              <a:defRPr>
                <a:solidFill>
                  <a:schemeClr val="lt1"/>
                </a:solidFill>
                <a:latin typeface="+mn-lt"/>
                <a:ea typeface="+mn-ea"/>
              </a:defRPr>
            </a:lvl8pPr>
            <a:lvl9pPr>
              <a:defRPr>
                <a:solidFill>
                  <a:schemeClr val="lt1"/>
                </a:solidFill>
                <a:latin typeface="+mn-lt"/>
                <a:ea typeface="+mn-ea"/>
              </a:defRPr>
            </a:lvl9pPr>
          </a:lstStyle>
          <a:p>
            <a:pPr marL="0" indent="0" algn="ctr">
              <a:lnSpc>
                <a:spcPct val="120000"/>
              </a:lnSpc>
              <a:buNone/>
            </a:pPr>
            <a:r>
              <a:rPr lang="zh-CN" altLang="en-US" sz="1600" b="1" dirty="0">
                <a:solidFill>
                  <a:schemeClr val="bg1"/>
                </a:solidFill>
              </a:rPr>
              <a:t>核心业务板块</a:t>
            </a:r>
            <a:endParaRPr lang="en-US" altLang="zh-CN" sz="1600" b="1" dirty="0">
              <a:solidFill>
                <a:schemeClr val="bg1"/>
              </a:solidFill>
            </a:endParaRPr>
          </a:p>
        </p:txBody>
      </p:sp>
      <p:sp>
        <p:nvSpPr>
          <p:cNvPr id="11" name="等腰三角形 10"/>
          <p:cNvSpPr/>
          <p:nvPr/>
        </p:nvSpPr>
        <p:spPr>
          <a:xfrm rot="10800000">
            <a:off x="497418" y="3779405"/>
            <a:ext cx="7207180" cy="495239"/>
          </a:xfrm>
          <a:prstGeom prst="triangl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sp>
        <p:nvSpPr>
          <p:cNvPr id="12" name="文本框 11"/>
          <p:cNvSpPr txBox="1"/>
          <p:nvPr/>
        </p:nvSpPr>
        <p:spPr>
          <a:xfrm>
            <a:off x="2500808" y="3790422"/>
            <a:ext cx="3200400" cy="337185"/>
          </a:xfrm>
          <a:prstGeom prst="rect">
            <a:avLst/>
          </a:prstGeom>
          <a:noFill/>
        </p:spPr>
        <p:txBody>
          <a:bodyPr wrap="square">
            <a:spAutoFit/>
          </a:bodyPr>
          <a:lstStyle/>
          <a:p>
            <a:pPr lvl="0" algn="ctr" eaLnBrk="0" fontAlgn="base" hangingPunct="0">
              <a:spcBef>
                <a:spcPct val="30000"/>
              </a:spcBef>
              <a:spcAft>
                <a:spcPct val="0"/>
              </a:spcAft>
              <a:defRPr/>
            </a:pPr>
            <a:r>
              <a:rPr lang="zh-CN" altLang="en-US" sz="1600" b="1" dirty="0">
                <a:solidFill>
                  <a:schemeClr val="bg1"/>
                </a:solidFill>
                <a:latin typeface="微软雅黑" panose="020B0503020204020204" pitchFamily="34" charset="-122"/>
                <a:ea typeface="微软雅黑" panose="020B0503020204020204" pitchFamily="34" charset="-122"/>
              </a:rPr>
              <a:t>重点</a:t>
            </a:r>
            <a:r>
              <a:rPr lang="zh-CN" altLang="en-US" sz="1600" b="1">
                <a:solidFill>
                  <a:schemeClr val="bg1"/>
                </a:solidFill>
                <a:latin typeface="微软雅黑" panose="020B0503020204020204" pitchFamily="34" charset="-122"/>
                <a:ea typeface="微软雅黑" panose="020B0503020204020204" pitchFamily="34" charset="-122"/>
              </a:rPr>
              <a:t>项目：公益小天使（中国）</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13" name="TextBox 161"/>
          <p:cNvSpPr txBox="1"/>
          <p:nvPr/>
        </p:nvSpPr>
        <p:spPr>
          <a:xfrm>
            <a:off x="366948" y="4504020"/>
            <a:ext cx="7259060" cy="2169775"/>
          </a:xfrm>
          <a:prstGeom prst="roundRect">
            <a:avLst>
              <a:gd name="adj" fmla="val 6179"/>
            </a:avLst>
          </a:prstGeom>
          <a:gradFill flip="none" rotWithShape="1">
            <a:gsLst>
              <a:gs pos="0">
                <a:schemeClr val="accent1">
                  <a:lumMod val="20000"/>
                  <a:lumOff val="80000"/>
                  <a:alpha val="69000"/>
                </a:schemeClr>
              </a:gs>
              <a:gs pos="36000">
                <a:schemeClr val="accent1">
                  <a:lumMod val="20000"/>
                  <a:lumOff val="80000"/>
                  <a:alpha val="4460"/>
                </a:scheme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285750" indent="-285750">
              <a:lnSpc>
                <a:spcPct val="110000"/>
              </a:lnSpc>
              <a:spcAft>
                <a:spcPts val="200"/>
              </a:spcAft>
              <a:buFont typeface="Wingdings" panose="05000000000000000000" pitchFamily="2" charset="2"/>
              <a:buChar char="n"/>
              <a:defRPr kumimoji="1" sz="1400">
                <a:solidFill>
                  <a:schemeClr val="tx1"/>
                </a:solidFill>
                <a:latin typeface="+mn-ea"/>
              </a:defRPr>
            </a:lvl1pPr>
            <a:lvl2pPr>
              <a:defRPr>
                <a:solidFill>
                  <a:schemeClr val="lt1"/>
                </a:solidFill>
                <a:latin typeface="+mn-lt"/>
                <a:ea typeface="+mn-ea"/>
              </a:defRPr>
            </a:lvl2pPr>
            <a:lvl3pPr>
              <a:defRPr>
                <a:solidFill>
                  <a:schemeClr val="lt1"/>
                </a:solidFill>
                <a:latin typeface="+mn-lt"/>
                <a:ea typeface="+mn-ea"/>
              </a:defRPr>
            </a:lvl3pPr>
            <a:lvl4pPr>
              <a:defRPr>
                <a:solidFill>
                  <a:schemeClr val="lt1"/>
                </a:solidFill>
                <a:latin typeface="+mn-lt"/>
                <a:ea typeface="+mn-ea"/>
              </a:defRPr>
            </a:lvl4pPr>
            <a:lvl5pPr>
              <a:defRPr>
                <a:solidFill>
                  <a:schemeClr val="lt1"/>
                </a:solidFill>
                <a:latin typeface="+mn-lt"/>
                <a:ea typeface="+mn-ea"/>
              </a:defRPr>
            </a:lvl5pPr>
            <a:lvl6pPr>
              <a:defRPr>
                <a:solidFill>
                  <a:schemeClr val="lt1"/>
                </a:solidFill>
                <a:latin typeface="+mn-lt"/>
                <a:ea typeface="+mn-ea"/>
              </a:defRPr>
            </a:lvl6pPr>
            <a:lvl7pPr>
              <a:defRPr>
                <a:solidFill>
                  <a:schemeClr val="lt1"/>
                </a:solidFill>
                <a:latin typeface="+mn-lt"/>
                <a:ea typeface="+mn-ea"/>
              </a:defRPr>
            </a:lvl7pPr>
            <a:lvl8pPr>
              <a:defRPr>
                <a:solidFill>
                  <a:schemeClr val="lt1"/>
                </a:solidFill>
                <a:latin typeface="+mn-lt"/>
                <a:ea typeface="+mn-ea"/>
              </a:defRPr>
            </a:lvl8pPr>
            <a:lvl9pPr>
              <a:defRPr>
                <a:solidFill>
                  <a:schemeClr val="lt1"/>
                </a:solidFill>
                <a:latin typeface="+mn-lt"/>
                <a:ea typeface="+mn-ea"/>
              </a:defRPr>
            </a:lvl9pPr>
          </a:lstStyle>
          <a:p>
            <a:pPr marL="0" indent="0">
              <a:spcAft>
                <a:spcPts val="100"/>
              </a:spcAft>
              <a:buNone/>
            </a:pPr>
            <a:r>
              <a:rPr lang="zh-CN" altLang="en-US" b="1" dirty="0"/>
              <a:t>项目背景：应对应试教育短板</a:t>
            </a:r>
          </a:p>
          <a:p>
            <a:pPr>
              <a:spcAft>
                <a:spcPts val="100"/>
              </a:spcAft>
            </a:pPr>
            <a:r>
              <a:rPr lang="zh-CN" altLang="en-US" sz="1200" dirty="0"/>
              <a:t>当前中国应试教育存在能力培养方面短板，导致青少年问题层出不穷，光靠学校无法应对所有问题</a:t>
            </a:r>
          </a:p>
          <a:p>
            <a:pPr>
              <a:spcAft>
                <a:spcPts val="100"/>
              </a:spcAft>
            </a:pPr>
            <a:r>
              <a:rPr lang="zh-CN" altLang="en-US" sz="1200" dirty="0"/>
              <a:t>家庭教育观念出现改变，更多家长开始注重孩子在成绩之外的身心健康与社会实践能力</a:t>
            </a:r>
          </a:p>
          <a:p>
            <a:pPr marL="0" indent="0">
              <a:spcAft>
                <a:spcPts val="100"/>
              </a:spcAft>
              <a:buNone/>
            </a:pPr>
            <a:endParaRPr lang="zh-CN" altLang="en-US" sz="1200" dirty="0"/>
          </a:p>
          <a:p>
            <a:pPr marL="0" indent="0">
              <a:spcAft>
                <a:spcPts val="100"/>
              </a:spcAft>
              <a:buNone/>
            </a:pPr>
            <a:r>
              <a:rPr lang="zh-CN" altLang="en-US" sz="1200" b="1" dirty="0"/>
              <a:t>现状：学生群体人数众多，素质教育需求存在缺口</a:t>
            </a:r>
          </a:p>
          <a:p>
            <a:pPr>
              <a:spcAft>
                <a:spcPts val="100"/>
              </a:spcAft>
            </a:pPr>
            <a:r>
              <a:rPr lang="zh-CN" altLang="en-US" sz="1200" dirty="0"/>
              <a:t>当前全国有</a:t>
            </a:r>
            <a:r>
              <a:rPr lang="en-US" altLang="zh-CN" sz="1200" dirty="0"/>
              <a:t>1.1</a:t>
            </a:r>
            <a:r>
              <a:rPr lang="zh-CN" altLang="en-US" sz="1200" dirty="0"/>
              <a:t>亿左右小学生，其中有</a:t>
            </a:r>
            <a:r>
              <a:rPr lang="en-US" altLang="zh-CN" sz="1200" dirty="0"/>
              <a:t>30%</a:t>
            </a:r>
            <a:r>
              <a:rPr lang="zh-CN" altLang="en-US" sz="1200" dirty="0"/>
              <a:t>家长有加强孩子核心素养教育的需求；</a:t>
            </a:r>
            <a:r>
              <a:rPr lang="en-US" altLang="zh-CN" sz="1200" dirty="0"/>
              <a:t>10%</a:t>
            </a:r>
            <a:r>
              <a:rPr lang="zh-CN" altLang="en-US" sz="1200" dirty="0"/>
              <a:t>的家长觉得核心素养教育比应试教育更重要</a:t>
            </a:r>
          </a:p>
        </p:txBody>
      </p:sp>
      <p:sp>
        <p:nvSpPr>
          <p:cNvPr id="14" name="TextBox 161"/>
          <p:cNvSpPr txBox="1"/>
          <p:nvPr/>
        </p:nvSpPr>
        <p:spPr>
          <a:xfrm>
            <a:off x="7704598" y="3582326"/>
            <a:ext cx="4386246" cy="3180424"/>
          </a:xfrm>
          <a:prstGeom prst="roundRect">
            <a:avLst>
              <a:gd name="adj" fmla="val 6179"/>
            </a:avLst>
          </a:prstGeom>
          <a:gradFill flip="none" rotWithShape="1">
            <a:gsLst>
              <a:gs pos="0">
                <a:schemeClr val="accent1">
                  <a:lumMod val="20000"/>
                  <a:lumOff val="80000"/>
                  <a:alpha val="69000"/>
                </a:schemeClr>
              </a:gs>
              <a:gs pos="36000">
                <a:schemeClr val="accent1">
                  <a:lumMod val="20000"/>
                  <a:lumOff val="80000"/>
                  <a:alpha val="4460"/>
                </a:scheme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285750" indent="-285750">
              <a:lnSpc>
                <a:spcPct val="110000"/>
              </a:lnSpc>
              <a:spcAft>
                <a:spcPts val="200"/>
              </a:spcAft>
              <a:buFont typeface="Wingdings" panose="05000000000000000000" pitchFamily="2" charset="2"/>
              <a:buChar char="n"/>
              <a:defRPr kumimoji="1" sz="1400">
                <a:solidFill>
                  <a:schemeClr val="tx1"/>
                </a:solidFill>
                <a:latin typeface="+mn-ea"/>
              </a:defRPr>
            </a:lvl1pPr>
            <a:lvl2pPr>
              <a:defRPr>
                <a:solidFill>
                  <a:schemeClr val="lt1"/>
                </a:solidFill>
                <a:latin typeface="+mn-lt"/>
                <a:ea typeface="+mn-ea"/>
              </a:defRPr>
            </a:lvl2pPr>
            <a:lvl3pPr>
              <a:defRPr>
                <a:solidFill>
                  <a:schemeClr val="lt1"/>
                </a:solidFill>
                <a:latin typeface="+mn-lt"/>
                <a:ea typeface="+mn-ea"/>
              </a:defRPr>
            </a:lvl3pPr>
            <a:lvl4pPr>
              <a:defRPr>
                <a:solidFill>
                  <a:schemeClr val="lt1"/>
                </a:solidFill>
                <a:latin typeface="+mn-lt"/>
                <a:ea typeface="+mn-ea"/>
              </a:defRPr>
            </a:lvl4pPr>
            <a:lvl5pPr>
              <a:defRPr>
                <a:solidFill>
                  <a:schemeClr val="lt1"/>
                </a:solidFill>
                <a:latin typeface="+mn-lt"/>
                <a:ea typeface="+mn-ea"/>
              </a:defRPr>
            </a:lvl5pPr>
            <a:lvl6pPr>
              <a:defRPr>
                <a:solidFill>
                  <a:schemeClr val="lt1"/>
                </a:solidFill>
                <a:latin typeface="+mn-lt"/>
                <a:ea typeface="+mn-ea"/>
              </a:defRPr>
            </a:lvl6pPr>
            <a:lvl7pPr>
              <a:defRPr>
                <a:solidFill>
                  <a:schemeClr val="lt1"/>
                </a:solidFill>
                <a:latin typeface="+mn-lt"/>
                <a:ea typeface="+mn-ea"/>
              </a:defRPr>
            </a:lvl7pPr>
            <a:lvl8pPr>
              <a:defRPr>
                <a:solidFill>
                  <a:schemeClr val="lt1"/>
                </a:solidFill>
                <a:latin typeface="+mn-lt"/>
                <a:ea typeface="+mn-ea"/>
              </a:defRPr>
            </a:lvl8pPr>
            <a:lvl9pPr>
              <a:defRPr>
                <a:solidFill>
                  <a:schemeClr val="lt1"/>
                </a:solidFill>
                <a:latin typeface="+mn-lt"/>
                <a:ea typeface="+mn-ea"/>
              </a:defRPr>
            </a:lvl9pPr>
          </a:lstStyle>
          <a:p>
            <a:pPr marL="0" indent="0">
              <a:spcAft>
                <a:spcPts val="100"/>
              </a:spcAft>
              <a:buNone/>
            </a:pPr>
            <a:r>
              <a:rPr lang="zh-CN" altLang="en-US" b="1" dirty="0"/>
              <a:t>项目介绍</a:t>
            </a:r>
          </a:p>
          <a:p>
            <a:pPr marL="0" indent="0">
              <a:spcAft>
                <a:spcPts val="100"/>
              </a:spcAft>
              <a:buNone/>
            </a:pPr>
            <a:r>
              <a:rPr lang="zh-CN" altLang="en-US" sz="1200" dirty="0"/>
              <a:t>公益小天使（中国）项目旨在协助解决小学生核心素养教育问题。</a:t>
            </a:r>
          </a:p>
          <a:p>
            <a:pPr marL="0" indent="0">
              <a:spcAft>
                <a:spcPts val="100"/>
              </a:spcAft>
              <a:buNone/>
            </a:pPr>
            <a:r>
              <a:rPr lang="zh-CN" altLang="en-US" sz="1200" dirty="0"/>
              <a:t>项目通过公益实践让孩子们从小就参与公益、了解公益。让更多孩子在实践中学会关爱别人、关心社会、关心环境、关怀人类，从而达到锻炼能力，提升自身综合素养目的。</a:t>
            </a:r>
          </a:p>
          <a:p>
            <a:pPr marL="0" indent="0">
              <a:spcAft>
                <a:spcPts val="100"/>
              </a:spcAft>
              <a:buNone/>
            </a:pPr>
            <a:endParaRPr lang="zh-CN" altLang="en-US" sz="1200" b="1" dirty="0"/>
          </a:p>
          <a:p>
            <a:pPr marL="0" indent="0">
              <a:spcAft>
                <a:spcPts val="100"/>
              </a:spcAft>
              <a:buNone/>
            </a:pPr>
            <a:r>
              <a:rPr lang="zh-CN" altLang="en-US" b="1" dirty="0"/>
              <a:t>项目培养方式</a:t>
            </a:r>
          </a:p>
          <a:p>
            <a:pPr marL="0" indent="0">
              <a:spcAft>
                <a:spcPts val="100"/>
              </a:spcAft>
              <a:buNone/>
            </a:pPr>
            <a:r>
              <a:rPr lang="zh-CN" altLang="en-US" sz="1200" dirty="0"/>
              <a:t>围绕环保（培养公共空间意识）、关爱（培养爱心并懂得用爱去生活）、文化（丰富文化知识树立文化自信）、健康（培养个人能力、养成良好习惯）、文明（提升修养、遵纪守法）、科技（提升新理论念，学习新知识）等课程开展社会公益实践活动。</a:t>
            </a:r>
          </a:p>
          <a:p>
            <a:pPr marL="0" indent="0">
              <a:spcAft>
                <a:spcPts val="100"/>
              </a:spcAft>
              <a:buNone/>
            </a:pPr>
            <a:endParaRPr lang="zh-CN" altLang="en-US" sz="1200" b="1" dirty="0"/>
          </a:p>
        </p:txBody>
      </p:sp>
    </p:spTree>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sz="2800" b="1" dirty="0">
                <a:latin typeface="微软雅黑" panose="020B0503020204020204" pitchFamily="34" charset="-122"/>
                <a:ea typeface="微软雅黑" panose="020B0503020204020204" pitchFamily="34" charset="-122"/>
              </a:rPr>
              <a:t>经历十五年的累计，</a:t>
            </a:r>
            <a:r>
              <a:rPr lang="en-US" altLang="zh-CN" sz="2800" b="1" dirty="0">
                <a:latin typeface="微软雅黑" panose="020B0503020204020204" pitchFamily="34" charset="-122"/>
                <a:ea typeface="微软雅黑" panose="020B0503020204020204" pitchFamily="34" charset="-122"/>
              </a:rPr>
              <a:t>ABC</a:t>
            </a:r>
            <a:r>
              <a:rPr lang="zh-CN" altLang="en-US" sz="2800" b="1" dirty="0">
                <a:latin typeface="微软雅黑" panose="020B0503020204020204" pitchFamily="34" charset="-122"/>
                <a:ea typeface="微软雅黑" panose="020B0503020204020204" pitchFamily="34" charset="-122"/>
              </a:rPr>
              <a:t>享有较高的品牌美誉度得到了</a:t>
            </a:r>
            <a:r>
              <a:rPr lang="en-US" altLang="en-US" sz="2800" b="1" dirty="0" err="1">
                <a:latin typeface="微软雅黑" panose="020B0503020204020204" pitchFamily="34" charset="-122"/>
                <a:ea typeface="微软雅黑" panose="020B0503020204020204" pitchFamily="34" charset="-122"/>
              </a:rPr>
              <a:t>行业</a:t>
            </a:r>
            <a:r>
              <a:rPr lang="zh-CN" altLang="en-US" sz="2800" b="1" dirty="0">
                <a:latin typeface="微软雅黑" panose="020B0503020204020204" pitchFamily="34" charset="-122"/>
                <a:ea typeface="微软雅黑" panose="020B0503020204020204" pitchFamily="34" charset="-122"/>
              </a:rPr>
              <a:t>客户的广泛认可，</a:t>
            </a:r>
            <a:r>
              <a:rPr lang="en-US" altLang="en-US" sz="2800" b="1" dirty="0" err="1">
                <a:latin typeface="微软雅黑" panose="020B0503020204020204" pitchFamily="34" charset="-122"/>
                <a:ea typeface="微软雅黑" panose="020B0503020204020204" pitchFamily="34" charset="-122"/>
              </a:rPr>
              <a:t>并在</a:t>
            </a:r>
            <a:r>
              <a:rPr lang="zh-CN" altLang="en-US" sz="2800" b="1" dirty="0">
                <a:latin typeface="微软雅黑" panose="020B0503020204020204" pitchFamily="34" charset="-122"/>
                <a:ea typeface="微软雅黑" panose="020B0503020204020204" pitchFamily="34" charset="-122"/>
              </a:rPr>
              <a:t>持续创造更大的社会价值</a:t>
            </a:r>
            <a:endParaRPr kumimoji="1" lang="zh-CN" altLang="en-US" b="1" dirty="0"/>
          </a:p>
        </p:txBody>
      </p:sp>
      <p:sp>
        <p:nvSpPr>
          <p:cNvPr id="3" name="矩形: 圆角 11"/>
          <p:cNvSpPr/>
          <p:nvPr/>
        </p:nvSpPr>
        <p:spPr>
          <a:xfrm>
            <a:off x="6229137" y="5104291"/>
            <a:ext cx="5670390" cy="1567502"/>
          </a:xfrm>
          <a:prstGeom prst="roundRect">
            <a:avLst/>
          </a:prstGeom>
          <a:solidFill>
            <a:srgbClr val="EAE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圆角 10"/>
          <p:cNvSpPr/>
          <p:nvPr/>
        </p:nvSpPr>
        <p:spPr>
          <a:xfrm>
            <a:off x="6229138" y="3405224"/>
            <a:ext cx="5670390" cy="1567502"/>
          </a:xfrm>
          <a:prstGeom prst="roundRect">
            <a:avLst/>
          </a:prstGeom>
          <a:solidFill>
            <a:srgbClr val="EAE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圆角 9"/>
          <p:cNvSpPr/>
          <p:nvPr/>
        </p:nvSpPr>
        <p:spPr>
          <a:xfrm>
            <a:off x="6229137" y="1710210"/>
            <a:ext cx="5670390" cy="1567502"/>
          </a:xfrm>
          <a:prstGeom prst="roundRect">
            <a:avLst/>
          </a:prstGeom>
          <a:solidFill>
            <a:srgbClr val="EAE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TextBox 6"/>
          <p:cNvSpPr txBox="1">
            <a:spLocks noChangeArrowheads="1"/>
          </p:cNvSpPr>
          <p:nvPr/>
        </p:nvSpPr>
        <p:spPr bwMode="auto">
          <a:xfrm>
            <a:off x="7700088" y="1258637"/>
            <a:ext cx="27305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Segoe UI Light" panose="020B0502040204020203" pitchFamily="34" charset="0"/>
                <a:ea typeface="微软雅黑" panose="020B0503020204020204" pitchFamily="34" charset="-122"/>
              </a:defRPr>
            </a:lvl1pPr>
            <a:lvl2pPr marL="742950" indent="-285750">
              <a:defRPr>
                <a:solidFill>
                  <a:schemeClr val="tx1"/>
                </a:solidFill>
                <a:latin typeface="Segoe UI Light" panose="020B0502040204020203" pitchFamily="34" charset="0"/>
                <a:ea typeface="微软雅黑" panose="020B0503020204020204" pitchFamily="34" charset="-122"/>
              </a:defRPr>
            </a:lvl2pPr>
            <a:lvl3pPr marL="1143000" indent="-228600">
              <a:defRPr>
                <a:solidFill>
                  <a:schemeClr val="tx1"/>
                </a:solidFill>
                <a:latin typeface="Segoe UI Light" panose="020B0502040204020203" pitchFamily="34" charset="0"/>
                <a:ea typeface="微软雅黑" panose="020B0503020204020204" pitchFamily="34" charset="-122"/>
              </a:defRPr>
            </a:lvl3pPr>
            <a:lvl4pPr marL="1600200" indent="-228600">
              <a:defRPr>
                <a:solidFill>
                  <a:schemeClr val="tx1"/>
                </a:solidFill>
                <a:latin typeface="Segoe UI Light" panose="020B0502040204020203" pitchFamily="34" charset="0"/>
                <a:ea typeface="微软雅黑" panose="020B0503020204020204" pitchFamily="34" charset="-122"/>
              </a:defRPr>
            </a:lvl4pPr>
            <a:lvl5pPr marL="2057400" indent="-228600">
              <a:defRPr>
                <a:solidFill>
                  <a:schemeClr val="tx1"/>
                </a:solidFill>
                <a:latin typeface="Segoe UI Light" panose="020B0502040204020203"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9pPr>
          </a:lstStyle>
          <a:p>
            <a:pPr algn="ctr"/>
            <a:r>
              <a:rPr lang="zh-CN" altLang="en-US" sz="2000" b="1" dirty="0">
                <a:solidFill>
                  <a:schemeClr val="accent1"/>
                </a:solidFill>
                <a:latin typeface="微软雅黑" panose="020B0503020204020204" pitchFamily="34" charset="-122"/>
                <a:cs typeface="Arial" panose="020B0604020202020204" pitchFamily="34" charset="0"/>
              </a:rPr>
              <a:t>客户评价</a:t>
            </a:r>
          </a:p>
        </p:txBody>
      </p:sp>
      <p:sp>
        <p:nvSpPr>
          <p:cNvPr id="7" name="矩形 6"/>
          <p:cNvSpPr/>
          <p:nvPr/>
        </p:nvSpPr>
        <p:spPr>
          <a:xfrm>
            <a:off x="480731" y="1663837"/>
            <a:ext cx="5446713" cy="831850"/>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Segoe UI Light" panose="020B0502040204020203" pitchFamily="34" charset="0"/>
                <a:ea typeface="微软雅黑" panose="020B0503020204020204" pitchFamily="34" charset="-122"/>
              </a:defRPr>
            </a:lvl1pPr>
            <a:lvl2pPr marL="742950" indent="-285750">
              <a:defRPr>
                <a:solidFill>
                  <a:schemeClr val="tx1"/>
                </a:solidFill>
                <a:latin typeface="Segoe UI Light" panose="020B0502040204020203" pitchFamily="34" charset="0"/>
                <a:ea typeface="微软雅黑" panose="020B0503020204020204" pitchFamily="34" charset="-122"/>
              </a:defRPr>
            </a:lvl2pPr>
            <a:lvl3pPr marL="1143000" indent="-228600">
              <a:defRPr>
                <a:solidFill>
                  <a:schemeClr val="tx1"/>
                </a:solidFill>
                <a:latin typeface="Segoe UI Light" panose="020B0502040204020203" pitchFamily="34" charset="0"/>
                <a:ea typeface="微软雅黑" panose="020B0503020204020204" pitchFamily="34" charset="-122"/>
              </a:defRPr>
            </a:lvl3pPr>
            <a:lvl4pPr marL="1600200" indent="-228600">
              <a:defRPr>
                <a:solidFill>
                  <a:schemeClr val="tx1"/>
                </a:solidFill>
                <a:latin typeface="Segoe UI Light" panose="020B0502040204020203" pitchFamily="34" charset="0"/>
                <a:ea typeface="微软雅黑" panose="020B0503020204020204" pitchFamily="34" charset="-122"/>
              </a:defRPr>
            </a:lvl4pPr>
            <a:lvl5pPr marL="2057400" indent="-228600">
              <a:defRPr>
                <a:solidFill>
                  <a:schemeClr val="tx1"/>
                </a:solidFill>
                <a:latin typeface="Segoe UI Light" panose="020B0502040204020203"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9pPr>
          </a:lstStyle>
          <a:p>
            <a:pPr>
              <a:defRPr/>
            </a:pPr>
            <a:r>
              <a:rPr lang="en-US" altLang="zh-CN" sz="2400" b="1" dirty="0">
                <a:solidFill>
                  <a:schemeClr val="accent1"/>
                </a:solidFill>
                <a:latin typeface="微软雅黑" panose="020B0503020204020204" pitchFamily="34" charset="-122"/>
                <a:cs typeface="Arial" panose="020B0604020202020204" pitchFamily="34" charset="0"/>
              </a:rPr>
              <a:t>15</a:t>
            </a:r>
            <a:r>
              <a:rPr lang="zh-CN" altLang="en-US" sz="1400" dirty="0">
                <a:latin typeface="微软雅黑" panose="020B0503020204020204" pitchFamily="34" charset="-122"/>
                <a:cs typeface="Arial" panose="020B0604020202020204" pitchFamily="34" charset="0"/>
              </a:rPr>
              <a:t>年来</a:t>
            </a:r>
            <a:r>
              <a:rPr lang="en-US" altLang="zh-CN" sz="1400" dirty="0">
                <a:latin typeface="微软雅黑" panose="020B0503020204020204" pitchFamily="34" charset="-122"/>
                <a:cs typeface="Arial" panose="020B0604020202020204" pitchFamily="34" charset="0"/>
              </a:rPr>
              <a:t>ABC</a:t>
            </a:r>
            <a:r>
              <a:rPr lang="zh-CN" altLang="en-US" sz="1400" dirty="0">
                <a:latin typeface="微软雅黑" panose="020B0503020204020204" pitchFamily="34" charset="-122"/>
                <a:cs typeface="Arial" panose="020B0604020202020204" pitchFamily="34" charset="0"/>
              </a:rPr>
              <a:t>超过</a:t>
            </a:r>
            <a:r>
              <a:rPr lang="en-US" altLang="zh-CN" sz="2400" b="1" dirty="0">
                <a:solidFill>
                  <a:schemeClr val="accent1"/>
                </a:solidFill>
                <a:latin typeface="微软雅黑" panose="020B0503020204020204" pitchFamily="34" charset="-122"/>
                <a:cs typeface="Arial" panose="020B0604020202020204" pitchFamily="34" charset="0"/>
              </a:rPr>
              <a:t>2,300</a:t>
            </a:r>
            <a:r>
              <a:rPr lang="zh-CN" altLang="en-US" sz="1400" dirty="0">
                <a:latin typeface="微软雅黑" panose="020B0503020204020204" pitchFamily="34" charset="-122"/>
                <a:cs typeface="Arial" panose="020B0604020202020204" pitchFamily="34" charset="0"/>
              </a:rPr>
              <a:t>名志愿者已为</a:t>
            </a:r>
            <a:r>
              <a:rPr lang="en-US" altLang="zh-CN" sz="2400" b="1" dirty="0">
                <a:solidFill>
                  <a:schemeClr val="accent1"/>
                </a:solidFill>
                <a:latin typeface="微软雅黑" panose="020B0503020204020204" pitchFamily="34" charset="-122"/>
                <a:cs typeface="Arial" panose="020B0604020202020204" pitchFamily="34" charset="0"/>
              </a:rPr>
              <a:t>280</a:t>
            </a:r>
            <a:r>
              <a:rPr lang="zh-CN" altLang="en-US" sz="1400" dirty="0">
                <a:latin typeface="微软雅黑" panose="020B0503020204020204" pitchFamily="34" charset="-122"/>
                <a:cs typeface="Arial" panose="020B0604020202020204" pitchFamily="34" charset="0"/>
              </a:rPr>
              <a:t>家社会组织完成</a:t>
            </a:r>
            <a:r>
              <a:rPr lang="en-US" altLang="zh-CN" sz="2400" b="1" dirty="0">
                <a:solidFill>
                  <a:schemeClr val="accent1"/>
                </a:solidFill>
                <a:latin typeface="微软雅黑" panose="020B0503020204020204" pitchFamily="34" charset="-122"/>
                <a:cs typeface="Arial" panose="020B0604020202020204" pitchFamily="34" charset="0"/>
              </a:rPr>
              <a:t>400</a:t>
            </a:r>
            <a:r>
              <a:rPr lang="zh-CN" altLang="en-US" sz="1400" dirty="0">
                <a:latin typeface="微软雅黑" panose="020B0503020204020204" pitchFamily="34" charset="-122"/>
                <a:cs typeface="Arial" panose="020B0604020202020204" pitchFamily="34" charset="0"/>
              </a:rPr>
              <a:t>余个咨询项目，提供超过</a:t>
            </a:r>
            <a:r>
              <a:rPr lang="en-US" altLang="zh-CN" sz="2400" b="1" dirty="0">
                <a:solidFill>
                  <a:schemeClr val="accent1"/>
                </a:solidFill>
                <a:latin typeface="微软雅黑" panose="020B0503020204020204" pitchFamily="34" charset="-122"/>
                <a:cs typeface="Arial" panose="020B0604020202020204" pitchFamily="34" charset="0"/>
              </a:rPr>
              <a:t>500,000</a:t>
            </a:r>
            <a:r>
              <a:rPr lang="zh-CN" altLang="en-US" sz="1400" dirty="0">
                <a:latin typeface="微软雅黑" panose="020B0503020204020204" pitchFamily="34" charset="-122"/>
                <a:cs typeface="Arial" panose="020B0604020202020204" pitchFamily="34" charset="0"/>
              </a:rPr>
              <a:t>小时的咨询服务</a:t>
            </a:r>
          </a:p>
        </p:txBody>
      </p:sp>
      <p:grpSp>
        <p:nvGrpSpPr>
          <p:cNvPr id="8" name="组合 44"/>
          <p:cNvGrpSpPr>
            <a:grpSpLocks noChangeAspect="1"/>
          </p:cNvGrpSpPr>
          <p:nvPr/>
        </p:nvGrpSpPr>
        <p:grpSpPr bwMode="auto">
          <a:xfrm>
            <a:off x="401424" y="2933700"/>
            <a:ext cx="5386388" cy="3529013"/>
            <a:chOff x="5780233" y="2671342"/>
            <a:chExt cx="6359363" cy="4166320"/>
          </a:xfrm>
        </p:grpSpPr>
        <p:grpSp>
          <p:nvGrpSpPr>
            <p:cNvPr id="9" name="组合 45"/>
            <p:cNvGrpSpPr/>
            <p:nvPr/>
          </p:nvGrpSpPr>
          <p:grpSpPr bwMode="auto">
            <a:xfrm>
              <a:off x="5888223" y="2671342"/>
              <a:ext cx="6090000" cy="720354"/>
              <a:chOff x="5853381" y="2979831"/>
              <a:chExt cx="6090000" cy="720354"/>
            </a:xfrm>
          </p:grpSpPr>
          <p:pic>
            <p:nvPicPr>
              <p:cNvPr id="34" name="Picture 16" descr="http://www.chinadolls.org.cn/wp-content/themes/idream/images/logo.png">
                <a:hlinkClick r:id="rId3"/>
              </p:cNvPr>
              <p:cNvPicPr>
                <a:picLocks noChangeAspect="1" noChangeArrowheads="1"/>
              </p:cNvPicPr>
              <p:nvPr>
                <p:custDataLst>
                  <p:tags r:id="rId1"/>
                </p:custDataLst>
              </p:nvPr>
            </p:nvPicPr>
            <p:blipFill>
              <a:blip r:embed="rId4">
                <a:extLst>
                  <a:ext uri="{28A0092B-C50C-407E-A947-70E740481C1C}">
                    <a14:useLocalDpi xmlns:a14="http://schemas.microsoft.com/office/drawing/2010/main" val="0"/>
                  </a:ext>
                </a:extLst>
              </a:blip>
              <a:srcRect/>
              <a:stretch>
                <a:fillRect/>
              </a:stretch>
            </p:blipFill>
            <p:spPr bwMode="auto">
              <a:xfrm>
                <a:off x="8386178" y="3147532"/>
                <a:ext cx="1264988" cy="4415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图片 27" descr="d0c8a786c9177f3e356ba0fb71cf3bc79e3d56ec.jpg"/>
              <p:cNvPicPr>
                <a:picLocks noChangeAspect="1"/>
              </p:cNvPicPr>
              <p:nvPr/>
            </p:nvPicPr>
            <p:blipFill>
              <a:blip r:embed="rId5" cstate="print">
                <a:extLst>
                  <a:ext uri="{28A0092B-C50C-407E-A947-70E740481C1C}">
                    <a14:useLocalDpi xmlns:a14="http://schemas.microsoft.com/office/drawing/2010/main" val="0"/>
                  </a:ext>
                </a:extLst>
              </a:blip>
              <a:srcRect l="7500" t="7500" r="7500" b="7500"/>
              <a:stretch>
                <a:fillRect/>
              </a:stretch>
            </p:blipFill>
            <p:spPr bwMode="auto">
              <a:xfrm>
                <a:off x="5853381" y="2979831"/>
                <a:ext cx="880267" cy="720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图片 29" descr="丰台利智.jpg"/>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1418179" y="3184911"/>
                <a:ext cx="525202" cy="4906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 name="Picture 9" descr="C:\Users\Administrator\Desktop\timg.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895448" y="3142670"/>
                <a:ext cx="1313415" cy="4415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 name="图片 74"/>
              <p:cNvPicPr>
                <a:picLocks noChangeAspect="1" noChangeArrowheads="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837609" y="3208248"/>
                <a:ext cx="1572633" cy="4415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0" name="组合 46"/>
            <p:cNvGrpSpPr/>
            <p:nvPr/>
          </p:nvGrpSpPr>
          <p:grpSpPr bwMode="auto">
            <a:xfrm>
              <a:off x="5911462" y="4379845"/>
              <a:ext cx="6228134" cy="820918"/>
              <a:chOff x="2659286" y="3524513"/>
              <a:chExt cx="6228134" cy="820918"/>
            </a:xfrm>
          </p:grpSpPr>
          <p:pic>
            <p:nvPicPr>
              <p:cNvPr id="29" name="图片 25" descr="u=3612295173,2511552919&amp;fm=58.jpeg"/>
              <p:cNvPicPr>
                <a:picLocks noChangeAspect="1"/>
              </p:cNvPicPr>
              <p:nvPr/>
            </p:nvPicPr>
            <p:blipFill>
              <a:blip r:embed="rId9">
                <a:extLst>
                  <a:ext uri="{28A0092B-C50C-407E-A947-70E740481C1C}">
                    <a14:useLocalDpi xmlns:a14="http://schemas.microsoft.com/office/drawing/2010/main" val="0"/>
                  </a:ext>
                </a:extLst>
              </a:blip>
              <a:srcRect t="25275" b="39267"/>
              <a:stretch>
                <a:fillRect/>
              </a:stretch>
            </p:blipFill>
            <p:spPr bwMode="auto">
              <a:xfrm>
                <a:off x="4963075" y="3650920"/>
                <a:ext cx="1272319" cy="4594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 name="图片 30"/>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931198" y="3659318"/>
                <a:ext cx="883924" cy="68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 name="图片 32"/>
              <p:cNvPicPr>
                <a:picLocks noChangeAspect="1" noChangeArrowheads="1"/>
              </p:cNvPicPr>
              <p:nvPr/>
            </p:nvPicPr>
            <p:blipFill>
              <a:blip r:embed="rId11">
                <a:extLst>
                  <a:ext uri="{28A0092B-C50C-407E-A947-70E740481C1C}">
                    <a14:useLocalDpi xmlns:a14="http://schemas.microsoft.com/office/drawing/2010/main" val="0"/>
                  </a:ext>
                </a:extLst>
              </a:blip>
              <a:srcRect t="28012" b="36008"/>
              <a:stretch>
                <a:fillRect/>
              </a:stretch>
            </p:blipFill>
            <p:spPr bwMode="auto">
              <a:xfrm>
                <a:off x="2659286" y="3692277"/>
                <a:ext cx="1082965" cy="4415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 name="图片 34"/>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6566510" y="3681232"/>
                <a:ext cx="917253" cy="446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 name="Picture 45" descr="C:\Users\Administrator\Desktop\timg.jpg"/>
              <p:cNvPicPr>
                <a:picLocks noChangeAspect="1" noChangeArrowheads="1"/>
              </p:cNvPicPr>
              <p:nvPr/>
            </p:nvPicPr>
            <p:blipFill>
              <a:blip r:embed="rId13">
                <a:clrChange>
                  <a:clrFrom>
                    <a:srgbClr val="F7F7F7"/>
                  </a:clrFrom>
                  <a:clrTo>
                    <a:srgbClr val="F7F7F7">
                      <a:alpha val="0"/>
                    </a:srgbClr>
                  </a:clrTo>
                </a:clrChange>
                <a:extLst>
                  <a:ext uri="{28A0092B-C50C-407E-A947-70E740481C1C}">
                    <a14:useLocalDpi xmlns:a14="http://schemas.microsoft.com/office/drawing/2010/main" val="0"/>
                  </a:ext>
                </a:extLst>
              </a:blip>
              <a:srcRect/>
              <a:stretch>
                <a:fillRect/>
              </a:stretch>
            </p:blipFill>
            <p:spPr bwMode="auto">
              <a:xfrm>
                <a:off x="7772985" y="3524513"/>
                <a:ext cx="1114435" cy="7599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1" name="组合 47"/>
            <p:cNvGrpSpPr/>
            <p:nvPr/>
          </p:nvGrpSpPr>
          <p:grpSpPr bwMode="auto">
            <a:xfrm>
              <a:off x="5874802" y="4965722"/>
              <a:ext cx="6255416" cy="1216918"/>
              <a:chOff x="2413999" y="4284440"/>
              <a:chExt cx="6255416" cy="1216918"/>
            </a:xfrm>
          </p:grpSpPr>
          <p:pic>
            <p:nvPicPr>
              <p:cNvPr id="24" name="Picture 30" descr="http://www.sunshine-home.org/public/uploads/news/20141218132553_453.png"/>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2413999" y="4569130"/>
                <a:ext cx="1044465" cy="647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 name="Picture 38" descr="C:\Users\Administrator\Desktop\微信图片_20180402155306.jpg"/>
              <p:cNvPicPr>
                <a:picLocks noChangeAspect="1" noChangeArrowheads="1"/>
              </p:cNvPicPr>
              <p:nvPr/>
            </p:nvPicPr>
            <p:blipFill>
              <a:blip r:embed="rId1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385893" y="4284440"/>
                <a:ext cx="1387093" cy="12169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 name="Picture 41" descr="https://timgsa.baidu.com/timg?image&amp;quality=80&amp;size=b9999_10000&amp;sec=1522667208728&amp;di=3916a969c791b9108c7fd60bd5f56b96&amp;imgtype=jpg&amp;src=http%3A%2F%2Fimg2.imgtn.bdimg.com%2Fit%2Fu%3D51385067%2C2499579132%26fm%3D214%26gp%3D0.jpg"/>
              <p:cNvPicPr>
                <a:picLocks noChangeAspect="1" noChangeArrowheads="1"/>
              </p:cNvPicPr>
              <p:nvPr/>
            </p:nvPicPr>
            <p:blipFill>
              <a:blip r:embed="rId1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753596" y="4441499"/>
                <a:ext cx="1074074" cy="942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 name="Picture 2" descr="上海浦东新区慈爱公益服务社">
                <a:hlinkClick r:id="rId17"/>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5229283" y="4580928"/>
                <a:ext cx="900478" cy="5886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 name="Picture 34" descr="https://timgsa.baidu.com/timg?image&amp;quality=80&amp;size=b9999_10000&amp;sec=1522665096726&amp;di=73a9aef0978826b1fe0c3cf1fa56af3a&amp;imgtype=0&amp;src=http%3A%2F%2Fpic.baike.soso.com%2Fp%2F20130906%2F20130906163218-802749624.jpg"/>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7808603" y="4439769"/>
                <a:ext cx="860812" cy="755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2" name="组合 48"/>
            <p:cNvGrpSpPr/>
            <p:nvPr/>
          </p:nvGrpSpPr>
          <p:grpSpPr bwMode="auto">
            <a:xfrm>
              <a:off x="7378348" y="6042957"/>
              <a:ext cx="4740047" cy="794705"/>
              <a:chOff x="3915774" y="5305520"/>
              <a:chExt cx="4740047" cy="794705"/>
            </a:xfrm>
          </p:grpSpPr>
          <p:pic>
            <p:nvPicPr>
              <p:cNvPr id="20" name="Picture 49" descr="C:\Users\Administrator\Desktop\下载.jpg"/>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7670195" y="5305520"/>
                <a:ext cx="985626" cy="7947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 name="图片 21"/>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3915774" y="5364387"/>
                <a:ext cx="782155" cy="647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 name="Picture 43" descr="https://timgsa.baidu.com/timg?image&amp;quality=80&amp;size=b9999_10000&amp;sec=1522667279503&amp;di=49863ad1f17bab6d23962ec7111264cc&amp;imgtype=0&amp;src=http%3A%2F%2Fimgbdb3.bendibao.com%2Fszbdb%2F20169%2F18%2F201691811153377.jpg"/>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5301827" y="5397704"/>
                <a:ext cx="738089" cy="647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 name="Picture 6"/>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6567929" y="5285390"/>
                <a:ext cx="749594" cy="6746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3" name="Picture 2" descr="C:\Users\Administrator\Desktop\启创LOGO副本副本.gif"/>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5995731" y="6237312"/>
              <a:ext cx="964365" cy="36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4" name="组合 50"/>
            <p:cNvGrpSpPr/>
            <p:nvPr/>
          </p:nvGrpSpPr>
          <p:grpSpPr bwMode="auto">
            <a:xfrm>
              <a:off x="5780233" y="3501008"/>
              <a:ext cx="6292431" cy="648000"/>
              <a:chOff x="5780233" y="3501008"/>
              <a:chExt cx="6292431" cy="648000"/>
            </a:xfrm>
          </p:grpSpPr>
          <p:pic>
            <p:nvPicPr>
              <p:cNvPr id="15" name="Picture 3"/>
              <p:cNvPicPr>
                <a:picLocks noChangeAspect="1" noChangeArrowheads="1"/>
              </p:cNvPicPr>
              <p:nvPr/>
            </p:nvPicPr>
            <p:blipFill>
              <a:blip r:embed="rId25">
                <a:extLst>
                  <a:ext uri="{28A0092B-C50C-407E-A947-70E740481C1C}">
                    <a14:useLocalDpi xmlns:a14="http://schemas.microsoft.com/office/drawing/2010/main" val="0"/>
                  </a:ext>
                </a:extLst>
              </a:blip>
              <a:srcRect b="20534"/>
              <a:stretch>
                <a:fillRect/>
              </a:stretch>
            </p:blipFill>
            <p:spPr bwMode="auto">
              <a:xfrm>
                <a:off x="5780233" y="3608261"/>
                <a:ext cx="1177635" cy="4153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6" name="图片 28" descr="growinghome.png"/>
              <p:cNvPicPr>
                <a:picLocks noChangeAspect="1"/>
              </p:cNvPicPr>
              <p:nvPr/>
            </p:nvPicPr>
            <p:blipFill>
              <a:blip r:embed="rId26">
                <a:extLst>
                  <a:ext uri="{28A0092B-C50C-407E-A947-70E740481C1C}">
                    <a14:useLocalDpi xmlns:a14="http://schemas.microsoft.com/office/drawing/2010/main" val="0"/>
                  </a:ext>
                </a:extLst>
              </a:blip>
              <a:srcRect t="3226"/>
              <a:stretch>
                <a:fillRect/>
              </a:stretch>
            </p:blipFill>
            <p:spPr bwMode="auto">
              <a:xfrm>
                <a:off x="6960096" y="3568301"/>
                <a:ext cx="1081472" cy="52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图片 36"/>
              <p:cNvPicPr>
                <a:picLocks noChangeAspect="1"/>
              </p:cNvPicPr>
              <p:nvPr/>
            </p:nvPicPr>
            <p:blipFill>
              <a:blip r:embed="rId27">
                <a:extLst>
                  <a:ext uri="{28A0092B-C50C-407E-A947-70E740481C1C}">
                    <a14:useLocalDpi xmlns:a14="http://schemas.microsoft.com/office/drawing/2010/main" val="0"/>
                  </a:ext>
                </a:extLst>
              </a:blip>
              <a:srcRect/>
              <a:stretch>
                <a:fillRect/>
              </a:stretch>
            </p:blipFill>
            <p:spPr bwMode="auto">
              <a:xfrm>
                <a:off x="8235631" y="3676685"/>
                <a:ext cx="884705" cy="428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39" descr="C:\Users\Administrator\Desktop\youcheng logo.jpg"/>
              <p:cNvPicPr>
                <a:picLocks noChangeAspect="1" noChangeArrowheads="1"/>
              </p:cNvPicPr>
              <p:nvPr/>
            </p:nvPicPr>
            <p:blipFill>
              <a:blip r:embed="rId28" cstate="print">
                <a:extLst>
                  <a:ext uri="{28A0092B-C50C-407E-A947-70E740481C1C}">
                    <a14:useLocalDpi xmlns:a14="http://schemas.microsoft.com/office/drawing/2010/main" val="0"/>
                  </a:ext>
                </a:extLst>
              </a:blip>
              <a:srcRect r="56590"/>
              <a:stretch>
                <a:fillRect/>
              </a:stretch>
            </p:blipFill>
            <p:spPr bwMode="auto">
              <a:xfrm>
                <a:off x="9362916" y="3717032"/>
                <a:ext cx="1269588" cy="346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2" descr="C:\Users\Administrator\Desktop\_滴滴公益_完稿\01_滴滴公益_全彩标志\03_滴滴公益_全彩标志_RGB\滴滴公益_全彩标志_RGB-01.png"/>
              <p:cNvPicPr>
                <a:picLocks noChangeAspect="1" noChangeArrowheads="1"/>
              </p:cNvPicPr>
              <p:nvPr/>
            </p:nvPicPr>
            <p:blipFill>
              <a:blip r:embed="rId29" cstate="print">
                <a:extLst>
                  <a:ext uri="{28A0092B-C50C-407E-A947-70E740481C1C}">
                    <a14:useLocalDpi xmlns:a14="http://schemas.microsoft.com/office/drawing/2010/main" val="0"/>
                  </a:ext>
                </a:extLst>
              </a:blip>
              <a:srcRect/>
              <a:stretch>
                <a:fillRect/>
              </a:stretch>
            </p:blipFill>
            <p:spPr bwMode="auto">
              <a:xfrm>
                <a:off x="10673106" y="3501008"/>
                <a:ext cx="1399558"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aphicFrame>
        <p:nvGraphicFramePr>
          <p:cNvPr id="39" name="图表 38"/>
          <p:cNvGraphicFramePr/>
          <p:nvPr/>
        </p:nvGraphicFramePr>
        <p:xfrm>
          <a:off x="6404189" y="1634765"/>
          <a:ext cx="5287959" cy="1455088"/>
        </p:xfrm>
        <a:graphic>
          <a:graphicData uri="http://schemas.openxmlformats.org/drawingml/2006/chart">
            <c:chart xmlns:c="http://schemas.openxmlformats.org/drawingml/2006/chart" xmlns:r="http://schemas.openxmlformats.org/officeDocument/2006/relationships" r:id="rId30"/>
          </a:graphicData>
        </a:graphic>
      </p:graphicFrame>
      <p:sp>
        <p:nvSpPr>
          <p:cNvPr id="40" name="矩形 39"/>
          <p:cNvSpPr/>
          <p:nvPr/>
        </p:nvSpPr>
        <p:spPr>
          <a:xfrm>
            <a:off x="7270825" y="2889066"/>
            <a:ext cx="3486727" cy="389186"/>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Segoe UI Light" panose="020B0502040204020203" pitchFamily="34" charset="0"/>
                <a:ea typeface="微软雅黑" panose="020B0503020204020204" pitchFamily="34" charset="-122"/>
              </a:defRPr>
            </a:lvl1pPr>
            <a:lvl2pPr marL="742950" indent="-285750">
              <a:defRPr>
                <a:solidFill>
                  <a:schemeClr val="tx1"/>
                </a:solidFill>
                <a:latin typeface="Segoe UI Light" panose="020B0502040204020203" pitchFamily="34" charset="0"/>
                <a:ea typeface="微软雅黑" panose="020B0503020204020204" pitchFamily="34" charset="-122"/>
              </a:defRPr>
            </a:lvl2pPr>
            <a:lvl3pPr marL="1143000" indent="-228600">
              <a:defRPr>
                <a:solidFill>
                  <a:schemeClr val="tx1"/>
                </a:solidFill>
                <a:latin typeface="Segoe UI Light" panose="020B0502040204020203" pitchFamily="34" charset="0"/>
                <a:ea typeface="微软雅黑" panose="020B0503020204020204" pitchFamily="34" charset="-122"/>
              </a:defRPr>
            </a:lvl3pPr>
            <a:lvl4pPr marL="1600200" indent="-228600">
              <a:defRPr>
                <a:solidFill>
                  <a:schemeClr val="tx1"/>
                </a:solidFill>
                <a:latin typeface="Segoe UI Light" panose="020B0502040204020203" pitchFamily="34" charset="0"/>
                <a:ea typeface="微软雅黑" panose="020B0503020204020204" pitchFamily="34" charset="-122"/>
              </a:defRPr>
            </a:lvl4pPr>
            <a:lvl5pPr marL="2057400" indent="-228600">
              <a:defRPr>
                <a:solidFill>
                  <a:schemeClr val="tx1"/>
                </a:solidFill>
                <a:latin typeface="Segoe UI Light" panose="020B0502040204020203"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9pPr>
          </a:lstStyle>
          <a:p>
            <a:pPr algn="ctr">
              <a:defRPr/>
            </a:pPr>
            <a:r>
              <a:rPr lang="zh-CN" altLang="en-US" sz="1200" b="1" dirty="0">
                <a:latin typeface="微软雅黑" panose="020B0503020204020204" pitchFamily="34" charset="-122"/>
                <a:cs typeface="Arial" panose="020B0604020202020204" pitchFamily="34" charset="0"/>
              </a:rPr>
              <a:t>您对</a:t>
            </a:r>
            <a:r>
              <a:rPr lang="en-US" altLang="zh-CN" sz="1200" b="1" dirty="0">
                <a:latin typeface="微软雅黑" panose="020B0503020204020204" pitchFamily="34" charset="-122"/>
                <a:cs typeface="Arial" panose="020B0604020202020204" pitchFamily="34" charset="0"/>
              </a:rPr>
              <a:t>ABC</a:t>
            </a:r>
            <a:r>
              <a:rPr lang="zh-CN" altLang="en-US" sz="1200" b="1" dirty="0">
                <a:latin typeface="微软雅黑" panose="020B0503020204020204" pitchFamily="34" charset="-122"/>
                <a:cs typeface="Arial" panose="020B0604020202020204" pitchFamily="34" charset="0"/>
              </a:rPr>
              <a:t>的总体满意程度如何</a:t>
            </a:r>
            <a:endParaRPr lang="zh-CN" altLang="en-US" sz="900" b="1" dirty="0">
              <a:latin typeface="微软雅黑" panose="020B0503020204020204" pitchFamily="34" charset="-122"/>
              <a:cs typeface="Arial" panose="020B0604020202020204" pitchFamily="34" charset="0"/>
            </a:endParaRPr>
          </a:p>
        </p:txBody>
      </p:sp>
      <p:sp>
        <p:nvSpPr>
          <p:cNvPr id="41" name="矩形 40"/>
          <p:cNvSpPr/>
          <p:nvPr/>
        </p:nvSpPr>
        <p:spPr>
          <a:xfrm>
            <a:off x="7270827" y="4597421"/>
            <a:ext cx="3486727" cy="389186"/>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Segoe UI Light" panose="020B0502040204020203" pitchFamily="34" charset="0"/>
                <a:ea typeface="微软雅黑" panose="020B0503020204020204" pitchFamily="34" charset="-122"/>
              </a:defRPr>
            </a:lvl1pPr>
            <a:lvl2pPr marL="742950" indent="-285750">
              <a:defRPr>
                <a:solidFill>
                  <a:schemeClr val="tx1"/>
                </a:solidFill>
                <a:latin typeface="Segoe UI Light" panose="020B0502040204020203" pitchFamily="34" charset="0"/>
                <a:ea typeface="微软雅黑" panose="020B0503020204020204" pitchFamily="34" charset="-122"/>
              </a:defRPr>
            </a:lvl2pPr>
            <a:lvl3pPr marL="1143000" indent="-228600">
              <a:defRPr>
                <a:solidFill>
                  <a:schemeClr val="tx1"/>
                </a:solidFill>
                <a:latin typeface="Segoe UI Light" panose="020B0502040204020203" pitchFamily="34" charset="0"/>
                <a:ea typeface="微软雅黑" panose="020B0503020204020204" pitchFamily="34" charset="-122"/>
              </a:defRPr>
            </a:lvl3pPr>
            <a:lvl4pPr marL="1600200" indent="-228600">
              <a:defRPr>
                <a:solidFill>
                  <a:schemeClr val="tx1"/>
                </a:solidFill>
                <a:latin typeface="Segoe UI Light" panose="020B0502040204020203" pitchFamily="34" charset="0"/>
                <a:ea typeface="微软雅黑" panose="020B0503020204020204" pitchFamily="34" charset="-122"/>
              </a:defRPr>
            </a:lvl4pPr>
            <a:lvl5pPr marL="2057400" indent="-228600">
              <a:defRPr>
                <a:solidFill>
                  <a:schemeClr val="tx1"/>
                </a:solidFill>
                <a:latin typeface="Segoe UI Light" panose="020B0502040204020203"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9pPr>
          </a:lstStyle>
          <a:p>
            <a:pPr algn="ctr">
              <a:defRPr/>
            </a:pPr>
            <a:r>
              <a:rPr lang="zh-CN" altLang="en-US" sz="1200" b="1" dirty="0">
                <a:latin typeface="微软雅黑" panose="020B0503020204020204" pitchFamily="34" charset="-122"/>
                <a:cs typeface="Arial" panose="020B0604020202020204" pitchFamily="34" charset="0"/>
              </a:rPr>
              <a:t>您是否为别人推荐</a:t>
            </a:r>
            <a:r>
              <a:rPr lang="en-US" altLang="zh-CN" sz="1200" b="1" dirty="0">
                <a:latin typeface="微软雅黑" panose="020B0503020204020204" pitchFamily="34" charset="-122"/>
                <a:cs typeface="Arial" panose="020B0604020202020204" pitchFamily="34" charset="0"/>
              </a:rPr>
              <a:t>ABC</a:t>
            </a:r>
            <a:r>
              <a:rPr lang="zh-CN" altLang="en-US" sz="1200" b="1" dirty="0">
                <a:latin typeface="微软雅黑" panose="020B0503020204020204" pitchFamily="34" charset="-122"/>
                <a:cs typeface="Arial" panose="020B0604020202020204" pitchFamily="34" charset="0"/>
              </a:rPr>
              <a:t>咨询服务</a:t>
            </a:r>
            <a:endParaRPr lang="zh-CN" altLang="en-US" sz="900" b="1" dirty="0">
              <a:latin typeface="微软雅黑" panose="020B0503020204020204" pitchFamily="34" charset="-122"/>
              <a:cs typeface="Arial" panose="020B0604020202020204" pitchFamily="34" charset="0"/>
            </a:endParaRPr>
          </a:p>
        </p:txBody>
      </p:sp>
      <p:sp>
        <p:nvSpPr>
          <p:cNvPr id="42" name="矩形 41"/>
          <p:cNvSpPr/>
          <p:nvPr/>
        </p:nvSpPr>
        <p:spPr>
          <a:xfrm>
            <a:off x="7304803" y="6304034"/>
            <a:ext cx="3486727" cy="389186"/>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Segoe UI Light" panose="020B0502040204020203" pitchFamily="34" charset="0"/>
                <a:ea typeface="微软雅黑" panose="020B0503020204020204" pitchFamily="34" charset="-122"/>
              </a:defRPr>
            </a:lvl1pPr>
            <a:lvl2pPr marL="742950" indent="-285750">
              <a:defRPr>
                <a:solidFill>
                  <a:schemeClr val="tx1"/>
                </a:solidFill>
                <a:latin typeface="Segoe UI Light" panose="020B0502040204020203" pitchFamily="34" charset="0"/>
                <a:ea typeface="微软雅黑" panose="020B0503020204020204" pitchFamily="34" charset="-122"/>
              </a:defRPr>
            </a:lvl2pPr>
            <a:lvl3pPr marL="1143000" indent="-228600">
              <a:defRPr>
                <a:solidFill>
                  <a:schemeClr val="tx1"/>
                </a:solidFill>
                <a:latin typeface="Segoe UI Light" panose="020B0502040204020203" pitchFamily="34" charset="0"/>
                <a:ea typeface="微软雅黑" panose="020B0503020204020204" pitchFamily="34" charset="-122"/>
              </a:defRPr>
            </a:lvl3pPr>
            <a:lvl4pPr marL="1600200" indent="-228600">
              <a:defRPr>
                <a:solidFill>
                  <a:schemeClr val="tx1"/>
                </a:solidFill>
                <a:latin typeface="Segoe UI Light" panose="020B0502040204020203" pitchFamily="34" charset="0"/>
                <a:ea typeface="微软雅黑" panose="020B0503020204020204" pitchFamily="34" charset="-122"/>
              </a:defRPr>
            </a:lvl4pPr>
            <a:lvl5pPr marL="2057400" indent="-228600">
              <a:defRPr>
                <a:solidFill>
                  <a:schemeClr val="tx1"/>
                </a:solidFill>
                <a:latin typeface="Segoe UI Light" panose="020B0502040204020203"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Segoe UI Light" panose="020B0502040204020203" pitchFamily="34" charset="0"/>
                <a:ea typeface="微软雅黑" panose="020B0503020204020204" pitchFamily="34" charset="-122"/>
              </a:defRPr>
            </a:lvl9pPr>
          </a:lstStyle>
          <a:p>
            <a:pPr algn="ctr">
              <a:defRPr/>
            </a:pPr>
            <a:r>
              <a:rPr lang="zh-CN" altLang="en-US" sz="1200" b="1" dirty="0">
                <a:latin typeface="微软雅黑" panose="020B0503020204020204" pitchFamily="34" charset="-122"/>
                <a:cs typeface="Arial" panose="020B0604020202020204" pitchFamily="34" charset="0"/>
              </a:rPr>
              <a:t>您是否会继续使用</a:t>
            </a:r>
            <a:r>
              <a:rPr lang="en-US" altLang="zh-CN" sz="1200" b="1" dirty="0">
                <a:latin typeface="微软雅黑" panose="020B0503020204020204" pitchFamily="34" charset="-122"/>
                <a:cs typeface="Arial" panose="020B0604020202020204" pitchFamily="34" charset="0"/>
              </a:rPr>
              <a:t>ABC</a:t>
            </a:r>
            <a:r>
              <a:rPr lang="zh-CN" altLang="en-US" sz="1200" b="1" dirty="0">
                <a:latin typeface="微软雅黑" panose="020B0503020204020204" pitchFamily="34" charset="-122"/>
                <a:cs typeface="Arial" panose="020B0604020202020204" pitchFamily="34" charset="0"/>
              </a:rPr>
              <a:t>咨询服务</a:t>
            </a:r>
            <a:endParaRPr lang="zh-CN" altLang="en-US" sz="900" b="1" dirty="0">
              <a:latin typeface="微软雅黑" panose="020B0503020204020204" pitchFamily="34" charset="-122"/>
              <a:cs typeface="Arial" panose="020B0604020202020204" pitchFamily="34" charset="0"/>
            </a:endParaRPr>
          </a:p>
        </p:txBody>
      </p:sp>
      <p:graphicFrame>
        <p:nvGraphicFramePr>
          <p:cNvPr id="43" name="图表 42"/>
          <p:cNvGraphicFramePr/>
          <p:nvPr/>
        </p:nvGraphicFramePr>
        <p:xfrm>
          <a:off x="6404189" y="3324185"/>
          <a:ext cx="5287959" cy="1455088"/>
        </p:xfrm>
        <a:graphic>
          <a:graphicData uri="http://schemas.openxmlformats.org/drawingml/2006/chart">
            <c:chart xmlns:c="http://schemas.openxmlformats.org/drawingml/2006/chart" xmlns:r="http://schemas.openxmlformats.org/officeDocument/2006/relationships" r:id="rId31"/>
          </a:graphicData>
        </a:graphic>
      </p:graphicFrame>
      <p:graphicFrame>
        <p:nvGraphicFramePr>
          <p:cNvPr id="44" name="图表 43"/>
          <p:cNvGraphicFramePr/>
          <p:nvPr/>
        </p:nvGraphicFramePr>
        <p:xfrm>
          <a:off x="6370211" y="5070883"/>
          <a:ext cx="5287959" cy="1455088"/>
        </p:xfrm>
        <a:graphic>
          <a:graphicData uri="http://schemas.openxmlformats.org/drawingml/2006/chart">
            <c:chart xmlns:c="http://schemas.openxmlformats.org/drawingml/2006/chart" xmlns:r="http://schemas.openxmlformats.org/officeDocument/2006/relationships" r:id="rId32"/>
          </a:graphicData>
        </a:graphic>
      </p:graphicFrame>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标题 1"/>
          <p:cNvSpPr txBox="1">
            <a:spLocks noChangeArrowheads="1"/>
          </p:cNvSpPr>
          <p:nvPr/>
        </p:nvSpPr>
        <p:spPr bwMode="auto">
          <a:xfrm>
            <a:off x="496888" y="179388"/>
            <a:ext cx="10264272" cy="755650"/>
          </a:xfrm>
          <a:prstGeom prst="rect">
            <a:avLst/>
          </a:prstGeom>
          <a:noFill/>
          <a:ln w="9525" algn="ctr">
            <a:noFill/>
            <a:miter lim="800000"/>
          </a:ln>
        </p:spPr>
        <p:txBody>
          <a:bodyPr vert="horz" wrap="square" lIns="90000" tIns="45720" rIns="91440" bIns="45720" numCol="1" anchor="ctr" anchorCtr="0" compatLnSpc="1">
            <a:spAutoFit/>
          </a:bodyPr>
          <a:lstStyle>
            <a:lvl1pPr algn="l" rtl="0" eaLnBrk="0" fontAlgn="base" hangingPunct="0">
              <a:lnSpc>
                <a:spcPct val="90000"/>
              </a:lnSpc>
              <a:spcBef>
                <a:spcPct val="0"/>
              </a:spcBef>
              <a:spcAft>
                <a:spcPct val="0"/>
              </a:spcAft>
              <a:defRPr sz="2800">
                <a:solidFill>
                  <a:schemeClr val="tx2"/>
                </a:solidFill>
                <a:latin typeface="+mj-ea"/>
                <a:ea typeface="+mj-ea"/>
                <a:cs typeface="+mj-cs"/>
              </a:defRPr>
            </a:lvl1pPr>
            <a:lvl2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2pPr>
            <a:lvl3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3pPr>
            <a:lvl4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4pPr>
            <a:lvl5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5pPr>
            <a:lvl6pPr marL="4572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6pPr>
            <a:lvl7pPr marL="9144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7pPr>
            <a:lvl8pPr marL="13716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8pPr>
            <a:lvl9pPr marL="18288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9pPr>
          </a:lstStyle>
          <a:p>
            <a:pPr eaLnBrk="1" hangingPunct="1"/>
            <a:r>
              <a:rPr lang="en-US" altLang="zh-CN" sz="2400" b="1" kern="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ABC</a:t>
            </a:r>
            <a:r>
              <a:rPr lang="zh-CN" altLang="en-US" sz="2400" b="1" kern="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当前提供公益咨询业务领域包括咨询、研究、影响力投资顾问、数字化赋能和优享五类业务，</a:t>
            </a:r>
            <a:r>
              <a:rPr lang="zh-CN" altLang="en-US" sz="2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贯穿</a:t>
            </a:r>
            <a:r>
              <a:rPr lang="zh-CN" altLang="en-US" sz="2400" b="1" kern="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战略、品牌、人力、筹资等多条业务条线</a:t>
            </a:r>
            <a:endParaRPr lang="zh-CN" altLang="en-US" sz="2400" b="1" kern="0" dirty="0">
              <a:latin typeface="微软雅黑" panose="020B0503020204020204" pitchFamily="34" charset="-122"/>
              <a:ea typeface="微软雅黑" panose="020B0503020204020204" pitchFamily="34" charset="-122"/>
              <a:cs typeface="微软雅黑" panose="020B0503020204020204" pitchFamily="34" charset="-122"/>
            </a:endParaRPr>
          </a:p>
        </p:txBody>
      </p:sp>
      <p:grpSp>
        <p:nvGrpSpPr>
          <p:cNvPr id="27" name="组合 26"/>
          <p:cNvGrpSpPr/>
          <p:nvPr/>
        </p:nvGrpSpPr>
        <p:grpSpPr>
          <a:xfrm>
            <a:off x="1055440" y="1337889"/>
            <a:ext cx="10919840" cy="5219592"/>
            <a:chOff x="399928" y="907609"/>
            <a:chExt cx="10919840" cy="5219592"/>
          </a:xfrm>
        </p:grpSpPr>
        <p:sp>
          <p:nvSpPr>
            <p:cNvPr id="2" name="矩形 1"/>
            <p:cNvSpPr/>
            <p:nvPr>
              <p:custDataLst>
                <p:tags r:id="rId9"/>
              </p:custDataLst>
            </p:nvPr>
          </p:nvSpPr>
          <p:spPr>
            <a:xfrm>
              <a:off x="399928" y="2867897"/>
              <a:ext cx="1512168" cy="1440160"/>
            </a:xfrm>
            <a:prstGeom prst="rect">
              <a:avLst/>
            </a:prstGeom>
            <a:solidFill>
              <a:srgbClr val="2E319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mn-ea"/>
                </a:rPr>
                <a:t>咨询业务</a:t>
              </a:r>
            </a:p>
          </p:txBody>
        </p:sp>
        <p:sp>
          <p:nvSpPr>
            <p:cNvPr id="3" name="矩形 2"/>
            <p:cNvSpPr/>
            <p:nvPr>
              <p:custDataLst>
                <p:tags r:id="rId10"/>
              </p:custDataLst>
            </p:nvPr>
          </p:nvSpPr>
          <p:spPr>
            <a:xfrm>
              <a:off x="2301365" y="2867898"/>
              <a:ext cx="1512168" cy="1440160"/>
            </a:xfrm>
            <a:prstGeom prst="rect">
              <a:avLst/>
            </a:prstGeom>
            <a:solidFill>
              <a:srgbClr val="2E319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mn-ea"/>
                </a:rPr>
                <a:t>研究业务</a:t>
              </a:r>
            </a:p>
          </p:txBody>
        </p:sp>
        <p:sp>
          <p:nvSpPr>
            <p:cNvPr id="7" name="矩形 6"/>
            <p:cNvSpPr/>
            <p:nvPr>
              <p:custDataLst>
                <p:tags r:id="rId11"/>
              </p:custDataLst>
            </p:nvPr>
          </p:nvSpPr>
          <p:spPr>
            <a:xfrm>
              <a:off x="4188188" y="2867899"/>
              <a:ext cx="1512168" cy="1440160"/>
            </a:xfrm>
            <a:prstGeom prst="rect">
              <a:avLst/>
            </a:prstGeom>
            <a:solidFill>
              <a:srgbClr val="2E319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mn-ea"/>
                </a:rPr>
                <a:t>影响力投资</a:t>
              </a:r>
              <a:endParaRPr kumimoji="0" lang="en-US" altLang="zh-CN" sz="1800" b="1"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mn-ea"/>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mn-ea"/>
                </a:rPr>
                <a:t>顾问业务</a:t>
              </a:r>
            </a:p>
          </p:txBody>
        </p:sp>
        <p:sp>
          <p:nvSpPr>
            <p:cNvPr id="8" name="矩形 7"/>
            <p:cNvSpPr/>
            <p:nvPr>
              <p:custDataLst>
                <p:tags r:id="rId12"/>
              </p:custDataLst>
            </p:nvPr>
          </p:nvSpPr>
          <p:spPr>
            <a:xfrm>
              <a:off x="6060396" y="2867899"/>
              <a:ext cx="1512168" cy="1440160"/>
            </a:xfrm>
            <a:prstGeom prst="rect">
              <a:avLst/>
            </a:prstGeom>
            <a:solidFill>
              <a:srgbClr val="2E319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mn-ea"/>
                </a:rPr>
                <a:t>数字化</a:t>
              </a:r>
              <a:endParaRPr kumimoji="0" lang="en-US" altLang="zh-CN" sz="1800" b="1"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mn-ea"/>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mn-ea"/>
                </a:rPr>
                <a:t>业务</a:t>
              </a:r>
            </a:p>
          </p:txBody>
        </p:sp>
        <p:sp>
          <p:nvSpPr>
            <p:cNvPr id="16" name="矩形 15"/>
            <p:cNvSpPr/>
            <p:nvPr>
              <p:custDataLst>
                <p:tags r:id="rId13"/>
              </p:custDataLst>
            </p:nvPr>
          </p:nvSpPr>
          <p:spPr>
            <a:xfrm flipH="1">
              <a:off x="2255754" y="1356857"/>
              <a:ext cx="1539965" cy="360000"/>
            </a:xfrm>
            <a:prstGeom prst="rect">
              <a:avLst/>
            </a:prstGeom>
            <a:noFill/>
            <a:ln w="25400" cap="flat" cmpd="sng" algn="ctr">
              <a:solidFill>
                <a:srgbClr val="002060"/>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prstClr val="black"/>
                  </a:solidFill>
                  <a:effectLst/>
                  <a:uLnTx/>
                  <a:uFillTx/>
                  <a:latin typeface="Segoe UI Light" panose="020B0502040204020203"/>
                  <a:ea typeface="微软雅黑" panose="020B0503020204020204" pitchFamily="34" charset="-122"/>
                  <a:cs typeface="+mn-ea"/>
                </a:rPr>
                <a:t>诊断咨询</a:t>
              </a:r>
            </a:p>
          </p:txBody>
        </p:sp>
        <p:sp>
          <p:nvSpPr>
            <p:cNvPr id="17" name="矩形 16"/>
            <p:cNvSpPr/>
            <p:nvPr>
              <p:custDataLst>
                <p:tags r:id="rId14"/>
              </p:custDataLst>
            </p:nvPr>
          </p:nvSpPr>
          <p:spPr>
            <a:xfrm flipH="1">
              <a:off x="2255754" y="1812545"/>
              <a:ext cx="1539965" cy="360000"/>
            </a:xfrm>
            <a:prstGeom prst="rect">
              <a:avLst/>
            </a:prstGeom>
            <a:noFill/>
            <a:ln w="25400" cap="flat" cmpd="sng" algn="ctr">
              <a:solidFill>
                <a:srgbClr val="002060"/>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prstClr val="black"/>
                  </a:solidFill>
                  <a:effectLst/>
                  <a:uLnTx/>
                  <a:uFillTx/>
                  <a:latin typeface="Segoe UI Light" panose="020B0502040204020203"/>
                  <a:ea typeface="微软雅黑" panose="020B0503020204020204" pitchFamily="34" charset="-122"/>
                  <a:cs typeface="+mn-ea"/>
                </a:rPr>
                <a:t>培训产品开发</a:t>
              </a:r>
            </a:p>
          </p:txBody>
        </p:sp>
        <p:sp>
          <p:nvSpPr>
            <p:cNvPr id="18" name="矩形 17"/>
            <p:cNvSpPr/>
            <p:nvPr>
              <p:custDataLst>
                <p:tags r:id="rId15"/>
              </p:custDataLst>
            </p:nvPr>
          </p:nvSpPr>
          <p:spPr>
            <a:xfrm flipH="1">
              <a:off x="2255754" y="913069"/>
              <a:ext cx="1539965" cy="360000"/>
            </a:xfrm>
            <a:prstGeom prst="rect">
              <a:avLst/>
            </a:prstGeom>
            <a:solidFill>
              <a:srgbClr val="FFBD03"/>
            </a:solidFill>
            <a:ln w="25400" cap="flat" cmpd="sng" algn="ctr">
              <a:solidFill>
                <a:srgbClr val="002060"/>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prstClr val="black"/>
                  </a:solidFill>
                  <a:effectLst/>
                  <a:uLnTx/>
                  <a:uFillTx/>
                  <a:latin typeface="Segoe UI Light" panose="020B0502040204020203"/>
                  <a:ea typeface="微软雅黑" panose="020B0503020204020204" pitchFamily="34" charset="-122"/>
                  <a:cs typeface="+mn-ea"/>
                </a:rPr>
                <a:t>管理咨询</a:t>
              </a:r>
            </a:p>
          </p:txBody>
        </p:sp>
        <p:cxnSp>
          <p:nvCxnSpPr>
            <p:cNvPr id="19" name="肘形连接符 18"/>
            <p:cNvCxnSpPr>
              <a:stCxn id="2" idx="0"/>
              <a:endCxn id="20" idx="3"/>
            </p:cNvCxnSpPr>
            <p:nvPr>
              <p:custDataLst>
                <p:tags r:id="rId16"/>
              </p:custDataLst>
            </p:nvPr>
          </p:nvCxnSpPr>
          <p:spPr>
            <a:xfrm rot="5400000" flipH="1" flipV="1">
              <a:off x="884948" y="2029379"/>
              <a:ext cx="1109582" cy="567455"/>
            </a:xfrm>
            <a:prstGeom prst="bentConnector2">
              <a:avLst/>
            </a:prstGeom>
            <a:noFill/>
            <a:ln w="28575" cap="flat" cmpd="sng" algn="ctr">
              <a:solidFill>
                <a:srgbClr val="002060"/>
              </a:solidFill>
              <a:prstDash val="solid"/>
              <a:headEnd type="oval" w="med" len="med"/>
              <a:tailEnd type="oval" w="med" len="med"/>
            </a:ln>
          </p:spPr>
        </p:cxnSp>
        <p:sp>
          <p:nvSpPr>
            <p:cNvPr id="20" name="矩形 24"/>
            <p:cNvSpPr/>
            <p:nvPr>
              <p:custDataLst>
                <p:tags r:id="rId17"/>
              </p:custDataLst>
            </p:nvPr>
          </p:nvSpPr>
          <p:spPr>
            <a:xfrm flipH="1">
              <a:off x="1723467" y="907609"/>
              <a:ext cx="447702" cy="1701412"/>
            </a:xfrm>
            <a:prstGeom prst="rect">
              <a:avLst/>
            </a:prstGeom>
            <a:solidFill>
              <a:srgbClr val="2E319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1"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mn-ea"/>
                </a:rPr>
                <a:t>产品类型</a:t>
              </a:r>
            </a:p>
          </p:txBody>
        </p:sp>
        <p:sp>
          <p:nvSpPr>
            <p:cNvPr id="22" name="矩形 21"/>
            <p:cNvSpPr/>
            <p:nvPr>
              <p:custDataLst>
                <p:tags r:id="rId18"/>
              </p:custDataLst>
            </p:nvPr>
          </p:nvSpPr>
          <p:spPr>
            <a:xfrm flipH="1">
              <a:off x="3972164" y="5311513"/>
              <a:ext cx="1251933" cy="360000"/>
            </a:xfrm>
            <a:prstGeom prst="rect">
              <a:avLst/>
            </a:prstGeom>
            <a:noFill/>
            <a:ln w="25400" cap="flat" cmpd="sng" algn="ctr">
              <a:solidFill>
                <a:srgbClr val="002060"/>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prstClr val="black"/>
                  </a:solidFill>
                  <a:effectLst/>
                  <a:uLnTx/>
                  <a:uFillTx/>
                  <a:latin typeface="Segoe UI Light" panose="020B0502040204020203"/>
                  <a:ea typeface="微软雅黑" panose="020B0503020204020204" pitchFamily="34" charset="-122"/>
                  <a:cs typeface="+mn-ea"/>
                </a:rPr>
                <a:t>调研</a:t>
              </a:r>
            </a:p>
          </p:txBody>
        </p:sp>
        <p:sp>
          <p:nvSpPr>
            <p:cNvPr id="23" name="矩形 22"/>
            <p:cNvSpPr/>
            <p:nvPr>
              <p:custDataLst>
                <p:tags r:id="rId19"/>
              </p:custDataLst>
            </p:nvPr>
          </p:nvSpPr>
          <p:spPr>
            <a:xfrm flipH="1">
              <a:off x="3972164" y="5767201"/>
              <a:ext cx="1251933" cy="360000"/>
            </a:xfrm>
            <a:prstGeom prst="rect">
              <a:avLst/>
            </a:prstGeom>
            <a:noFill/>
            <a:ln w="25400" cap="flat" cmpd="sng" algn="ctr">
              <a:solidFill>
                <a:srgbClr val="002060"/>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prstClr val="black"/>
                  </a:solidFill>
                  <a:effectLst/>
                  <a:uLnTx/>
                  <a:uFillTx/>
                  <a:latin typeface="Segoe UI Light" panose="020B0502040204020203"/>
                  <a:ea typeface="微软雅黑" panose="020B0503020204020204" pitchFamily="34" charset="-122"/>
                  <a:cs typeface="+mn-ea"/>
                </a:rPr>
                <a:t>榜单</a:t>
              </a:r>
            </a:p>
          </p:txBody>
        </p:sp>
        <p:sp>
          <p:nvSpPr>
            <p:cNvPr id="24" name="矩形 23"/>
            <p:cNvSpPr/>
            <p:nvPr>
              <p:custDataLst>
                <p:tags r:id="rId20"/>
              </p:custDataLst>
            </p:nvPr>
          </p:nvSpPr>
          <p:spPr>
            <a:xfrm flipH="1">
              <a:off x="3972164" y="4867725"/>
              <a:ext cx="1251933" cy="360000"/>
            </a:xfrm>
            <a:prstGeom prst="rect">
              <a:avLst/>
            </a:prstGeom>
            <a:noFill/>
            <a:ln w="25400" cap="flat" cmpd="sng" algn="ctr">
              <a:solidFill>
                <a:srgbClr val="002060"/>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prstClr val="black"/>
                  </a:solidFill>
                  <a:effectLst/>
                  <a:uLnTx/>
                  <a:uFillTx/>
                  <a:latin typeface="Segoe UI Light" panose="020B0502040204020203"/>
                  <a:ea typeface="微软雅黑" panose="020B0503020204020204" pitchFamily="34" charset="-122"/>
                  <a:cs typeface="+mn-ea"/>
                </a:rPr>
                <a:t>研究</a:t>
              </a:r>
            </a:p>
          </p:txBody>
        </p:sp>
        <p:cxnSp>
          <p:nvCxnSpPr>
            <p:cNvPr id="25" name="肘形连接符 24"/>
            <p:cNvCxnSpPr>
              <a:stCxn id="3" idx="2"/>
              <a:endCxn id="26" idx="3"/>
            </p:cNvCxnSpPr>
            <p:nvPr>
              <p:custDataLst>
                <p:tags r:id="rId21"/>
              </p:custDataLst>
            </p:nvPr>
          </p:nvCxnSpPr>
          <p:spPr>
            <a:xfrm rot="16200000" flipH="1">
              <a:off x="2632072" y="4733434"/>
              <a:ext cx="1189405" cy="338651"/>
            </a:xfrm>
            <a:prstGeom prst="bentConnector2">
              <a:avLst/>
            </a:prstGeom>
            <a:noFill/>
            <a:ln w="28575" cap="flat" cmpd="sng" algn="ctr">
              <a:solidFill>
                <a:srgbClr val="002060"/>
              </a:solidFill>
              <a:prstDash val="solid"/>
              <a:headEnd type="oval" w="med" len="med"/>
              <a:tailEnd type="oval" w="med" len="med"/>
            </a:ln>
          </p:spPr>
        </p:cxnSp>
        <p:sp>
          <p:nvSpPr>
            <p:cNvPr id="26" name="矩形 24"/>
            <p:cNvSpPr/>
            <p:nvPr>
              <p:custDataLst>
                <p:tags r:id="rId22"/>
              </p:custDataLst>
            </p:nvPr>
          </p:nvSpPr>
          <p:spPr>
            <a:xfrm flipH="1">
              <a:off x="3396100" y="4867724"/>
              <a:ext cx="447702" cy="1259477"/>
            </a:xfrm>
            <a:prstGeom prst="rect">
              <a:avLst/>
            </a:prstGeom>
            <a:solidFill>
              <a:srgbClr val="2E319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1"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mn-ea"/>
                </a:rPr>
                <a:t>产品类型</a:t>
              </a:r>
            </a:p>
          </p:txBody>
        </p:sp>
        <p:sp>
          <p:nvSpPr>
            <p:cNvPr id="29" name="矩形 28"/>
            <p:cNvSpPr/>
            <p:nvPr>
              <p:custDataLst>
                <p:tags r:id="rId23"/>
              </p:custDataLst>
            </p:nvPr>
          </p:nvSpPr>
          <p:spPr>
            <a:xfrm flipH="1">
              <a:off x="6126332" y="1492545"/>
              <a:ext cx="1251933" cy="360000"/>
            </a:xfrm>
            <a:prstGeom prst="rect">
              <a:avLst/>
            </a:prstGeom>
            <a:noFill/>
            <a:ln w="25400" cap="flat" cmpd="sng" algn="ctr">
              <a:solidFill>
                <a:srgbClr val="002060"/>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prstClr val="black"/>
                  </a:solidFill>
                  <a:effectLst/>
                  <a:uLnTx/>
                  <a:uFillTx/>
                  <a:latin typeface="Segoe UI Light" panose="020B0502040204020203"/>
                  <a:ea typeface="微软雅黑" panose="020B0503020204020204" pitchFamily="34" charset="-122"/>
                  <a:cs typeface="+mn-ea"/>
                </a:rPr>
                <a:t>尽职调查</a:t>
              </a:r>
            </a:p>
          </p:txBody>
        </p:sp>
        <p:sp>
          <p:nvSpPr>
            <p:cNvPr id="30" name="矩形 29"/>
            <p:cNvSpPr/>
            <p:nvPr>
              <p:custDataLst>
                <p:tags r:id="rId24"/>
              </p:custDataLst>
            </p:nvPr>
          </p:nvSpPr>
          <p:spPr>
            <a:xfrm flipH="1">
              <a:off x="6126332" y="1948233"/>
              <a:ext cx="1251933" cy="360000"/>
            </a:xfrm>
            <a:prstGeom prst="rect">
              <a:avLst/>
            </a:prstGeom>
            <a:noFill/>
            <a:ln w="25400" cap="flat" cmpd="sng" algn="ctr">
              <a:solidFill>
                <a:srgbClr val="002060"/>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prstClr val="black"/>
                  </a:solidFill>
                  <a:effectLst/>
                  <a:uLnTx/>
                  <a:uFillTx/>
                  <a:latin typeface="Segoe UI Light" panose="020B0502040204020203"/>
                  <a:ea typeface="微软雅黑" panose="020B0503020204020204" pitchFamily="34" charset="-122"/>
                  <a:cs typeface="+mn-ea"/>
                </a:rPr>
                <a:t>投后管理</a:t>
              </a:r>
            </a:p>
          </p:txBody>
        </p:sp>
        <p:sp>
          <p:nvSpPr>
            <p:cNvPr id="31" name="矩形 30"/>
            <p:cNvSpPr/>
            <p:nvPr>
              <p:custDataLst>
                <p:tags r:id="rId25"/>
              </p:custDataLst>
            </p:nvPr>
          </p:nvSpPr>
          <p:spPr>
            <a:xfrm flipH="1">
              <a:off x="6126332" y="1048757"/>
              <a:ext cx="1251933" cy="360000"/>
            </a:xfrm>
            <a:prstGeom prst="rect">
              <a:avLst/>
            </a:prstGeom>
            <a:noFill/>
            <a:ln w="25400" cap="flat" cmpd="sng" algn="ctr">
              <a:solidFill>
                <a:srgbClr val="002060"/>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prstClr val="black"/>
                  </a:solidFill>
                  <a:effectLst/>
                  <a:uLnTx/>
                  <a:uFillTx/>
                  <a:latin typeface="Segoe UI Light" panose="020B0502040204020203"/>
                  <a:ea typeface="微软雅黑" panose="020B0503020204020204" pitchFamily="34" charset="-122"/>
                  <a:cs typeface="+mn-ea"/>
                </a:rPr>
                <a:t>行业扫描</a:t>
              </a:r>
            </a:p>
          </p:txBody>
        </p:sp>
        <p:sp>
          <p:nvSpPr>
            <p:cNvPr id="32" name="矩形 24"/>
            <p:cNvSpPr/>
            <p:nvPr>
              <p:custDataLst>
                <p:tags r:id="rId26"/>
              </p:custDataLst>
            </p:nvPr>
          </p:nvSpPr>
          <p:spPr>
            <a:xfrm flipH="1">
              <a:off x="5550268" y="1048757"/>
              <a:ext cx="447702" cy="1259476"/>
            </a:xfrm>
            <a:prstGeom prst="rect">
              <a:avLst/>
            </a:prstGeom>
            <a:solidFill>
              <a:srgbClr val="2E319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1"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mn-ea"/>
                </a:rPr>
                <a:t>产品类型</a:t>
              </a:r>
            </a:p>
          </p:txBody>
        </p:sp>
        <p:cxnSp>
          <p:nvCxnSpPr>
            <p:cNvPr id="33" name="肘形连接符 32"/>
            <p:cNvCxnSpPr>
              <a:stCxn id="7" idx="0"/>
              <a:endCxn id="32" idx="3"/>
            </p:cNvCxnSpPr>
            <p:nvPr>
              <p:custDataLst>
                <p:tags r:id="rId27"/>
              </p:custDataLst>
            </p:nvPr>
          </p:nvCxnSpPr>
          <p:spPr>
            <a:xfrm rot="5400000" flipH="1" flipV="1">
              <a:off x="4652568" y="1970199"/>
              <a:ext cx="1189404" cy="605996"/>
            </a:xfrm>
            <a:prstGeom prst="bentConnector2">
              <a:avLst/>
            </a:prstGeom>
            <a:noFill/>
            <a:ln w="28575" cap="flat" cmpd="sng" algn="ctr">
              <a:solidFill>
                <a:srgbClr val="002060"/>
              </a:solidFill>
              <a:prstDash val="solid"/>
              <a:headEnd type="oval" w="med" len="med"/>
              <a:tailEnd type="oval" w="med" len="med"/>
            </a:ln>
          </p:spPr>
        </p:cxnSp>
        <p:sp>
          <p:nvSpPr>
            <p:cNvPr id="38" name="矩形 37"/>
            <p:cNvSpPr/>
            <p:nvPr>
              <p:custDataLst>
                <p:tags r:id="rId28"/>
              </p:custDataLst>
            </p:nvPr>
          </p:nvSpPr>
          <p:spPr>
            <a:xfrm flipH="1">
              <a:off x="7774700" y="5291289"/>
              <a:ext cx="1622139" cy="360000"/>
            </a:xfrm>
            <a:prstGeom prst="rect">
              <a:avLst/>
            </a:prstGeom>
            <a:noFill/>
            <a:ln w="25400" cap="flat" cmpd="sng" algn="ctr">
              <a:solidFill>
                <a:srgbClr val="002060"/>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prstClr val="black"/>
                  </a:solidFill>
                  <a:effectLst/>
                  <a:uLnTx/>
                  <a:uFillTx/>
                  <a:latin typeface="Segoe UI Light" panose="020B0502040204020203"/>
                  <a:ea typeface="微软雅黑" panose="020B0503020204020204" pitchFamily="34" charset="-122"/>
                  <a:cs typeface="+mn-ea"/>
                </a:rPr>
                <a:t>数字化方案设计</a:t>
              </a:r>
            </a:p>
          </p:txBody>
        </p:sp>
        <p:sp>
          <p:nvSpPr>
            <p:cNvPr id="39" name="矩形 38"/>
            <p:cNvSpPr/>
            <p:nvPr>
              <p:custDataLst>
                <p:tags r:id="rId29"/>
              </p:custDataLst>
            </p:nvPr>
          </p:nvSpPr>
          <p:spPr>
            <a:xfrm flipH="1">
              <a:off x="7774700" y="5746977"/>
              <a:ext cx="1622138" cy="380224"/>
            </a:xfrm>
            <a:prstGeom prst="rect">
              <a:avLst/>
            </a:prstGeom>
            <a:solidFill>
              <a:schemeClr val="bg1"/>
            </a:solidFill>
            <a:ln w="25400" cap="flat" cmpd="sng" algn="ctr">
              <a:solidFill>
                <a:srgbClr val="1E1E1E"/>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0" cap="none" spc="0" normalizeH="0" baseline="0" noProof="0" dirty="0">
                  <a:ln>
                    <a:noFill/>
                  </a:ln>
                  <a:solidFill>
                    <a:prstClr val="black"/>
                  </a:solidFill>
                  <a:effectLst/>
                  <a:uLnTx/>
                  <a:uFillTx/>
                  <a:latin typeface="Segoe UI Light" panose="020B0502040204020203"/>
                  <a:ea typeface="微软雅黑" panose="020B0503020204020204" pitchFamily="34" charset="-122"/>
                  <a:cs typeface="+mn-ea"/>
                </a:rPr>
                <a:t>数字化产品设计</a:t>
              </a:r>
              <a:endParaRPr kumimoji="0" lang="en-US" altLang="zh-CN" sz="1200" b="0" i="0" u="none" strike="noStrike" kern="0" cap="none" spc="0" normalizeH="0" baseline="0" noProof="0" dirty="0">
                <a:ln>
                  <a:noFill/>
                </a:ln>
                <a:solidFill>
                  <a:prstClr val="black"/>
                </a:solidFill>
                <a:effectLst/>
                <a:uLnTx/>
                <a:uFillTx/>
                <a:latin typeface="Segoe UI Light" panose="020B0502040204020203"/>
                <a:ea typeface="微软雅黑" panose="020B0503020204020204" pitchFamily="34" charset="-122"/>
                <a:cs typeface="+mn-ea"/>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0" cap="none" spc="0" normalizeH="0" baseline="0" noProof="0" dirty="0">
                  <a:ln>
                    <a:noFill/>
                  </a:ln>
                  <a:solidFill>
                    <a:prstClr val="black"/>
                  </a:solidFill>
                  <a:effectLst/>
                  <a:uLnTx/>
                  <a:uFillTx/>
                  <a:latin typeface="Segoe UI Light" panose="020B0502040204020203"/>
                  <a:ea typeface="微软雅黑" panose="020B0503020204020204" pitchFamily="34" charset="-122"/>
                  <a:cs typeface="+mn-ea"/>
                </a:rPr>
                <a:t>（数字化公益创造营）</a:t>
              </a:r>
            </a:p>
          </p:txBody>
        </p:sp>
        <p:sp>
          <p:nvSpPr>
            <p:cNvPr id="40" name="矩形 39"/>
            <p:cNvSpPr/>
            <p:nvPr>
              <p:custDataLst>
                <p:tags r:id="rId30"/>
              </p:custDataLst>
            </p:nvPr>
          </p:nvSpPr>
          <p:spPr>
            <a:xfrm flipH="1">
              <a:off x="7774700" y="4847501"/>
              <a:ext cx="1622141" cy="360000"/>
            </a:xfrm>
            <a:prstGeom prst="rect">
              <a:avLst/>
            </a:prstGeom>
            <a:noFill/>
            <a:ln w="25400" cap="flat" cmpd="sng" algn="ctr">
              <a:solidFill>
                <a:srgbClr val="002060"/>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prstClr val="black"/>
                  </a:solidFill>
                  <a:effectLst/>
                  <a:uLnTx/>
                  <a:uFillTx/>
                  <a:latin typeface="Segoe UI Light" panose="020B0502040204020203"/>
                  <a:ea typeface="微软雅黑" panose="020B0503020204020204" pitchFamily="34" charset="-122"/>
                  <a:cs typeface="+mn-ea"/>
                </a:rPr>
                <a:t>数字化战略规划</a:t>
              </a:r>
            </a:p>
          </p:txBody>
        </p:sp>
        <p:cxnSp>
          <p:nvCxnSpPr>
            <p:cNvPr id="41" name="肘形连接符 40"/>
            <p:cNvCxnSpPr>
              <a:stCxn id="8" idx="2"/>
              <a:endCxn id="42" idx="3"/>
            </p:cNvCxnSpPr>
            <p:nvPr>
              <p:custDataLst>
                <p:tags r:id="rId31"/>
              </p:custDataLst>
            </p:nvPr>
          </p:nvCxnSpPr>
          <p:spPr>
            <a:xfrm rot="16200000" flipH="1">
              <a:off x="6422968" y="4701570"/>
              <a:ext cx="1169180" cy="382157"/>
            </a:xfrm>
            <a:prstGeom prst="bentConnector2">
              <a:avLst/>
            </a:prstGeom>
            <a:noFill/>
            <a:ln w="28575" cap="flat" cmpd="sng" algn="ctr">
              <a:solidFill>
                <a:srgbClr val="002060"/>
              </a:solidFill>
              <a:prstDash val="solid"/>
              <a:headEnd type="oval" w="med" len="med"/>
              <a:tailEnd type="oval" w="med" len="med"/>
            </a:ln>
          </p:spPr>
        </p:cxnSp>
        <p:sp>
          <p:nvSpPr>
            <p:cNvPr id="42" name="矩形 24"/>
            <p:cNvSpPr/>
            <p:nvPr>
              <p:custDataLst>
                <p:tags r:id="rId32"/>
              </p:custDataLst>
            </p:nvPr>
          </p:nvSpPr>
          <p:spPr>
            <a:xfrm flipH="1">
              <a:off x="7198637" y="4847500"/>
              <a:ext cx="447702" cy="1259477"/>
            </a:xfrm>
            <a:prstGeom prst="rect">
              <a:avLst/>
            </a:prstGeom>
            <a:solidFill>
              <a:srgbClr val="2E319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1"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mn-ea"/>
                </a:rPr>
                <a:t>产品类型</a:t>
              </a:r>
            </a:p>
          </p:txBody>
        </p:sp>
        <p:sp>
          <p:nvSpPr>
            <p:cNvPr id="46" name="矩形 45"/>
            <p:cNvSpPr/>
            <p:nvPr>
              <p:custDataLst>
                <p:tags r:id="rId33"/>
              </p:custDataLst>
            </p:nvPr>
          </p:nvSpPr>
          <p:spPr>
            <a:xfrm flipH="1">
              <a:off x="2249215" y="2254481"/>
              <a:ext cx="1555863" cy="360000"/>
            </a:xfrm>
            <a:prstGeom prst="rect">
              <a:avLst/>
            </a:prstGeom>
            <a:solidFill>
              <a:srgbClr val="FFFFFF"/>
            </a:solidFill>
            <a:ln w="25400" cap="flat" cmpd="sng" algn="ctr">
              <a:solidFill>
                <a:srgbClr val="002060"/>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0" cap="none" spc="0" normalizeH="0" baseline="0" noProof="0" dirty="0">
                  <a:ln>
                    <a:noFill/>
                  </a:ln>
                  <a:solidFill>
                    <a:prstClr val="black"/>
                  </a:solidFill>
                  <a:effectLst/>
                  <a:uLnTx/>
                  <a:uFillTx/>
                  <a:latin typeface="Segoe UI Light" panose="020B0502040204020203"/>
                  <a:ea typeface="微软雅黑" panose="020B0503020204020204" pitchFamily="34" charset="-122"/>
                  <a:cs typeface="+mn-ea"/>
                </a:rPr>
                <a:t>创新业务</a:t>
              </a:r>
            </a:p>
          </p:txBody>
        </p:sp>
        <p:sp>
          <p:nvSpPr>
            <p:cNvPr id="28" name="矩形 27"/>
            <p:cNvSpPr/>
            <p:nvPr>
              <p:custDataLst>
                <p:tags r:id="rId34"/>
              </p:custDataLst>
            </p:nvPr>
          </p:nvSpPr>
          <p:spPr>
            <a:xfrm>
              <a:off x="7995044" y="2882538"/>
              <a:ext cx="1512168" cy="1440160"/>
            </a:xfrm>
            <a:prstGeom prst="rect">
              <a:avLst/>
            </a:prstGeom>
            <a:solidFill>
              <a:srgbClr val="2E319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b="1" kern="0" dirty="0">
                  <a:solidFill>
                    <a:srgbClr val="FFFFFF"/>
                  </a:solidFill>
                  <a:latin typeface="Segoe UI Light" panose="020B0502040204020203"/>
                  <a:ea typeface="微软雅黑" panose="020B0503020204020204" pitchFamily="34" charset="-122"/>
                </a:rPr>
                <a:t>优享服务</a:t>
              </a:r>
              <a:endParaRPr kumimoji="0" lang="zh-CN" altLang="en-US" sz="1800" b="1"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mn-ea"/>
              </a:endParaRPr>
            </a:p>
          </p:txBody>
        </p:sp>
        <p:cxnSp>
          <p:nvCxnSpPr>
            <p:cNvPr id="34" name="肘形连接符 32"/>
            <p:cNvCxnSpPr>
              <a:stCxn id="28" idx="0"/>
              <a:endCxn id="37" idx="3"/>
            </p:cNvCxnSpPr>
            <p:nvPr>
              <p:custDataLst>
                <p:tags r:id="rId35"/>
              </p:custDataLst>
            </p:nvPr>
          </p:nvCxnSpPr>
          <p:spPr>
            <a:xfrm rot="5400000" flipH="1" flipV="1">
              <a:off x="8505667" y="1973459"/>
              <a:ext cx="1154541" cy="663618"/>
            </a:xfrm>
            <a:prstGeom prst="bentConnector2">
              <a:avLst/>
            </a:prstGeom>
            <a:noFill/>
            <a:ln w="28575" cap="flat" cmpd="sng" algn="ctr">
              <a:solidFill>
                <a:srgbClr val="002060"/>
              </a:solidFill>
              <a:prstDash val="solid"/>
              <a:headEnd type="oval" w="med" len="med"/>
              <a:tailEnd type="oval" w="med" len="med"/>
            </a:ln>
          </p:spPr>
        </p:cxnSp>
        <p:sp>
          <p:nvSpPr>
            <p:cNvPr id="37" name="矩形 24"/>
            <p:cNvSpPr/>
            <p:nvPr>
              <p:custDataLst>
                <p:tags r:id="rId36"/>
              </p:custDataLst>
            </p:nvPr>
          </p:nvSpPr>
          <p:spPr>
            <a:xfrm flipH="1">
              <a:off x="9414746" y="1098259"/>
              <a:ext cx="447702" cy="1259476"/>
            </a:xfrm>
            <a:prstGeom prst="rect">
              <a:avLst/>
            </a:prstGeom>
            <a:solidFill>
              <a:srgbClr val="2E3190"/>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1"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mn-ea"/>
                </a:rPr>
                <a:t>产品类型</a:t>
              </a:r>
            </a:p>
          </p:txBody>
        </p:sp>
        <p:sp>
          <p:nvSpPr>
            <p:cNvPr id="48" name="矩形 47"/>
            <p:cNvSpPr/>
            <p:nvPr>
              <p:custDataLst>
                <p:tags r:id="rId37"/>
              </p:custDataLst>
            </p:nvPr>
          </p:nvSpPr>
          <p:spPr>
            <a:xfrm flipH="1">
              <a:off x="10067835" y="1452545"/>
              <a:ext cx="1251933" cy="360000"/>
            </a:xfrm>
            <a:prstGeom prst="rect">
              <a:avLst/>
            </a:prstGeom>
            <a:solidFill>
              <a:schemeClr val="bg1"/>
            </a:solidFill>
            <a:ln w="25400" cap="flat" cmpd="sng" algn="ctr">
              <a:solidFill>
                <a:srgbClr val="002060"/>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prstClr val="black"/>
                  </a:solidFill>
                  <a:effectLst/>
                  <a:uLnTx/>
                  <a:uFillTx/>
                  <a:latin typeface="Segoe UI Light" panose="020B0502040204020203"/>
                  <a:ea typeface="微软雅黑" panose="020B0503020204020204" pitchFamily="34" charset="-122"/>
                  <a:cs typeface="+mn-ea"/>
                </a:rPr>
                <a:t>优享服务</a:t>
              </a:r>
            </a:p>
          </p:txBody>
        </p:sp>
      </p:grpSp>
      <p:sp>
        <p:nvSpPr>
          <p:cNvPr id="9" name="矩形 8"/>
          <p:cNvSpPr/>
          <p:nvPr>
            <p:custDataLst>
              <p:tags r:id="rId1"/>
            </p:custDataLst>
          </p:nvPr>
        </p:nvSpPr>
        <p:spPr>
          <a:xfrm>
            <a:off x="913765" y="5386070"/>
            <a:ext cx="1800225" cy="222885"/>
          </a:xfrm>
          <a:prstGeom prst="rect">
            <a:avLst/>
          </a:prstGeom>
          <a:solidFill>
            <a:srgbClr val="FFBD03"/>
          </a:solidFill>
          <a:ln w="6350" cap="flat" cmpd="sng" algn="ctr">
            <a:solidFill>
              <a:srgbClr val="31368D"/>
            </a:solidFill>
            <a:prstDash val="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1300" i="0" u="none" strike="noStrike" kern="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rPr>
              <a:t>品牌</a:t>
            </a:r>
          </a:p>
        </p:txBody>
      </p:sp>
      <p:sp>
        <p:nvSpPr>
          <p:cNvPr id="10" name="矩形 9"/>
          <p:cNvSpPr/>
          <p:nvPr>
            <p:custDataLst>
              <p:tags r:id="rId2"/>
            </p:custDataLst>
          </p:nvPr>
        </p:nvSpPr>
        <p:spPr>
          <a:xfrm>
            <a:off x="913765" y="5655310"/>
            <a:ext cx="1800225" cy="222885"/>
          </a:xfrm>
          <a:prstGeom prst="rect">
            <a:avLst/>
          </a:prstGeom>
          <a:noFill/>
          <a:ln w="6350" cap="flat" cmpd="sng" algn="ctr">
            <a:solidFill>
              <a:srgbClr val="31368D"/>
            </a:solidFill>
            <a:prstDash val="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1300" i="0" u="none" strike="noStrike" kern="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rPr>
              <a:t>人力</a:t>
            </a:r>
          </a:p>
        </p:txBody>
      </p:sp>
      <p:sp>
        <p:nvSpPr>
          <p:cNvPr id="11" name="矩形 10"/>
          <p:cNvSpPr/>
          <p:nvPr>
            <p:custDataLst>
              <p:tags r:id="rId3"/>
            </p:custDataLst>
          </p:nvPr>
        </p:nvSpPr>
        <p:spPr>
          <a:xfrm>
            <a:off x="913765" y="5116830"/>
            <a:ext cx="1800225" cy="222885"/>
          </a:xfrm>
          <a:prstGeom prst="rect">
            <a:avLst/>
          </a:prstGeom>
          <a:solidFill>
            <a:srgbClr val="FFBD03"/>
          </a:solidFill>
          <a:ln w="6350" cap="flat" cmpd="sng" algn="ctr">
            <a:solidFill>
              <a:srgbClr val="31368D"/>
            </a:solidFill>
            <a:prstDash val="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1300" i="0" u="none" strike="noStrike" kern="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rPr>
              <a:t>战略</a:t>
            </a:r>
          </a:p>
        </p:txBody>
      </p:sp>
      <p:sp>
        <p:nvSpPr>
          <p:cNvPr id="12" name="矩形 11"/>
          <p:cNvSpPr/>
          <p:nvPr>
            <p:custDataLst>
              <p:tags r:id="rId4"/>
            </p:custDataLst>
          </p:nvPr>
        </p:nvSpPr>
        <p:spPr>
          <a:xfrm>
            <a:off x="913765" y="5925185"/>
            <a:ext cx="1800225" cy="222885"/>
          </a:xfrm>
          <a:prstGeom prst="rect">
            <a:avLst/>
          </a:prstGeom>
          <a:noFill/>
          <a:ln w="6350" cap="flat" cmpd="sng" algn="ctr">
            <a:solidFill>
              <a:srgbClr val="31368D"/>
            </a:solidFill>
            <a:prstDash val="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1300" i="0" u="none" strike="noStrike" kern="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rPr>
              <a:t>项目设计与评估</a:t>
            </a:r>
          </a:p>
        </p:txBody>
      </p:sp>
      <p:sp>
        <p:nvSpPr>
          <p:cNvPr id="13" name="矩形 12"/>
          <p:cNvSpPr/>
          <p:nvPr>
            <p:custDataLst>
              <p:tags r:id="rId5"/>
            </p:custDataLst>
          </p:nvPr>
        </p:nvSpPr>
        <p:spPr>
          <a:xfrm>
            <a:off x="913765" y="6194425"/>
            <a:ext cx="1800225" cy="222885"/>
          </a:xfrm>
          <a:prstGeom prst="rect">
            <a:avLst/>
          </a:prstGeom>
          <a:noFill/>
          <a:ln w="6350" cap="flat" cmpd="sng" algn="ctr">
            <a:solidFill>
              <a:srgbClr val="31368D"/>
            </a:solidFill>
            <a:prstDash val="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1300" i="0" u="none" strike="noStrike" kern="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rPr>
              <a:t>筹款</a:t>
            </a:r>
          </a:p>
        </p:txBody>
      </p:sp>
      <p:sp>
        <p:nvSpPr>
          <p:cNvPr id="14" name="矩形 24"/>
          <p:cNvSpPr/>
          <p:nvPr>
            <p:custDataLst>
              <p:tags r:id="rId6"/>
            </p:custDataLst>
          </p:nvPr>
        </p:nvSpPr>
        <p:spPr>
          <a:xfrm>
            <a:off x="913765" y="6463665"/>
            <a:ext cx="1800225" cy="222885"/>
          </a:xfrm>
          <a:prstGeom prst="rect">
            <a:avLst/>
          </a:prstGeom>
          <a:noFill/>
          <a:ln w="6350" cap="flat" cmpd="sng" algn="ctr">
            <a:solidFill>
              <a:srgbClr val="31368D"/>
            </a:solidFill>
            <a:prstDash val="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1300" i="0" u="none" strike="noStrike" kern="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rPr>
              <a:t>企业</a:t>
            </a:r>
            <a:r>
              <a:rPr kumimoji="0" lang="en-US" altLang="zh-CN" sz="1300" i="0" u="none" strike="noStrike" kern="0" cap="none" spc="0" normalizeH="0" baseline="0" noProof="0" dirty="0">
                <a:ln>
                  <a:noFill/>
                </a:ln>
                <a:solidFill>
                  <a:srgbClr val="1E1E1E"/>
                </a:solidFill>
                <a:effectLst/>
                <a:uLnTx/>
                <a:uFillTx/>
                <a:latin typeface="微软雅黑" panose="020B0503020204020204" pitchFamily="34" charset="-122"/>
                <a:ea typeface="微软雅黑" panose="020B0503020204020204" pitchFamily="34" charset="-122"/>
              </a:rPr>
              <a:t>CSR</a:t>
            </a:r>
          </a:p>
        </p:txBody>
      </p:sp>
      <p:sp>
        <p:nvSpPr>
          <p:cNvPr id="15" name="矩形 24"/>
          <p:cNvSpPr/>
          <p:nvPr>
            <p:custDataLst>
              <p:tags r:id="rId7"/>
            </p:custDataLst>
          </p:nvPr>
        </p:nvSpPr>
        <p:spPr>
          <a:xfrm>
            <a:off x="393700" y="5116830"/>
            <a:ext cx="447675" cy="1569720"/>
          </a:xfrm>
          <a:prstGeom prst="rect">
            <a:avLst/>
          </a:prstGeom>
          <a:gradFill>
            <a:gsLst>
              <a:gs pos="50000">
                <a:srgbClr val="5A80A7"/>
              </a:gs>
              <a:gs pos="0">
                <a:srgbClr val="91AAC4"/>
              </a:gs>
              <a:gs pos="100000">
                <a:srgbClr val="235589"/>
              </a:gs>
            </a:gsLst>
            <a:lin scaled="1"/>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1400" b="1"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mn-ea"/>
              </a:rPr>
              <a:t>业</a:t>
            </a:r>
            <a:endParaRPr kumimoji="0" lang="en-US" altLang="zh-CN" sz="1400" b="1"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mn-ea"/>
            </a:endParaRPr>
          </a:p>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1400" b="1"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mn-ea"/>
              </a:rPr>
              <a:t>务</a:t>
            </a:r>
            <a:endParaRPr kumimoji="0" lang="en-US" altLang="zh-CN" sz="1400" b="1"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mn-ea"/>
            </a:endParaRPr>
          </a:p>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1400" b="1"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mn-ea"/>
              </a:rPr>
              <a:t>条</a:t>
            </a:r>
            <a:r>
              <a:rPr lang="zh-CN" altLang="en-US" sz="1400" b="1" kern="0" dirty="0">
                <a:solidFill>
                  <a:srgbClr val="FFFFFF"/>
                </a:solidFill>
                <a:latin typeface="Segoe UI Light" panose="020B0502040204020203"/>
                <a:ea typeface="微软雅黑" panose="020B0503020204020204" pitchFamily="34" charset="-122"/>
              </a:rPr>
              <a:t>细分</a:t>
            </a:r>
            <a:endParaRPr kumimoji="0" lang="en-US" altLang="zh-CN" sz="1400" b="1"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mn-ea"/>
            </a:endParaRPr>
          </a:p>
        </p:txBody>
      </p:sp>
      <p:cxnSp>
        <p:nvCxnSpPr>
          <p:cNvPr id="21" name="肘形连接符 11"/>
          <p:cNvCxnSpPr/>
          <p:nvPr>
            <p:custDataLst>
              <p:tags r:id="rId8"/>
            </p:custDataLst>
          </p:nvPr>
        </p:nvCxnSpPr>
        <p:spPr>
          <a:xfrm rot="5400000" flipH="1" flipV="1">
            <a:off x="269629" y="4289432"/>
            <a:ext cx="1056986" cy="514636"/>
          </a:xfrm>
          <a:prstGeom prst="bentConnector2">
            <a:avLst/>
          </a:prstGeom>
          <a:noFill/>
          <a:ln w="28575" cap="flat" cmpd="sng" algn="ctr">
            <a:solidFill>
              <a:srgbClr val="31368D"/>
            </a:solidFill>
            <a:prstDash val="solid"/>
            <a:headEnd type="oval" w="med" len="med"/>
            <a:tailEnd type="oval" w="med" len="med"/>
          </a:ln>
        </p:spPr>
      </p:cxnSp>
      <p:cxnSp>
        <p:nvCxnSpPr>
          <p:cNvPr id="43" name="直線接點 130"/>
          <p:cNvCxnSpPr/>
          <p:nvPr/>
        </p:nvCxnSpPr>
        <p:spPr>
          <a:xfrm>
            <a:off x="697394" y="4849240"/>
            <a:ext cx="775198" cy="8076"/>
          </a:xfrm>
          <a:prstGeom prst="line">
            <a:avLst/>
          </a:prstGeom>
          <a:noFill/>
          <a:ln w="19050" cap="flat" cmpd="sng" algn="ctr">
            <a:solidFill>
              <a:srgbClr val="C00000"/>
            </a:solidFill>
            <a:prstDash val="dash"/>
          </a:ln>
        </p:spPr>
      </p:cxnSp>
      <p:sp>
        <p:nvSpPr>
          <p:cNvPr id="44" name="文字方塊 131"/>
          <p:cNvSpPr txBox="1"/>
          <p:nvPr/>
        </p:nvSpPr>
        <p:spPr>
          <a:xfrm>
            <a:off x="253371" y="2977614"/>
            <a:ext cx="892640" cy="461665"/>
          </a:xfrm>
          <a:prstGeom prst="rect">
            <a:avLst/>
          </a:prstGeom>
          <a:noFill/>
        </p:spPr>
        <p:txBody>
          <a:bodyPr wrap="square" rtlCol="0">
            <a:spAutoFit/>
          </a:bodyPr>
          <a:lstStyle/>
          <a:p>
            <a:pPr algn="ctr"/>
            <a:r>
              <a:rPr kumimoji="1" lang="zh-HK" altLang="en-US" sz="1200" b="1" dirty="0">
                <a:solidFill>
                  <a:srgbClr val="C00000"/>
                </a:solidFill>
                <a:latin typeface="微软雅黑" panose="020B0503020204020204" pitchFamily="34" charset="-122"/>
                <a:ea typeface="微软雅黑" panose="020B0503020204020204" pitchFamily="34" charset="-122"/>
              </a:rPr>
              <a:t>本次项目类型</a:t>
            </a:r>
          </a:p>
        </p:txBody>
      </p:sp>
      <p:cxnSp>
        <p:nvCxnSpPr>
          <p:cNvPr id="45" name="直線接點 132"/>
          <p:cNvCxnSpPr/>
          <p:nvPr/>
        </p:nvCxnSpPr>
        <p:spPr>
          <a:xfrm>
            <a:off x="705278" y="3806825"/>
            <a:ext cx="1" cy="1050491"/>
          </a:xfrm>
          <a:prstGeom prst="line">
            <a:avLst/>
          </a:prstGeom>
          <a:noFill/>
          <a:ln w="19050" cap="flat" cmpd="sng" algn="ctr">
            <a:solidFill>
              <a:srgbClr val="C00000"/>
            </a:solidFill>
            <a:prstDash val="dash"/>
          </a:ln>
        </p:spPr>
      </p:cxnSp>
      <p:sp>
        <p:nvSpPr>
          <p:cNvPr id="50" name="三角形 133"/>
          <p:cNvSpPr/>
          <p:nvPr/>
        </p:nvSpPr>
        <p:spPr>
          <a:xfrm>
            <a:off x="608262" y="3508009"/>
            <a:ext cx="194033" cy="257229"/>
          </a:xfrm>
          <a:prstGeom prst="triangl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HK" altLang="en-US" sz="1600"/>
          </a:p>
        </p:txBody>
      </p:sp>
      <p:cxnSp>
        <p:nvCxnSpPr>
          <p:cNvPr id="51" name="直線接點 130"/>
          <p:cNvCxnSpPr>
            <a:endCxn id="18" idx="3"/>
          </p:cNvCxnSpPr>
          <p:nvPr/>
        </p:nvCxnSpPr>
        <p:spPr>
          <a:xfrm flipV="1">
            <a:off x="696265" y="1523349"/>
            <a:ext cx="2215001" cy="10371"/>
          </a:xfrm>
          <a:prstGeom prst="line">
            <a:avLst/>
          </a:prstGeom>
          <a:noFill/>
          <a:ln w="19050" cap="flat" cmpd="sng" algn="ctr">
            <a:solidFill>
              <a:srgbClr val="C00000"/>
            </a:solidFill>
            <a:prstDash val="dash"/>
          </a:ln>
        </p:spPr>
      </p:cxnSp>
      <p:cxnSp>
        <p:nvCxnSpPr>
          <p:cNvPr id="52" name="直線接點 132"/>
          <p:cNvCxnSpPr/>
          <p:nvPr/>
        </p:nvCxnSpPr>
        <p:spPr>
          <a:xfrm>
            <a:off x="696265" y="1533720"/>
            <a:ext cx="1" cy="1236896"/>
          </a:xfrm>
          <a:prstGeom prst="line">
            <a:avLst/>
          </a:prstGeom>
          <a:noFill/>
          <a:ln w="19050" cap="flat" cmpd="sng" algn="ctr">
            <a:solidFill>
              <a:srgbClr val="C00000"/>
            </a:solidFill>
            <a:prstDash val="dash"/>
          </a:ln>
        </p:spPr>
      </p:cxnSp>
      <p:sp>
        <p:nvSpPr>
          <p:cNvPr id="53" name="三角形 5"/>
          <p:cNvSpPr/>
          <p:nvPr/>
        </p:nvSpPr>
        <p:spPr>
          <a:xfrm rot="10800000">
            <a:off x="599249" y="2703979"/>
            <a:ext cx="194033" cy="257229"/>
          </a:xfrm>
          <a:prstGeom prst="triangl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HK" altLang="en-US" sz="1600"/>
          </a:p>
        </p:txBody>
      </p:sp>
      <p:cxnSp>
        <p:nvCxnSpPr>
          <p:cNvPr id="54" name="直線接點 132"/>
          <p:cNvCxnSpPr/>
          <p:nvPr/>
        </p:nvCxnSpPr>
        <p:spPr>
          <a:xfrm>
            <a:off x="1472592" y="4857316"/>
            <a:ext cx="0" cy="528754"/>
          </a:xfrm>
          <a:prstGeom prst="line">
            <a:avLst/>
          </a:prstGeom>
          <a:noFill/>
          <a:ln w="19050" cap="flat" cmpd="sng" algn="ctr">
            <a:solidFill>
              <a:srgbClr val="C00000"/>
            </a:solidFill>
            <a:prstDash val="dash"/>
          </a:ln>
        </p:spPr>
      </p:cxnSp>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标题 1"/>
          <p:cNvSpPr txBox="1">
            <a:spLocks noChangeArrowheads="1"/>
          </p:cNvSpPr>
          <p:nvPr/>
        </p:nvSpPr>
        <p:spPr bwMode="auto">
          <a:xfrm>
            <a:off x="496888" y="179388"/>
            <a:ext cx="10268648" cy="755650"/>
          </a:xfrm>
          <a:prstGeom prst="rect">
            <a:avLst/>
          </a:prstGeom>
          <a:noFill/>
          <a:ln w="9525" algn="ctr">
            <a:noFill/>
            <a:miter lim="800000"/>
          </a:ln>
        </p:spPr>
        <p:txBody>
          <a:bodyPr vert="horz" wrap="square" lIns="90000" tIns="45720" rIns="91440" bIns="45720" numCol="1" anchor="ctr" anchorCtr="0" compatLnSpc="1">
            <a:spAutoFit/>
          </a:bodyPr>
          <a:lstStyle>
            <a:lvl1pPr algn="l" rtl="0" eaLnBrk="0" fontAlgn="base" hangingPunct="0">
              <a:lnSpc>
                <a:spcPct val="90000"/>
              </a:lnSpc>
              <a:spcBef>
                <a:spcPct val="0"/>
              </a:spcBef>
              <a:spcAft>
                <a:spcPct val="0"/>
              </a:spcAft>
              <a:defRPr sz="2800">
                <a:solidFill>
                  <a:schemeClr val="tx2"/>
                </a:solidFill>
                <a:latin typeface="+mj-ea"/>
                <a:ea typeface="+mj-ea"/>
                <a:cs typeface="+mj-cs"/>
              </a:defRPr>
            </a:lvl1pPr>
            <a:lvl2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2pPr>
            <a:lvl3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3pPr>
            <a:lvl4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4pPr>
            <a:lvl5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5pPr>
            <a:lvl6pPr marL="4572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6pPr>
            <a:lvl7pPr marL="9144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7pPr>
            <a:lvl8pPr marL="13716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8pPr>
            <a:lvl9pPr marL="18288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9pPr>
          </a:lstStyle>
          <a:p>
            <a:pPr eaLnBrk="1" hangingPunct="1"/>
            <a:r>
              <a:rPr lang="en-US" altLang="zh-CN" sz="2400" b="1" kern="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ABC</a:t>
            </a:r>
            <a:r>
              <a:rPr lang="zh-CN" altLang="en-US" sz="2400" b="1" kern="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过往项目涉及</a:t>
            </a:r>
            <a:r>
              <a:rPr lang="en-US" altLang="zh-CN" sz="2400" b="1" kern="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20</a:t>
            </a:r>
            <a:r>
              <a:rPr lang="zh-CN" altLang="en-US" sz="2400" b="1" kern="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余个公益领域话题，其中教育相关议题是</a:t>
            </a:r>
            <a:r>
              <a:rPr lang="en-US" altLang="zh-CN" sz="2400" b="1" kern="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ABC</a:t>
            </a:r>
            <a:r>
              <a:rPr lang="zh-CN" altLang="en-US" sz="2400" b="1" kern="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着力深耕的优势领域</a:t>
            </a:r>
            <a:endParaRPr lang="zh-CN" altLang="en-US" sz="2400" b="1" kern="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73" name="圓角化對角線角落矩形 32"/>
          <p:cNvSpPr/>
          <p:nvPr/>
        </p:nvSpPr>
        <p:spPr>
          <a:xfrm>
            <a:off x="2289008" y="1755649"/>
            <a:ext cx="1706009" cy="833804"/>
          </a:xfrm>
          <a:prstGeom prst="round2DiagRect">
            <a:avLst/>
          </a:prstGeom>
          <a:solidFill>
            <a:srgbClr val="3136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zh-CN" altLang="en-US" sz="20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环境保护</a:t>
            </a:r>
          </a:p>
        </p:txBody>
      </p:sp>
      <p:sp>
        <p:nvSpPr>
          <p:cNvPr id="74" name="圓角化對角線角落矩形 32"/>
          <p:cNvSpPr/>
          <p:nvPr/>
        </p:nvSpPr>
        <p:spPr>
          <a:xfrm>
            <a:off x="4258334" y="1755649"/>
            <a:ext cx="1706009" cy="833804"/>
          </a:xfrm>
          <a:prstGeom prst="round2DiagRect">
            <a:avLst/>
          </a:prstGeom>
          <a:solidFill>
            <a:srgbClr val="3136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zh-CN" altLang="en-US" sz="20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医疗健康</a:t>
            </a:r>
          </a:p>
        </p:txBody>
      </p:sp>
      <p:sp>
        <p:nvSpPr>
          <p:cNvPr id="75" name="圓角化對角線角落矩形 32"/>
          <p:cNvSpPr/>
          <p:nvPr/>
        </p:nvSpPr>
        <p:spPr>
          <a:xfrm>
            <a:off x="6227660" y="1755649"/>
            <a:ext cx="1706009" cy="833804"/>
          </a:xfrm>
          <a:prstGeom prst="round2DiagRect">
            <a:avLst/>
          </a:prstGeom>
          <a:solidFill>
            <a:srgbClr val="3136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zh-CN" altLang="en-US" sz="20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弱势群体</a:t>
            </a:r>
          </a:p>
        </p:txBody>
      </p:sp>
      <p:sp>
        <p:nvSpPr>
          <p:cNvPr id="76" name="圓角化對角線角落矩形 32"/>
          <p:cNvSpPr/>
          <p:nvPr/>
        </p:nvSpPr>
        <p:spPr>
          <a:xfrm>
            <a:off x="319682" y="1755649"/>
            <a:ext cx="1706009" cy="833804"/>
          </a:xfrm>
          <a:prstGeom prst="round2DiagRect">
            <a:avLst/>
          </a:prstGeom>
          <a:solidFill>
            <a:srgbClr val="FFDA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zh-CN" altLang="en-US" sz="2000" b="1" i="0"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cs"/>
              </a:rPr>
              <a:t>教育</a:t>
            </a:r>
          </a:p>
        </p:txBody>
      </p:sp>
      <p:sp>
        <p:nvSpPr>
          <p:cNvPr id="77" name="圓角化對角線角落矩形 32"/>
          <p:cNvSpPr/>
          <p:nvPr/>
        </p:nvSpPr>
        <p:spPr>
          <a:xfrm>
            <a:off x="8196985" y="1755649"/>
            <a:ext cx="1706009" cy="833804"/>
          </a:xfrm>
          <a:prstGeom prst="round2DiagRect">
            <a:avLst/>
          </a:prstGeom>
          <a:solidFill>
            <a:srgbClr val="3136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zh-CN" altLang="en-US" sz="20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文化艺术</a:t>
            </a:r>
          </a:p>
        </p:txBody>
      </p:sp>
      <p:sp>
        <p:nvSpPr>
          <p:cNvPr id="78" name="圓角化對角線角落矩形 32"/>
          <p:cNvSpPr/>
          <p:nvPr/>
        </p:nvSpPr>
        <p:spPr>
          <a:xfrm>
            <a:off x="10166309" y="1755649"/>
            <a:ext cx="1706009" cy="833804"/>
          </a:xfrm>
          <a:prstGeom prst="round2DiagRect">
            <a:avLst/>
          </a:prstGeom>
          <a:solidFill>
            <a:srgbClr val="3136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kern="0" dirty="0">
                <a:solidFill>
                  <a:srgbClr val="FFFFFF"/>
                </a:solidFill>
                <a:latin typeface="微软雅黑" panose="020B0503020204020204" pitchFamily="34" charset="-122"/>
                <a:ea typeface="微软雅黑" panose="020B0503020204020204" pitchFamily="34" charset="-122"/>
              </a:rPr>
              <a:t>社会发展</a:t>
            </a:r>
            <a:endParaRPr kumimoji="0" lang="zh-CN" altLang="en-US" sz="20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79" name="iSḷiďè"/>
          <p:cNvSpPr/>
          <p:nvPr/>
        </p:nvSpPr>
        <p:spPr>
          <a:xfrm>
            <a:off x="2289008" y="2774127"/>
            <a:ext cx="1706009" cy="3130426"/>
          </a:xfrm>
          <a:prstGeom prst="roundRect">
            <a:avLst>
              <a:gd name="adj" fmla="val 4626"/>
            </a:avLst>
          </a:prstGeom>
          <a:solidFill>
            <a:schemeClr val="bg1"/>
          </a:solidFill>
          <a:ln>
            <a:solidFill>
              <a:srgbClr val="31368D"/>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9705" indent="-179705" algn="ctr">
              <a:lnSpc>
                <a:spcPct val="110000"/>
              </a:lnSpc>
              <a:buFont typeface="Arial" panose="020B0604020202020204" pitchFamily="34" charset="0"/>
              <a:buChar char="•"/>
            </a:pPr>
            <a:r>
              <a:rPr lang="zh-CN" altLang="en-US" sz="1400" dirty="0">
                <a:solidFill>
                  <a:schemeClr val="tx1"/>
                </a:solidFill>
                <a:latin typeface="微软雅黑" panose="020B0503020204020204" pitchFamily="34" charset="-122"/>
                <a:ea typeface="微软雅黑" panose="020B0503020204020204" pitchFamily="34" charset="-122"/>
              </a:rPr>
              <a:t>全景扫描</a:t>
            </a:r>
            <a:endParaRPr lang="en-US" altLang="zh-CN" sz="1400" dirty="0">
              <a:solidFill>
                <a:schemeClr val="tx1"/>
              </a:solidFill>
              <a:latin typeface="微软雅黑" panose="020B0503020204020204" pitchFamily="34" charset="-122"/>
              <a:ea typeface="微软雅黑" panose="020B0503020204020204" pitchFamily="34" charset="-122"/>
            </a:endParaRPr>
          </a:p>
          <a:p>
            <a:pPr marL="179705" indent="-179705" algn="ctr">
              <a:lnSpc>
                <a:spcPct val="110000"/>
              </a:lnSpc>
              <a:buFont typeface="Arial" panose="020B0604020202020204" pitchFamily="34" charset="0"/>
              <a:buChar char="•"/>
            </a:pPr>
            <a:r>
              <a:rPr kumimoji="1" lang="zh-CN" altLang="en-US" sz="1400" dirty="0">
                <a:solidFill>
                  <a:schemeClr val="tx1"/>
                </a:solidFill>
                <a:latin typeface="微软雅黑" panose="020B0503020204020204" pitchFamily="34" charset="-122"/>
                <a:ea typeface="微软雅黑" panose="020B0503020204020204" pitchFamily="34" charset="-122"/>
              </a:rPr>
              <a:t>组织发展</a:t>
            </a:r>
            <a:endParaRPr kumimoji="1" lang="en-US" altLang="zh-CN" sz="1400" dirty="0">
              <a:solidFill>
                <a:schemeClr val="tx1"/>
              </a:solidFill>
              <a:latin typeface="微软雅黑" panose="020B0503020204020204" pitchFamily="34" charset="-122"/>
              <a:ea typeface="微软雅黑" panose="020B0503020204020204" pitchFamily="34" charset="-122"/>
            </a:endParaRPr>
          </a:p>
          <a:p>
            <a:pPr marL="179705" indent="-179705" algn="ctr">
              <a:lnSpc>
                <a:spcPct val="110000"/>
              </a:lnSpc>
              <a:buFont typeface="Arial" panose="020B0604020202020204" pitchFamily="34" charset="0"/>
              <a:buChar char="•"/>
            </a:pPr>
            <a:r>
              <a:rPr kumimoji="1" lang="zh-CN" altLang="en-US" sz="1400" dirty="0">
                <a:solidFill>
                  <a:schemeClr val="tx1"/>
                </a:solidFill>
                <a:latin typeface="微软雅黑" panose="020B0503020204020204" pitchFamily="34" charset="-122"/>
                <a:ea typeface="微软雅黑" panose="020B0503020204020204" pitchFamily="34" charset="-122"/>
              </a:rPr>
              <a:t>鸟类保护</a:t>
            </a:r>
            <a:endParaRPr kumimoji="1" lang="en-US" altLang="zh-CN" sz="1400" dirty="0">
              <a:solidFill>
                <a:schemeClr val="tx1"/>
              </a:solidFill>
              <a:latin typeface="微软雅黑" panose="020B0503020204020204" pitchFamily="34" charset="-122"/>
              <a:ea typeface="微软雅黑" panose="020B0503020204020204" pitchFamily="34" charset="-122"/>
            </a:endParaRPr>
          </a:p>
          <a:p>
            <a:pPr marL="179705" indent="-179705" algn="ctr">
              <a:lnSpc>
                <a:spcPct val="110000"/>
              </a:lnSpc>
              <a:buFont typeface="Arial" panose="020B0604020202020204" pitchFamily="34" charset="0"/>
              <a:buChar char="•"/>
            </a:pPr>
            <a:r>
              <a:rPr kumimoji="1" lang="zh-CN" altLang="en-US" sz="1400" dirty="0">
                <a:solidFill>
                  <a:schemeClr val="tx1"/>
                </a:solidFill>
                <a:latin typeface="微软雅黑" panose="020B0503020204020204" pitchFamily="34" charset="-122"/>
                <a:ea typeface="微软雅黑" panose="020B0503020204020204" pitchFamily="34" charset="-122"/>
              </a:rPr>
              <a:t>湿地保护</a:t>
            </a:r>
            <a:endParaRPr kumimoji="1" lang="en-US" altLang="zh-CN" sz="1400" dirty="0">
              <a:solidFill>
                <a:schemeClr val="tx1"/>
              </a:solidFill>
              <a:latin typeface="微软雅黑" panose="020B0503020204020204" pitchFamily="34" charset="-122"/>
              <a:ea typeface="微软雅黑" panose="020B0503020204020204" pitchFamily="34" charset="-122"/>
            </a:endParaRPr>
          </a:p>
          <a:p>
            <a:pPr marL="179705" indent="-179705" algn="ctr">
              <a:lnSpc>
                <a:spcPct val="110000"/>
              </a:lnSpc>
              <a:buFont typeface="Arial" panose="020B0604020202020204" pitchFamily="34" charset="0"/>
              <a:buChar char="•"/>
            </a:pPr>
            <a:r>
              <a:rPr kumimoji="1" lang="zh-CN" altLang="en-US" sz="1400" dirty="0">
                <a:solidFill>
                  <a:schemeClr val="tx1"/>
                </a:solidFill>
                <a:latin typeface="微软雅黑" panose="020B0503020204020204" pitchFamily="34" charset="-122"/>
                <a:ea typeface="微软雅黑" panose="020B0503020204020204" pitchFamily="34" charset="-122"/>
              </a:rPr>
              <a:t>可持续新经济发展</a:t>
            </a:r>
            <a:endParaRPr kumimoji="1" lang="en-US" altLang="zh-CN" sz="1400" dirty="0">
              <a:solidFill>
                <a:schemeClr val="tx1"/>
              </a:solidFill>
              <a:latin typeface="微软雅黑" panose="020B0503020204020204" pitchFamily="34" charset="-122"/>
              <a:ea typeface="微软雅黑" panose="020B0503020204020204" pitchFamily="34" charset="-122"/>
            </a:endParaRPr>
          </a:p>
        </p:txBody>
      </p:sp>
      <p:sp>
        <p:nvSpPr>
          <p:cNvPr id="80" name="iSḷiďè"/>
          <p:cNvSpPr/>
          <p:nvPr/>
        </p:nvSpPr>
        <p:spPr>
          <a:xfrm>
            <a:off x="4258334" y="2751373"/>
            <a:ext cx="1706009" cy="3130426"/>
          </a:xfrm>
          <a:prstGeom prst="roundRect">
            <a:avLst>
              <a:gd name="adj" fmla="val 4626"/>
            </a:avLst>
          </a:prstGeom>
          <a:solidFill>
            <a:schemeClr val="bg1"/>
          </a:solidFill>
          <a:ln>
            <a:solidFill>
              <a:srgbClr val="31368D"/>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9705" indent="-179705" algn="ctr">
              <a:lnSpc>
                <a:spcPct val="110000"/>
              </a:lnSpc>
              <a:buFont typeface="Arial" panose="020B0604020202020204" pitchFamily="34" charset="0"/>
              <a:buChar char="•"/>
            </a:pPr>
            <a:r>
              <a:rPr lang="zh-CN" altLang="en-US" sz="1400" dirty="0">
                <a:solidFill>
                  <a:schemeClr val="tx1"/>
                </a:solidFill>
                <a:latin typeface="微软雅黑" panose="020B0503020204020204" pitchFamily="34" charset="-122"/>
                <a:ea typeface="微软雅黑" panose="020B0503020204020204" pitchFamily="34" charset="-122"/>
              </a:rPr>
              <a:t>心理健康</a:t>
            </a:r>
            <a:endParaRPr lang="en-US" altLang="zh-CN" sz="1400" dirty="0">
              <a:solidFill>
                <a:schemeClr val="tx1"/>
              </a:solidFill>
              <a:latin typeface="微软雅黑" panose="020B0503020204020204" pitchFamily="34" charset="-122"/>
              <a:ea typeface="微软雅黑" panose="020B0503020204020204" pitchFamily="34" charset="-122"/>
            </a:endParaRPr>
          </a:p>
          <a:p>
            <a:pPr marL="179705" indent="-179705" algn="ctr">
              <a:lnSpc>
                <a:spcPct val="110000"/>
              </a:lnSpc>
              <a:buFont typeface="Arial" panose="020B0604020202020204" pitchFamily="34" charset="0"/>
              <a:buChar char="•"/>
            </a:pPr>
            <a:r>
              <a:rPr kumimoji="1" lang="zh-CN" altLang="en-US" sz="1400" dirty="0">
                <a:solidFill>
                  <a:schemeClr val="tx1"/>
                </a:solidFill>
                <a:latin typeface="微软雅黑" panose="020B0503020204020204" pitchFamily="34" charset="-122"/>
                <a:ea typeface="微软雅黑" panose="020B0503020204020204" pitchFamily="34" charset="-122"/>
              </a:rPr>
              <a:t>大病救助</a:t>
            </a:r>
            <a:endParaRPr kumimoji="1" lang="en-US" altLang="zh-CN" sz="1400" dirty="0">
              <a:solidFill>
                <a:schemeClr val="tx1"/>
              </a:solidFill>
              <a:latin typeface="微软雅黑" panose="020B0503020204020204" pitchFamily="34" charset="-122"/>
              <a:ea typeface="微软雅黑" panose="020B0503020204020204" pitchFamily="34" charset="-122"/>
            </a:endParaRPr>
          </a:p>
        </p:txBody>
      </p:sp>
      <p:sp>
        <p:nvSpPr>
          <p:cNvPr id="81" name="iSḷiďè"/>
          <p:cNvSpPr/>
          <p:nvPr/>
        </p:nvSpPr>
        <p:spPr>
          <a:xfrm>
            <a:off x="6227660" y="2751373"/>
            <a:ext cx="1706009" cy="3130426"/>
          </a:xfrm>
          <a:prstGeom prst="roundRect">
            <a:avLst>
              <a:gd name="adj" fmla="val 4626"/>
            </a:avLst>
          </a:prstGeom>
          <a:solidFill>
            <a:schemeClr val="bg1"/>
          </a:solidFill>
          <a:ln>
            <a:solidFill>
              <a:srgbClr val="31368D"/>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9705" indent="-179705" algn="ctr">
              <a:lnSpc>
                <a:spcPct val="110000"/>
              </a:lnSpc>
              <a:buFont typeface="Arial" panose="020B0604020202020204" pitchFamily="34" charset="0"/>
              <a:buChar char="•"/>
            </a:pPr>
            <a:r>
              <a:rPr lang="zh-CN" altLang="en-US" sz="1400" dirty="0">
                <a:solidFill>
                  <a:schemeClr val="tx1"/>
                </a:solidFill>
                <a:latin typeface="微软雅黑" panose="020B0503020204020204" pitchFamily="34" charset="-122"/>
                <a:ea typeface="微软雅黑" panose="020B0503020204020204" pitchFamily="34" charset="-122"/>
              </a:rPr>
              <a:t>女性公益</a:t>
            </a:r>
            <a:endParaRPr lang="en-US" altLang="zh-CN" sz="1400" dirty="0">
              <a:solidFill>
                <a:schemeClr val="tx1"/>
              </a:solidFill>
              <a:latin typeface="微软雅黑" panose="020B0503020204020204" pitchFamily="34" charset="-122"/>
              <a:ea typeface="微软雅黑" panose="020B0503020204020204" pitchFamily="34" charset="-122"/>
            </a:endParaRPr>
          </a:p>
          <a:p>
            <a:pPr marL="179705" indent="-179705" algn="ctr">
              <a:lnSpc>
                <a:spcPct val="110000"/>
              </a:lnSpc>
              <a:buFont typeface="Arial" panose="020B0604020202020204" pitchFamily="34" charset="0"/>
              <a:buChar char="•"/>
            </a:pPr>
            <a:r>
              <a:rPr kumimoji="1" lang="zh-CN" altLang="en-US" sz="1400" dirty="0">
                <a:solidFill>
                  <a:schemeClr val="tx1"/>
                </a:solidFill>
                <a:latin typeface="微软雅黑" panose="020B0503020204020204" pitchFamily="34" charset="-122"/>
                <a:ea typeface="微软雅黑" panose="020B0503020204020204" pitchFamily="34" charset="-122"/>
              </a:rPr>
              <a:t>独抚母亲</a:t>
            </a:r>
            <a:endParaRPr kumimoji="1" lang="en-US" altLang="zh-CN" sz="1400" dirty="0">
              <a:solidFill>
                <a:schemeClr val="tx1"/>
              </a:solidFill>
              <a:latin typeface="微软雅黑" panose="020B0503020204020204" pitchFamily="34" charset="-122"/>
              <a:ea typeface="微软雅黑" panose="020B0503020204020204" pitchFamily="34" charset="-122"/>
            </a:endParaRPr>
          </a:p>
          <a:p>
            <a:pPr marL="179705" indent="-179705" algn="ctr">
              <a:lnSpc>
                <a:spcPct val="110000"/>
              </a:lnSpc>
              <a:buFont typeface="Arial" panose="020B0604020202020204" pitchFamily="34" charset="0"/>
              <a:buChar char="•"/>
            </a:pPr>
            <a:r>
              <a:rPr kumimoji="1" lang="zh-CN" altLang="en-US" sz="1400" dirty="0">
                <a:solidFill>
                  <a:schemeClr val="tx1"/>
                </a:solidFill>
                <a:latin typeface="微软雅黑" panose="020B0503020204020204" pitchFamily="34" charset="-122"/>
                <a:ea typeface="微软雅黑" panose="020B0503020204020204" pitchFamily="34" charset="-122"/>
              </a:rPr>
              <a:t>职场母亲</a:t>
            </a:r>
            <a:endParaRPr kumimoji="1" lang="en-US" altLang="zh-CN" sz="1400" dirty="0">
              <a:solidFill>
                <a:schemeClr val="tx1"/>
              </a:solidFill>
              <a:latin typeface="微软雅黑" panose="020B0503020204020204" pitchFamily="34" charset="-122"/>
              <a:ea typeface="微软雅黑" panose="020B0503020204020204" pitchFamily="34" charset="-122"/>
            </a:endParaRPr>
          </a:p>
          <a:p>
            <a:pPr marL="179705" indent="-179705" algn="ctr">
              <a:lnSpc>
                <a:spcPct val="110000"/>
              </a:lnSpc>
              <a:buFont typeface="Arial" panose="020B0604020202020204" pitchFamily="34" charset="0"/>
              <a:buChar char="•"/>
            </a:pPr>
            <a:r>
              <a:rPr kumimoji="1" lang="zh-CN" altLang="en-US" sz="1400" dirty="0">
                <a:solidFill>
                  <a:schemeClr val="tx1"/>
                </a:solidFill>
                <a:latin typeface="微软雅黑" panose="020B0503020204020204" pitchFamily="34" charset="-122"/>
                <a:ea typeface="微软雅黑" panose="020B0503020204020204" pitchFamily="34" charset="-122"/>
              </a:rPr>
              <a:t>青年发展</a:t>
            </a:r>
            <a:endParaRPr kumimoji="1" lang="en-US" altLang="zh-CN" sz="1400" dirty="0">
              <a:solidFill>
                <a:schemeClr val="tx1"/>
              </a:solidFill>
              <a:latin typeface="微软雅黑" panose="020B0503020204020204" pitchFamily="34" charset="-122"/>
              <a:ea typeface="微软雅黑" panose="020B0503020204020204" pitchFamily="34" charset="-122"/>
            </a:endParaRPr>
          </a:p>
          <a:p>
            <a:pPr marL="179705" indent="-179705" algn="ctr">
              <a:lnSpc>
                <a:spcPct val="110000"/>
              </a:lnSpc>
              <a:buFont typeface="Arial" panose="020B0604020202020204" pitchFamily="34" charset="0"/>
              <a:buChar char="•"/>
            </a:pPr>
            <a:r>
              <a:rPr kumimoji="1" lang="zh-CN" altLang="en-US" sz="1400" dirty="0">
                <a:solidFill>
                  <a:schemeClr val="tx1"/>
                </a:solidFill>
                <a:latin typeface="微软雅黑" panose="020B0503020204020204" pitchFamily="34" charset="-122"/>
                <a:ea typeface="微软雅黑" panose="020B0503020204020204" pitchFamily="34" charset="-122"/>
              </a:rPr>
              <a:t>养老生态</a:t>
            </a:r>
            <a:endParaRPr kumimoji="1" lang="en-US" altLang="zh-CN" sz="1400" dirty="0">
              <a:solidFill>
                <a:schemeClr val="tx1"/>
              </a:solidFill>
              <a:latin typeface="微软雅黑" panose="020B0503020204020204" pitchFamily="34" charset="-122"/>
              <a:ea typeface="微软雅黑" panose="020B0503020204020204" pitchFamily="34" charset="-122"/>
            </a:endParaRPr>
          </a:p>
          <a:p>
            <a:pPr marL="179705" indent="-179705" algn="ctr">
              <a:lnSpc>
                <a:spcPct val="110000"/>
              </a:lnSpc>
              <a:buFont typeface="Arial" panose="020B0604020202020204" pitchFamily="34" charset="0"/>
              <a:buChar char="•"/>
            </a:pPr>
            <a:r>
              <a:rPr kumimoji="1" lang="zh-CN" altLang="en-US" sz="1400" dirty="0">
                <a:solidFill>
                  <a:schemeClr val="tx1"/>
                </a:solidFill>
                <a:latin typeface="微软雅黑" panose="020B0503020204020204" pitchFamily="34" charset="-122"/>
                <a:ea typeface="微软雅黑" panose="020B0503020204020204" pitchFamily="34" charset="-122"/>
              </a:rPr>
              <a:t>某弱势群体</a:t>
            </a:r>
            <a:endParaRPr kumimoji="1" lang="en-US" altLang="zh-CN" sz="1400" dirty="0">
              <a:solidFill>
                <a:schemeClr val="tx1"/>
              </a:solidFill>
              <a:latin typeface="微软雅黑" panose="020B0503020204020204" pitchFamily="34" charset="-122"/>
              <a:ea typeface="微软雅黑" panose="020B0503020204020204" pitchFamily="34" charset="-122"/>
            </a:endParaRPr>
          </a:p>
        </p:txBody>
      </p:sp>
      <p:sp>
        <p:nvSpPr>
          <p:cNvPr id="82" name="iSḷiďè"/>
          <p:cNvSpPr/>
          <p:nvPr/>
        </p:nvSpPr>
        <p:spPr>
          <a:xfrm>
            <a:off x="319682" y="2751373"/>
            <a:ext cx="1706009" cy="3130426"/>
          </a:xfrm>
          <a:prstGeom prst="roundRect">
            <a:avLst>
              <a:gd name="adj" fmla="val 4626"/>
            </a:avLst>
          </a:prstGeom>
          <a:solidFill>
            <a:schemeClr val="bg1"/>
          </a:solidFill>
          <a:ln>
            <a:solidFill>
              <a:srgbClr val="FFDA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9705" indent="-179705" algn="ctr">
              <a:lnSpc>
                <a:spcPct val="110000"/>
              </a:lnSpc>
              <a:buFont typeface="Arial" panose="020B0604020202020204" pitchFamily="34" charset="0"/>
              <a:buChar char="•"/>
            </a:pPr>
            <a:r>
              <a:rPr lang="zh-CN" altLang="en-US" sz="1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全景扫描</a:t>
            </a:r>
            <a:endParaRPr lang="en-US" altLang="zh-CN" sz="1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marL="179705" indent="-179705" algn="ctr">
              <a:lnSpc>
                <a:spcPct val="110000"/>
              </a:lnSpc>
              <a:buFont typeface="Arial" panose="020B0604020202020204" pitchFamily="34" charset="0"/>
              <a:buChar char="•"/>
            </a:pPr>
            <a:r>
              <a:rPr kumimoji="1" lang="zh-CN" altLang="en-US" sz="1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困境儿童</a:t>
            </a:r>
            <a:endParaRPr kumimoji="1" lang="en-US" altLang="zh-CN" sz="1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marL="179705" indent="-179705" algn="ctr">
              <a:lnSpc>
                <a:spcPct val="110000"/>
              </a:lnSpc>
              <a:buFont typeface="Arial" panose="020B0604020202020204" pitchFamily="34" charset="0"/>
              <a:buChar char="•"/>
            </a:pPr>
            <a:r>
              <a:rPr kumimoji="1" lang="zh-CN" altLang="en-US" sz="1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社会情感</a:t>
            </a:r>
            <a:endParaRPr kumimoji="1" lang="en-US" altLang="zh-CN" sz="1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marL="179705" indent="-179705" algn="ctr">
              <a:lnSpc>
                <a:spcPct val="110000"/>
              </a:lnSpc>
              <a:buFont typeface="Arial" panose="020B0604020202020204" pitchFamily="34" charset="0"/>
              <a:buChar char="•"/>
            </a:pPr>
            <a:r>
              <a:rPr kumimoji="1" lang="zh-CN" altLang="en-US" sz="1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教育信息化</a:t>
            </a:r>
            <a:endParaRPr kumimoji="1" lang="en-US" altLang="zh-CN" sz="1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marL="179705" indent="-179705" algn="ctr">
              <a:lnSpc>
                <a:spcPct val="110000"/>
              </a:lnSpc>
              <a:buFont typeface="Arial" panose="020B0604020202020204" pitchFamily="34" charset="0"/>
              <a:buChar char="•"/>
            </a:pPr>
            <a:r>
              <a:rPr kumimoji="1" lang="zh-CN" altLang="en-US" sz="1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科学素养</a:t>
            </a:r>
            <a:endParaRPr kumimoji="1" lang="en-US" altLang="zh-CN" sz="1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marL="179705" indent="-179705" algn="ctr">
              <a:lnSpc>
                <a:spcPct val="110000"/>
              </a:lnSpc>
              <a:buFont typeface="Arial" panose="020B0604020202020204" pitchFamily="34" charset="0"/>
              <a:buChar char="•"/>
            </a:pPr>
            <a:r>
              <a:rPr kumimoji="1" lang="en-US" altLang="zh-CN" sz="1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0~3</a:t>
            </a:r>
            <a:r>
              <a:rPr kumimoji="1" lang="zh-CN" altLang="en-US" sz="1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期早期发展</a:t>
            </a:r>
            <a:endParaRPr kumimoji="1" lang="en-US" altLang="zh-CN" sz="1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83" name="iSḷiďè"/>
          <p:cNvSpPr/>
          <p:nvPr/>
        </p:nvSpPr>
        <p:spPr>
          <a:xfrm>
            <a:off x="8196985" y="2751373"/>
            <a:ext cx="1706009" cy="3130426"/>
          </a:xfrm>
          <a:prstGeom prst="roundRect">
            <a:avLst>
              <a:gd name="adj" fmla="val 4626"/>
            </a:avLst>
          </a:prstGeom>
          <a:solidFill>
            <a:schemeClr val="bg1"/>
          </a:solidFill>
          <a:ln>
            <a:solidFill>
              <a:srgbClr val="31368D"/>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9705" indent="-179705" algn="ctr">
              <a:lnSpc>
                <a:spcPct val="110000"/>
              </a:lnSpc>
              <a:buFont typeface="Arial" panose="020B0604020202020204" pitchFamily="34" charset="0"/>
              <a:buChar char="•"/>
            </a:pPr>
            <a:r>
              <a:rPr lang="zh-CN" altLang="en-US" sz="1400" dirty="0">
                <a:solidFill>
                  <a:schemeClr val="tx1"/>
                </a:solidFill>
                <a:latin typeface="微软雅黑" panose="020B0503020204020204" pitchFamily="34" charset="-122"/>
                <a:ea typeface="微软雅黑" panose="020B0503020204020204" pitchFamily="34" charset="-122"/>
              </a:rPr>
              <a:t>民艺扶贫</a:t>
            </a:r>
            <a:endParaRPr lang="en-US" altLang="zh-CN" sz="1400" dirty="0">
              <a:solidFill>
                <a:schemeClr val="tx1"/>
              </a:solidFill>
              <a:latin typeface="微软雅黑" panose="020B0503020204020204" pitchFamily="34" charset="-122"/>
              <a:ea typeface="微软雅黑" panose="020B0503020204020204" pitchFamily="34" charset="-122"/>
            </a:endParaRPr>
          </a:p>
          <a:p>
            <a:pPr marL="179705" indent="-179705" algn="ctr">
              <a:lnSpc>
                <a:spcPct val="110000"/>
              </a:lnSpc>
              <a:buFont typeface="Arial" panose="020B0604020202020204" pitchFamily="34" charset="0"/>
              <a:buChar char="•"/>
            </a:pPr>
            <a:r>
              <a:rPr kumimoji="1" lang="zh-CN" altLang="en-US" sz="1400" dirty="0">
                <a:solidFill>
                  <a:schemeClr val="tx1"/>
                </a:solidFill>
                <a:latin typeface="微软雅黑" panose="020B0503020204020204" pitchFamily="34" charset="-122"/>
                <a:ea typeface="微软雅黑" panose="020B0503020204020204" pitchFamily="34" charset="-122"/>
              </a:rPr>
              <a:t>明星慈善</a:t>
            </a:r>
            <a:endParaRPr kumimoji="1" lang="en-US" altLang="zh-CN" sz="1400" dirty="0">
              <a:solidFill>
                <a:schemeClr val="tx1"/>
              </a:solidFill>
              <a:latin typeface="微软雅黑" panose="020B0503020204020204" pitchFamily="34" charset="-122"/>
              <a:ea typeface="微软雅黑" panose="020B0503020204020204" pitchFamily="34" charset="-122"/>
            </a:endParaRPr>
          </a:p>
        </p:txBody>
      </p:sp>
      <p:sp>
        <p:nvSpPr>
          <p:cNvPr id="84" name="iSḷiďè"/>
          <p:cNvSpPr/>
          <p:nvPr/>
        </p:nvSpPr>
        <p:spPr>
          <a:xfrm>
            <a:off x="10166309" y="2751373"/>
            <a:ext cx="1706009" cy="3130426"/>
          </a:xfrm>
          <a:prstGeom prst="roundRect">
            <a:avLst>
              <a:gd name="adj" fmla="val 4626"/>
            </a:avLst>
          </a:prstGeom>
          <a:solidFill>
            <a:schemeClr val="bg1"/>
          </a:solidFill>
          <a:ln>
            <a:solidFill>
              <a:srgbClr val="31368D"/>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9705" indent="-179705" algn="ctr">
              <a:lnSpc>
                <a:spcPct val="110000"/>
              </a:lnSpc>
              <a:buFont typeface="Arial" panose="020B0604020202020204" pitchFamily="34" charset="0"/>
              <a:buChar char="•"/>
            </a:pPr>
            <a:r>
              <a:rPr lang="zh-CN" altLang="en-US" sz="1400" dirty="0">
                <a:solidFill>
                  <a:schemeClr val="tx1"/>
                </a:solidFill>
                <a:latin typeface="微软雅黑" panose="020B0503020204020204" pitchFamily="34" charset="-122"/>
                <a:ea typeface="微软雅黑" panose="020B0503020204020204" pitchFamily="34" charset="-122"/>
              </a:rPr>
              <a:t>抗击疫情</a:t>
            </a:r>
            <a:endParaRPr lang="en-US" altLang="zh-CN" sz="1400" dirty="0">
              <a:solidFill>
                <a:schemeClr val="tx1"/>
              </a:solidFill>
              <a:latin typeface="微软雅黑" panose="020B0503020204020204" pitchFamily="34" charset="-122"/>
              <a:ea typeface="微软雅黑" panose="020B0503020204020204" pitchFamily="34" charset="-122"/>
            </a:endParaRPr>
          </a:p>
          <a:p>
            <a:pPr marL="179705" indent="-179705" algn="ctr">
              <a:lnSpc>
                <a:spcPct val="110000"/>
              </a:lnSpc>
              <a:buFont typeface="Arial" panose="020B0604020202020204" pitchFamily="34" charset="0"/>
              <a:buChar char="•"/>
            </a:pPr>
            <a:r>
              <a:rPr kumimoji="1" lang="zh-CN" altLang="en-US" sz="1400" dirty="0">
                <a:solidFill>
                  <a:schemeClr val="tx1"/>
                </a:solidFill>
                <a:latin typeface="微软雅黑" panose="020B0503020204020204" pitchFamily="34" charset="-122"/>
                <a:ea typeface="微软雅黑" panose="020B0503020204020204" pitchFamily="34" charset="-122"/>
              </a:rPr>
              <a:t>社区基金会</a:t>
            </a:r>
            <a:endParaRPr kumimoji="1" lang="en-US" altLang="zh-CN" sz="1400" dirty="0">
              <a:solidFill>
                <a:schemeClr val="tx1"/>
              </a:solidFill>
              <a:latin typeface="微软雅黑" panose="020B0503020204020204" pitchFamily="34" charset="-122"/>
              <a:ea typeface="微软雅黑" panose="020B0503020204020204" pitchFamily="34" charset="-122"/>
            </a:endParaRPr>
          </a:p>
          <a:p>
            <a:pPr marL="179705" indent="-179705" algn="ctr">
              <a:lnSpc>
                <a:spcPct val="110000"/>
              </a:lnSpc>
              <a:buFont typeface="Arial" panose="020B0604020202020204" pitchFamily="34" charset="0"/>
              <a:buChar char="•"/>
            </a:pPr>
            <a:r>
              <a:rPr kumimoji="1" lang="zh-CN" altLang="en-US" sz="1400" dirty="0">
                <a:solidFill>
                  <a:schemeClr val="tx1"/>
                </a:solidFill>
                <a:latin typeface="微软雅黑" panose="020B0503020204020204" pitchFamily="34" charset="-122"/>
                <a:ea typeface="微软雅黑" panose="020B0503020204020204" pitchFamily="34" charset="-122"/>
              </a:rPr>
              <a:t>乡村振兴</a:t>
            </a:r>
            <a:endParaRPr kumimoji="1" lang="en-US" altLang="zh-CN" sz="1400" dirty="0">
              <a:solidFill>
                <a:schemeClr val="tx1"/>
              </a:solidFill>
              <a:latin typeface="微软雅黑" panose="020B0503020204020204" pitchFamily="34" charset="-122"/>
              <a:ea typeface="微软雅黑" panose="020B0503020204020204" pitchFamily="34" charset="-122"/>
            </a:endParaRPr>
          </a:p>
          <a:p>
            <a:pPr marL="179705" indent="-179705" algn="ctr">
              <a:lnSpc>
                <a:spcPct val="110000"/>
              </a:lnSpc>
              <a:buFont typeface="Arial" panose="020B0604020202020204" pitchFamily="34" charset="0"/>
              <a:buChar char="•"/>
            </a:pPr>
            <a:r>
              <a:rPr kumimoji="1" lang="zh-CN" altLang="en-US" sz="1400" dirty="0">
                <a:solidFill>
                  <a:schemeClr val="tx1"/>
                </a:solidFill>
                <a:latin typeface="微软雅黑" panose="020B0503020204020204" pitchFamily="34" charset="-122"/>
                <a:ea typeface="微软雅黑" panose="020B0503020204020204" pitchFamily="34" charset="-122"/>
              </a:rPr>
              <a:t>社区治理</a:t>
            </a:r>
            <a:endParaRPr kumimoji="1" lang="en-US" altLang="zh-CN" sz="1400" dirty="0">
              <a:solidFill>
                <a:schemeClr val="tx1"/>
              </a:solidFill>
              <a:latin typeface="微软雅黑" panose="020B0503020204020204" pitchFamily="34" charset="-122"/>
              <a:ea typeface="微软雅黑" panose="020B0503020204020204" pitchFamily="34" charset="-122"/>
            </a:endParaRPr>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04"/>
          <p:cNvSpPr txBox="1"/>
          <p:nvPr/>
        </p:nvSpPr>
        <p:spPr bwMode="auto">
          <a:xfrm>
            <a:off x="468550" y="84233"/>
            <a:ext cx="10179509" cy="1015663"/>
          </a:xfrm>
          <a:prstGeom prst="rect">
            <a:avLst/>
          </a:prstGeom>
          <a:noFill/>
          <a:ln w="9525" algn="ctr">
            <a:noFill/>
            <a:miter lim="800000"/>
          </a:ln>
        </p:spPr>
        <p:txBody>
          <a:bodyPr vert="horz" wrap="square" lIns="90000" tIns="45720" rIns="91440" bIns="45720" numCol="1" anchor="ctr" anchorCtr="0" compatLnSpc="1">
            <a:spAutoFit/>
          </a:bodyPr>
          <a:lstStyle>
            <a:lvl1pPr algn="l" rtl="0" eaLnBrk="0" fontAlgn="base" hangingPunct="0">
              <a:lnSpc>
                <a:spcPct val="90000"/>
              </a:lnSpc>
              <a:spcBef>
                <a:spcPct val="0"/>
              </a:spcBef>
              <a:spcAft>
                <a:spcPct val="0"/>
              </a:spcAft>
              <a:defRPr sz="2800">
                <a:solidFill>
                  <a:schemeClr val="tx2"/>
                </a:solidFill>
                <a:latin typeface="+mj-ea"/>
                <a:ea typeface="+mj-ea"/>
                <a:cs typeface="+mj-cs"/>
              </a:defRPr>
            </a:lvl1pPr>
            <a:lvl2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2pPr>
            <a:lvl3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3pPr>
            <a:lvl4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4pPr>
            <a:lvl5pPr algn="l" rtl="0" eaLnBrk="0" fontAlgn="base" hangingPunct="0">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5pPr>
            <a:lvl6pPr marL="4572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6pPr>
            <a:lvl7pPr marL="9144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7pPr>
            <a:lvl8pPr marL="13716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8pPr>
            <a:lvl9pPr marL="1828800" algn="l" rtl="0" fontAlgn="base">
              <a:lnSpc>
                <a:spcPct val="90000"/>
              </a:lnSpc>
              <a:spcBef>
                <a:spcPct val="0"/>
              </a:spcBef>
              <a:spcAft>
                <a:spcPct val="0"/>
              </a:spcAft>
              <a:defRPr sz="2800">
                <a:solidFill>
                  <a:schemeClr val="tx2"/>
                </a:solidFill>
                <a:latin typeface="Arial" panose="020B0604020202020204" pitchFamily="34" charset="0"/>
                <a:ea typeface="宋体" pitchFamily="2" charset="-122"/>
                <a:cs typeface="Arial" panose="020B0604020202020204" pitchFamily="34" charset="0"/>
              </a:defRPr>
            </a:lvl9pPr>
          </a:lstStyle>
          <a:p>
            <a:pPr marL="0" marR="0" lvl="0" indent="0" algn="l" defTabSz="914400" rtl="0" eaLnBrk="0" fontAlgn="base" latinLnBrk="0" hangingPunct="0">
              <a:lnSpc>
                <a:spcPts val="3600"/>
              </a:lnSpc>
              <a:spcBef>
                <a:spcPct val="0"/>
              </a:spcBef>
              <a:spcAft>
                <a:spcPct val="0"/>
              </a:spcAft>
              <a:buClrTx/>
              <a:buSzTx/>
              <a:buFontTx/>
              <a:buNone/>
              <a:defRPr/>
            </a:pPr>
            <a:r>
              <a:rPr kumimoji="0" lang="zh-CN" altLang="en-US" sz="24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过往</a:t>
            </a:r>
            <a:r>
              <a:rPr kumimoji="0" lang="en-US" altLang="zh-CN" sz="24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ABC</a:t>
            </a:r>
            <a:r>
              <a:rPr kumimoji="0" lang="zh-CN" altLang="en-US" sz="24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在战略设计、品牌策划方面的经验、对教育领域的深入洞察和对志愿者组织的独到理解能够帮助我们更好的和华善合作</a:t>
            </a:r>
          </a:p>
        </p:txBody>
      </p:sp>
      <p:sp>
        <p:nvSpPr>
          <p:cNvPr id="3" name="圆角矩形 2"/>
          <p:cNvSpPr/>
          <p:nvPr/>
        </p:nvSpPr>
        <p:spPr>
          <a:xfrm>
            <a:off x="625788" y="1754189"/>
            <a:ext cx="3296638" cy="450445"/>
          </a:xfrm>
          <a:prstGeom prst="roundRect">
            <a:avLst/>
          </a:prstGeom>
          <a:solidFill>
            <a:schemeClr val="accent1">
              <a:lumMod val="60000"/>
              <a:lumOff val="40000"/>
            </a:schemeClr>
          </a:solidFill>
          <a:ln w="12700" cap="flat">
            <a:solidFill>
              <a:schemeClr val="accent1"/>
            </a:solidFill>
            <a:prstDash val="solid"/>
            <a:miter lim="800000"/>
          </a:ln>
        </p:spPr>
        <p:style>
          <a:lnRef idx="0">
            <a:srgbClr val="FFFFFF"/>
          </a:lnRef>
          <a:fillRef idx="0">
            <a:srgbClr val="FFFFFF"/>
          </a:fillRef>
          <a:effectRef idx="0">
            <a:srgbClr val="FFFFFF"/>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914400" rtl="0" fontAlgn="auto" latinLnBrk="0" hangingPunct="0">
              <a:lnSpc>
                <a:spcPct val="100000"/>
              </a:lnSpc>
              <a:spcBef>
                <a:spcPts val="0"/>
              </a:spcBef>
              <a:spcAft>
                <a:spcPts val="0"/>
              </a:spcAft>
              <a:buClrTx/>
              <a:buSzTx/>
              <a:buFontTx/>
              <a:buNone/>
            </a:pPr>
            <a:r>
              <a:rPr lang="zh-CN" altLang="en-US" b="1" dirty="0">
                <a:solidFill>
                  <a:schemeClr val="bg1"/>
                </a:solidFill>
                <a:sym typeface="Arial" panose="020B0604020202020204"/>
              </a:rPr>
              <a:t>战略设计经验</a:t>
            </a:r>
            <a:endParaRPr kumimoji="0" lang="zh-CN" altLang="en-US" b="1" i="0" u="none" strike="noStrike" cap="none" spc="0" normalizeH="0" baseline="0" dirty="0">
              <a:ln>
                <a:noFill/>
              </a:ln>
              <a:solidFill>
                <a:schemeClr val="bg1"/>
              </a:solidFill>
              <a:effectLst/>
              <a:uFillTx/>
              <a:latin typeface="+mn-lt"/>
              <a:ea typeface="+mn-ea"/>
              <a:cs typeface="+mn-cs"/>
              <a:sym typeface="Arial" panose="020B0604020202020204"/>
            </a:endParaRPr>
          </a:p>
        </p:txBody>
      </p:sp>
      <p:sp>
        <p:nvSpPr>
          <p:cNvPr id="4" name="圆角矩形 3"/>
          <p:cNvSpPr/>
          <p:nvPr/>
        </p:nvSpPr>
        <p:spPr>
          <a:xfrm>
            <a:off x="6096001" y="1754188"/>
            <a:ext cx="3555028" cy="450445"/>
          </a:xfrm>
          <a:prstGeom prst="roundRect">
            <a:avLst/>
          </a:prstGeom>
          <a:solidFill>
            <a:schemeClr val="accent1">
              <a:lumMod val="60000"/>
              <a:lumOff val="40000"/>
            </a:schemeClr>
          </a:solidFill>
          <a:ln w="12700" cap="flat">
            <a:solidFill>
              <a:schemeClr val="accent1"/>
            </a:solidFill>
            <a:prstDash val="solid"/>
            <a:miter lim="800000"/>
          </a:ln>
        </p:spPr>
        <p:style>
          <a:lnRef idx="0">
            <a:srgbClr val="FFFFFF"/>
          </a:lnRef>
          <a:fillRef idx="0">
            <a:srgbClr val="FFFFFF"/>
          </a:fillRef>
          <a:effectRef idx="0">
            <a:srgbClr val="FFFFFF"/>
          </a:effectRef>
          <a:fontRef idx="none"/>
        </p:style>
        <p:txBody>
          <a:bodyPr rot="0" spcFirstLastPara="1" vertOverflow="overflow" horzOverflow="overflow" vert="horz" wrap="square" lIns="45719" tIns="45719" rIns="45719" bIns="45719" numCol="1" spcCol="38100" rtlCol="0" anchor="ctr">
            <a:noAutofit/>
          </a:bodyPr>
          <a:lstStyle/>
          <a:p>
            <a:r>
              <a:rPr lang="zh-CN" altLang="en-US" b="1" dirty="0">
                <a:solidFill>
                  <a:schemeClr val="bg1"/>
                </a:solidFill>
              </a:rPr>
              <a:t>品牌策划经验</a:t>
            </a:r>
          </a:p>
        </p:txBody>
      </p:sp>
      <p:sp>
        <p:nvSpPr>
          <p:cNvPr id="24" name="圆角矩形 23"/>
          <p:cNvSpPr/>
          <p:nvPr/>
        </p:nvSpPr>
        <p:spPr>
          <a:xfrm>
            <a:off x="3323267" y="4239494"/>
            <a:ext cx="3296638" cy="450445"/>
          </a:xfrm>
          <a:prstGeom prst="roundRect">
            <a:avLst/>
          </a:prstGeom>
          <a:solidFill>
            <a:schemeClr val="accent1">
              <a:lumMod val="60000"/>
              <a:lumOff val="40000"/>
            </a:schemeClr>
          </a:solidFill>
          <a:ln w="12700" cap="flat">
            <a:solidFill>
              <a:schemeClr val="accent1"/>
            </a:solidFill>
            <a:prstDash val="solid"/>
            <a:miter lim="800000"/>
          </a:ln>
        </p:spPr>
        <p:style>
          <a:lnRef idx="0">
            <a:srgbClr val="FFFFFF"/>
          </a:lnRef>
          <a:fillRef idx="0">
            <a:srgbClr val="FFFFFF"/>
          </a:fillRef>
          <a:effectRef idx="0">
            <a:srgbClr val="FFFFFF"/>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914400" rtl="0" fontAlgn="auto" latinLnBrk="0" hangingPunct="0">
              <a:lnSpc>
                <a:spcPct val="100000"/>
              </a:lnSpc>
              <a:spcBef>
                <a:spcPts val="0"/>
              </a:spcBef>
              <a:spcAft>
                <a:spcPts val="0"/>
              </a:spcAft>
              <a:buClrTx/>
              <a:buSzTx/>
              <a:buFontTx/>
              <a:buNone/>
            </a:pPr>
            <a:r>
              <a:rPr lang="zh-CN" altLang="en-US" b="1" dirty="0">
                <a:solidFill>
                  <a:schemeClr val="bg1"/>
                </a:solidFill>
              </a:rPr>
              <a:t>教育领域洞察</a:t>
            </a:r>
            <a:endParaRPr kumimoji="0" lang="zh-CN" altLang="en-US" b="1" i="0" u="none" strike="noStrike" cap="none" spc="0" normalizeH="0" baseline="0" dirty="0">
              <a:ln>
                <a:noFill/>
              </a:ln>
              <a:solidFill>
                <a:schemeClr val="bg1"/>
              </a:solidFill>
              <a:effectLst/>
              <a:uFillTx/>
              <a:latin typeface="+mn-lt"/>
              <a:ea typeface="+mn-ea"/>
              <a:cs typeface="+mn-cs"/>
              <a:sym typeface="Arial" panose="020B0604020202020204"/>
            </a:endParaRPr>
          </a:p>
        </p:txBody>
      </p:sp>
      <p:pic>
        <p:nvPicPr>
          <p:cNvPr id="16" name="图片 15"/>
          <p:cNvPicPr>
            <a:picLocks noChangeAspect="1"/>
          </p:cNvPicPr>
          <p:nvPr/>
        </p:nvPicPr>
        <p:blipFill>
          <a:blip r:embed="rId4"/>
          <a:stretch>
            <a:fillRect/>
          </a:stretch>
        </p:blipFill>
        <p:spPr>
          <a:xfrm>
            <a:off x="3323612" y="4784691"/>
            <a:ext cx="2279759" cy="1036065"/>
          </a:xfrm>
          <a:prstGeom prst="rect">
            <a:avLst/>
          </a:prstGeom>
        </p:spPr>
      </p:pic>
      <p:pic>
        <p:nvPicPr>
          <p:cNvPr id="17" name="图片 16"/>
          <p:cNvPicPr>
            <a:picLocks noChangeAspect="1"/>
          </p:cNvPicPr>
          <p:nvPr>
            <p:custDataLst>
              <p:tags r:id="rId1"/>
            </p:custDataLst>
          </p:nvPr>
        </p:nvPicPr>
        <p:blipFill>
          <a:blip r:embed="rId5" cstate="print">
            <a:extLst>
              <a:ext uri="{28A0092B-C50C-407E-A947-70E740481C1C}">
                <a14:useLocalDpi xmlns:a14="http://schemas.microsoft.com/office/drawing/2010/main" val="0"/>
              </a:ext>
            </a:extLst>
          </a:blip>
          <a:stretch>
            <a:fillRect/>
          </a:stretch>
        </p:blipFill>
        <p:spPr>
          <a:xfrm>
            <a:off x="5138046" y="4981028"/>
            <a:ext cx="2546215" cy="1273453"/>
          </a:xfrm>
          <a:prstGeom prst="rect">
            <a:avLst/>
          </a:prstGeom>
        </p:spPr>
      </p:pic>
      <p:sp>
        <p:nvSpPr>
          <p:cNvPr id="6" name="TextBox 8"/>
          <p:cNvSpPr txBox="1"/>
          <p:nvPr/>
        </p:nvSpPr>
        <p:spPr>
          <a:xfrm>
            <a:off x="9856474" y="6439387"/>
            <a:ext cx="2988734" cy="259080"/>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pPr>
            <a:r>
              <a:rPr kumimoji="0" lang="en-US" sz="1100" b="1" i="1" u="none" strike="noStrike" cap="none" spc="0" normalizeH="0" baseline="0" dirty="0">
                <a:ln>
                  <a:noFill/>
                </a:ln>
                <a:solidFill>
                  <a:schemeClr val="accent1"/>
                </a:solidFill>
                <a:effectLst/>
                <a:uFillTx/>
                <a:latin typeface="+mn-lt"/>
                <a:ea typeface="+mn-ea"/>
                <a:cs typeface="+mn-cs"/>
                <a:sym typeface="Arial" panose="020B0604020202020204"/>
              </a:rPr>
              <a:t>*</a:t>
            </a:r>
            <a:r>
              <a:rPr kumimoji="0" lang="zh-CN" altLang="en-US" sz="1100" b="1" i="1" u="none" strike="noStrike" cap="none" spc="0" normalizeH="0" baseline="0" dirty="0">
                <a:ln>
                  <a:noFill/>
                </a:ln>
                <a:solidFill>
                  <a:schemeClr val="accent1"/>
                </a:solidFill>
                <a:effectLst/>
                <a:uFillTx/>
                <a:latin typeface="+mn-lt"/>
                <a:ea typeface="+mn-ea"/>
                <a:cs typeface="+mn-cs"/>
                <a:sym typeface="Arial" panose="020B0604020202020204"/>
              </a:rPr>
              <a:t>更多</a:t>
            </a:r>
            <a:r>
              <a:rPr kumimoji="0" lang="en-US" altLang="zh-CN" sz="1100" b="1" i="1" u="none" strike="noStrike" cap="none" spc="0" normalizeH="0" baseline="0" dirty="0">
                <a:ln>
                  <a:noFill/>
                </a:ln>
                <a:solidFill>
                  <a:schemeClr val="accent1"/>
                </a:solidFill>
                <a:effectLst/>
                <a:uFillTx/>
                <a:latin typeface="+mn-lt"/>
                <a:ea typeface="+mn-ea"/>
                <a:cs typeface="+mn-cs"/>
                <a:sym typeface="Arial" panose="020B0604020202020204"/>
              </a:rPr>
              <a:t>ABC</a:t>
            </a:r>
            <a:r>
              <a:rPr kumimoji="0" lang="zh-CN" altLang="en-US" sz="1100" b="1" i="1" u="none" strike="noStrike" cap="none" spc="0" normalizeH="0" baseline="0" dirty="0">
                <a:ln>
                  <a:noFill/>
                </a:ln>
                <a:solidFill>
                  <a:schemeClr val="accent1"/>
                </a:solidFill>
                <a:effectLst/>
                <a:uFillTx/>
                <a:latin typeface="+mn-lt"/>
                <a:ea typeface="+mn-ea"/>
                <a:cs typeface="+mn-cs"/>
                <a:sym typeface="Arial" panose="020B0604020202020204"/>
              </a:rPr>
              <a:t>过往经验细节详见附件</a:t>
            </a:r>
          </a:p>
        </p:txBody>
      </p:sp>
      <p:pic>
        <p:nvPicPr>
          <p:cNvPr id="7" name="图片 6"/>
          <p:cNvPicPr>
            <a:picLocks noChangeAspect="1"/>
          </p:cNvPicPr>
          <p:nvPr/>
        </p:nvPicPr>
        <p:blipFill>
          <a:blip r:embed="rId6"/>
          <a:stretch>
            <a:fillRect/>
          </a:stretch>
        </p:blipFill>
        <p:spPr>
          <a:xfrm>
            <a:off x="6096000" y="2307764"/>
            <a:ext cx="1972885" cy="1121236"/>
          </a:xfrm>
          <a:prstGeom prst="rect">
            <a:avLst/>
          </a:prstGeom>
        </p:spPr>
      </p:pic>
      <p:pic>
        <p:nvPicPr>
          <p:cNvPr id="18" name="图片 17"/>
          <p:cNvPicPr>
            <a:picLocks noChangeAspect="1"/>
          </p:cNvPicPr>
          <p:nvPr/>
        </p:nvPicPr>
        <p:blipFill>
          <a:blip r:embed="rId7"/>
          <a:stretch>
            <a:fillRect/>
          </a:stretch>
        </p:blipFill>
        <p:spPr>
          <a:xfrm>
            <a:off x="6772657" y="2671152"/>
            <a:ext cx="2143378" cy="1029780"/>
          </a:xfrm>
          <a:prstGeom prst="rect">
            <a:avLst/>
          </a:prstGeom>
        </p:spPr>
      </p:pic>
      <p:pic>
        <p:nvPicPr>
          <p:cNvPr id="21" name="图片 20"/>
          <p:cNvPicPr>
            <a:picLocks noChangeAspect="1"/>
          </p:cNvPicPr>
          <p:nvPr/>
        </p:nvPicPr>
        <p:blipFill>
          <a:blip r:embed="rId8"/>
          <a:stretch>
            <a:fillRect/>
          </a:stretch>
        </p:blipFill>
        <p:spPr>
          <a:xfrm>
            <a:off x="7975595" y="2901606"/>
            <a:ext cx="1880879" cy="1051527"/>
          </a:xfrm>
          <a:prstGeom prst="rect">
            <a:avLst/>
          </a:prstGeom>
        </p:spPr>
      </p:pic>
      <p:pic>
        <p:nvPicPr>
          <p:cNvPr id="23" name="图片 22"/>
          <p:cNvPicPr>
            <a:picLocks noChangeAspect="1"/>
          </p:cNvPicPr>
          <p:nvPr/>
        </p:nvPicPr>
        <p:blipFill>
          <a:blip r:embed="rId9"/>
          <a:stretch>
            <a:fillRect/>
          </a:stretch>
        </p:blipFill>
        <p:spPr>
          <a:xfrm>
            <a:off x="625787" y="2398137"/>
            <a:ext cx="1911096" cy="1051177"/>
          </a:xfrm>
          <a:prstGeom prst="rect">
            <a:avLst/>
          </a:prstGeom>
        </p:spPr>
      </p:pic>
      <p:pic>
        <p:nvPicPr>
          <p:cNvPr id="27" name="图片 26"/>
          <p:cNvPicPr>
            <a:picLocks noChangeAspect="1"/>
          </p:cNvPicPr>
          <p:nvPr/>
        </p:nvPicPr>
        <p:blipFill>
          <a:blip r:embed="rId10"/>
          <a:stretch>
            <a:fillRect/>
          </a:stretch>
        </p:blipFill>
        <p:spPr>
          <a:xfrm>
            <a:off x="1369826" y="2640056"/>
            <a:ext cx="2141480" cy="1179797"/>
          </a:xfrm>
          <a:prstGeom prst="rect">
            <a:avLst/>
          </a:prstGeom>
        </p:spPr>
      </p:pic>
      <p:pic>
        <p:nvPicPr>
          <p:cNvPr id="29" name="图片 28"/>
          <p:cNvPicPr>
            <a:picLocks noChangeAspect="1"/>
          </p:cNvPicPr>
          <p:nvPr/>
        </p:nvPicPr>
        <p:blipFill>
          <a:blip r:embed="rId11"/>
          <a:stretch>
            <a:fillRect/>
          </a:stretch>
        </p:blipFill>
        <p:spPr>
          <a:xfrm>
            <a:off x="2059274" y="2892827"/>
            <a:ext cx="1987189" cy="1029780"/>
          </a:xfrm>
          <a:prstGeom prst="rect">
            <a:avLst/>
          </a:prstGeom>
        </p:spPr>
      </p:pic>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703760" y="2277276"/>
            <a:ext cx="3467616" cy="1754326"/>
          </a:xfrm>
          <a:prstGeom prst="rect">
            <a:avLst/>
          </a:prstGeom>
          <a:noFill/>
        </p:spPr>
        <p:txBody>
          <a:bodyPr wrap="none" rtlCol="0">
            <a:spAutoFit/>
          </a:bodyPr>
          <a:lstStyle/>
          <a:p>
            <a:pPr algn="l"/>
            <a:r>
              <a:rPr kumimoji="1" lang="zh-CN" altLang="en-US" sz="3600" b="1" dirty="0">
                <a:solidFill>
                  <a:schemeClr val="bg1"/>
                </a:solidFill>
                <a:latin typeface="+mn-ea"/>
              </a:rPr>
              <a:t>附录</a:t>
            </a:r>
            <a:endParaRPr kumimoji="1" lang="zh-CN" altLang="en-US" sz="3600" b="1" dirty="0">
              <a:solidFill>
                <a:schemeClr val="bg1"/>
              </a:solidFill>
              <a:latin typeface="+mn-ea"/>
              <a:ea typeface="+mn-ea"/>
            </a:endParaRPr>
          </a:p>
          <a:p>
            <a:pPr algn="l"/>
            <a:endParaRPr kumimoji="1" lang="zh-CN" altLang="en-US" sz="3600" b="1" dirty="0">
              <a:solidFill>
                <a:schemeClr val="bg1"/>
              </a:solidFill>
              <a:latin typeface="+mn-ea"/>
              <a:ea typeface="+mn-ea"/>
            </a:endParaRPr>
          </a:p>
          <a:p>
            <a:pPr algn="l"/>
            <a:r>
              <a:rPr kumimoji="1" lang="en-US" altLang="zh-CN" sz="3600" b="1" dirty="0">
                <a:solidFill>
                  <a:schemeClr val="bg1"/>
                </a:solidFill>
                <a:latin typeface="+mn-ea"/>
                <a:ea typeface="+mn-ea"/>
              </a:rPr>
              <a:t>ABC</a:t>
            </a:r>
            <a:r>
              <a:rPr kumimoji="1" lang="zh-CN" altLang="en-US" sz="3600" b="1" dirty="0">
                <a:solidFill>
                  <a:schemeClr val="bg1"/>
                </a:solidFill>
                <a:latin typeface="+mn-ea"/>
                <a:ea typeface="+mn-ea"/>
              </a:rPr>
              <a:t>合伙人介绍</a:t>
            </a:r>
          </a:p>
        </p:txBody>
      </p:sp>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ABC</a:t>
            </a:r>
            <a:r>
              <a:rPr lang="zh-CN" altLang="en-US"/>
              <a:t>合伙人简介（部分）</a:t>
            </a:r>
          </a:p>
        </p:txBody>
      </p:sp>
      <p:sp>
        <p:nvSpPr>
          <p:cNvPr id="4" name="Rectangle 58"/>
          <p:cNvSpPr/>
          <p:nvPr/>
        </p:nvSpPr>
        <p:spPr>
          <a:xfrm>
            <a:off x="878451" y="1076510"/>
            <a:ext cx="11313549" cy="1139756"/>
          </a:xfrm>
          <a:prstGeom prst="rect">
            <a:avLst/>
          </a:prstGeom>
          <a:solidFill>
            <a:srgbClr val="002060"/>
          </a:solidFill>
          <a:ln w="12700" cap="flat" cmpd="sng" algn="ctr">
            <a:noFill/>
            <a:prstDash val="solid"/>
            <a:miter lim="800000"/>
          </a:ln>
          <a:effectLst/>
        </p:spPr>
        <p:txBody>
          <a:bodyPr lIns="81832" tIns="40908" rIns="81832" bIns="40908"/>
          <a:lstStyle/>
          <a:p>
            <a:pPr marL="0" marR="0" lvl="0" indent="0" defTabSz="1040765" eaLnBrk="1" fontAlgn="auto" latinLnBrk="0" hangingPunct="0">
              <a:lnSpc>
                <a:spcPct val="100000"/>
              </a:lnSpc>
              <a:spcBef>
                <a:spcPts val="0"/>
              </a:spcBef>
              <a:spcAft>
                <a:spcPts val="0"/>
              </a:spcAft>
              <a:buClrTx/>
              <a:buSzTx/>
              <a:buFontTx/>
              <a:buNone/>
              <a:defRPr/>
            </a:pPr>
            <a:r>
              <a:rPr kumimoji="0" lang="zh-CN" altLang="en-US" b="0" i="0" u="none" strike="noStrike" kern="0" cap="none" spc="0" normalizeH="0" baseline="0" noProof="0" dirty="0">
                <a:ln>
                  <a:noFill/>
                </a:ln>
                <a:solidFill>
                  <a:srgbClr val="FFFFFF"/>
                </a:solidFill>
                <a:effectLst/>
                <a:uLnTx/>
                <a:uFillTx/>
                <a:latin typeface="+mj-ea"/>
                <a:ea typeface="+mj-ea"/>
                <a:cs typeface="+mn-cs"/>
                <a:sym typeface="Arial" panose="020B0604020202020204"/>
              </a:rPr>
              <a:t>安雅敏</a:t>
            </a:r>
            <a:r>
              <a:rPr kumimoji="0" lang="en-US" altLang="zh-CN" b="0" i="0" u="none" strike="noStrike" kern="0" cap="none" spc="0" normalizeH="0" baseline="0" noProof="0" dirty="0">
                <a:ln>
                  <a:noFill/>
                </a:ln>
                <a:solidFill>
                  <a:srgbClr val="FFFFFF"/>
                </a:solidFill>
                <a:effectLst/>
                <a:uLnTx/>
                <a:uFillTx/>
                <a:latin typeface="+mj-ea"/>
                <a:ea typeface="+mj-ea"/>
                <a:cs typeface="+mn-cs"/>
                <a:sym typeface="Arial" panose="020B0604020202020204"/>
              </a:rPr>
              <a:t>(Cate)</a:t>
            </a:r>
            <a:r>
              <a:rPr kumimoji="0" lang="zh-CN" altLang="en-US" b="0" i="0" u="none" strike="noStrike" kern="0" cap="none" spc="0" normalizeH="0" baseline="0" noProof="0" dirty="0">
                <a:ln>
                  <a:noFill/>
                </a:ln>
                <a:solidFill>
                  <a:srgbClr val="FFFFFF"/>
                </a:solidFill>
                <a:effectLst/>
                <a:uLnTx/>
                <a:uFillTx/>
                <a:latin typeface="+mj-ea"/>
                <a:ea typeface="+mj-ea"/>
                <a:cs typeface="+mn-cs"/>
                <a:sym typeface="Arial" panose="020B0604020202020204"/>
              </a:rPr>
              <a:t>，合伙人，上海</a:t>
            </a:r>
            <a:endParaRPr kumimoji="0" lang="en-US" altLang="zh-CN" b="0" i="0" u="none" strike="noStrike" kern="0" cap="none" spc="0" normalizeH="0" baseline="0" noProof="0" dirty="0">
              <a:ln>
                <a:noFill/>
              </a:ln>
              <a:solidFill>
                <a:srgbClr val="FFFFFF"/>
              </a:solidFill>
              <a:effectLst/>
              <a:uLnTx/>
              <a:uFillTx/>
              <a:latin typeface="+mj-ea"/>
              <a:ea typeface="+mj-ea"/>
              <a:cs typeface="+mn-cs"/>
              <a:sym typeface="Arial" panose="020B0604020202020204"/>
            </a:endParaRPr>
          </a:p>
          <a:p>
            <a:pPr marL="0" marR="0" lvl="0" indent="0" defTabSz="1040765" eaLnBrk="1" fontAlgn="auto" latinLnBrk="0" hangingPunct="0">
              <a:lnSpc>
                <a:spcPct val="100000"/>
              </a:lnSpc>
              <a:spcBef>
                <a:spcPts val="0"/>
              </a:spcBef>
              <a:spcAft>
                <a:spcPts val="0"/>
              </a:spcAft>
              <a:buClrTx/>
              <a:buSzTx/>
              <a:buFontTx/>
              <a:buNone/>
              <a:defRPr/>
            </a:pPr>
            <a:endParaRPr kumimoji="0" lang="en-US" altLang="zh-CN" b="0" i="0" u="none" strike="noStrike" kern="0" cap="none" spc="0" normalizeH="0" baseline="0" noProof="0">
              <a:ln>
                <a:noFill/>
              </a:ln>
              <a:solidFill>
                <a:srgbClr val="FFFFFF"/>
              </a:solidFill>
              <a:effectLst/>
              <a:uLnTx/>
              <a:uFillTx/>
              <a:latin typeface="+mj-ea"/>
              <a:ea typeface="+mj-ea"/>
              <a:cs typeface="+mn-cs"/>
              <a:sym typeface="Arial" panose="020B0604020202020204"/>
            </a:endParaRPr>
          </a:p>
          <a:p>
            <a:pPr marL="0" marR="0" lvl="0" indent="0" defTabSz="1040765" eaLnBrk="1" fontAlgn="auto" latinLnBrk="0" hangingPunct="0">
              <a:lnSpc>
                <a:spcPct val="100000"/>
              </a:lnSpc>
              <a:spcBef>
                <a:spcPts val="0"/>
              </a:spcBef>
              <a:spcAft>
                <a:spcPts val="0"/>
              </a:spcAft>
              <a:buClrTx/>
              <a:buSzTx/>
              <a:buFontTx/>
              <a:buNone/>
              <a:defRPr/>
            </a:pPr>
            <a:r>
              <a:rPr kumimoji="0" lang="zh-CN" altLang="en-US" sz="1600" b="0" i="0" u="none" strike="noStrike" kern="0" cap="none" spc="0" normalizeH="0" baseline="0" noProof="0">
                <a:ln>
                  <a:noFill/>
                </a:ln>
                <a:solidFill>
                  <a:srgbClr val="FFFFFF"/>
                </a:solidFill>
                <a:effectLst/>
                <a:uLnTx/>
                <a:uFillTx/>
                <a:latin typeface="+mj-ea"/>
                <a:ea typeface="+mj-ea"/>
                <a:cs typeface="+mn-cs"/>
                <a:sym typeface="Arial" panose="020B0604020202020204"/>
              </a:rPr>
              <a:t>战</a:t>
            </a:r>
            <a:r>
              <a:rPr kumimoji="0" lang="zh-CN" altLang="en-US" sz="1600" b="0" i="0" u="none" strike="noStrike" kern="0" cap="none" spc="0" normalizeH="0" baseline="0" noProof="0" dirty="0">
                <a:ln>
                  <a:noFill/>
                </a:ln>
                <a:solidFill>
                  <a:srgbClr val="FFFFFF"/>
                </a:solidFill>
                <a:effectLst/>
                <a:uLnTx/>
                <a:uFillTx/>
                <a:latin typeface="+mj-ea"/>
                <a:ea typeface="+mj-ea"/>
                <a:cs typeface="+mn-cs"/>
                <a:sym typeface="Arial" panose="020B0604020202020204"/>
              </a:rPr>
              <a:t>略规划业务线，美好社会咨询社</a:t>
            </a:r>
            <a:endParaRPr kumimoji="0" lang="en-US" altLang="zh-CN" sz="1600" b="0" i="0" u="none" strike="noStrike" kern="0" cap="none" spc="0" normalizeH="0" baseline="0" noProof="0" dirty="0">
              <a:ln>
                <a:noFill/>
              </a:ln>
              <a:solidFill>
                <a:srgbClr val="FFFFFF"/>
              </a:solidFill>
              <a:effectLst/>
              <a:uLnTx/>
              <a:uFillTx/>
              <a:latin typeface="+mj-ea"/>
              <a:ea typeface="+mj-ea"/>
              <a:cs typeface="+mn-cs"/>
              <a:sym typeface="Arial" panose="020B0604020202020204"/>
            </a:endParaRPr>
          </a:p>
          <a:p>
            <a:pPr marL="0" marR="0" lvl="0" indent="0" defTabSz="1040765" eaLnBrk="1" fontAlgn="auto" latinLnBrk="0" hangingPunct="0">
              <a:lnSpc>
                <a:spcPct val="100000"/>
              </a:lnSpc>
              <a:spcBef>
                <a:spcPts val="0"/>
              </a:spcBef>
              <a:spcAft>
                <a:spcPts val="0"/>
              </a:spcAft>
              <a:buClrTx/>
              <a:buSzTx/>
              <a:buFontTx/>
              <a:buNone/>
              <a:defRPr/>
            </a:pPr>
            <a:r>
              <a:rPr kumimoji="0" lang="zh-CN" altLang="en-US" sz="1600" b="0" i="0" u="none" strike="noStrike" kern="0" cap="none" spc="0" normalizeH="0" baseline="0" noProof="0" dirty="0">
                <a:ln>
                  <a:noFill/>
                </a:ln>
                <a:solidFill>
                  <a:srgbClr val="FFFFFF"/>
                </a:solidFill>
                <a:effectLst/>
                <a:uLnTx/>
                <a:uFillTx/>
                <a:latin typeface="+mj-ea"/>
                <a:ea typeface="+mj-ea"/>
                <a:cs typeface="+mn-cs"/>
                <a:sym typeface="Arial" panose="020B0604020202020204"/>
              </a:rPr>
              <a:t>董事总经理</a:t>
            </a:r>
            <a:r>
              <a:rPr kumimoji="0" lang="zh-HK" altLang="en-US" sz="1600" b="0" i="0" u="none" strike="noStrike" kern="0" cap="none" spc="0" normalizeH="0" baseline="0" noProof="0" dirty="0">
                <a:ln>
                  <a:noFill/>
                </a:ln>
                <a:solidFill>
                  <a:srgbClr val="FFFFFF"/>
                </a:solidFill>
                <a:effectLst/>
                <a:uLnTx/>
                <a:uFillTx/>
                <a:latin typeface="+mj-ea"/>
                <a:ea typeface="+mj-ea"/>
                <a:cs typeface="+mn-cs"/>
                <a:sym typeface="Arial" panose="020B0604020202020204"/>
              </a:rPr>
              <a:t>，</a:t>
            </a:r>
            <a:r>
              <a:rPr kumimoji="0" lang="zh-CN" altLang="en-US" sz="1600" b="0" i="0" u="none" strike="noStrike" kern="0" cap="none" spc="0" normalizeH="0" baseline="0" noProof="0" dirty="0">
                <a:ln>
                  <a:noFill/>
                </a:ln>
                <a:solidFill>
                  <a:srgbClr val="FFFFFF"/>
                </a:solidFill>
                <a:effectLst/>
                <a:uLnTx/>
                <a:uFillTx/>
                <a:latin typeface="+mj-ea"/>
                <a:ea typeface="+mj-ea"/>
                <a:cs typeface="+mn-cs"/>
                <a:sym typeface="Arial" panose="020B0604020202020204"/>
              </a:rPr>
              <a:t>胜合春</a:t>
            </a:r>
            <a:r>
              <a:rPr kumimoji="0" lang="zh-HK" altLang="en-US" sz="1600" b="0" i="0" u="none" strike="noStrike" kern="0" cap="none" spc="0" normalizeH="0" baseline="0" noProof="0" dirty="0">
                <a:ln>
                  <a:noFill/>
                </a:ln>
                <a:solidFill>
                  <a:srgbClr val="FFFFFF"/>
                </a:solidFill>
                <a:effectLst/>
                <a:uLnTx/>
                <a:uFillTx/>
                <a:latin typeface="+mj-ea"/>
                <a:ea typeface="+mj-ea"/>
                <a:cs typeface="+mn-cs"/>
                <a:sym typeface="Arial" panose="020B0604020202020204"/>
              </a:rPr>
              <a:t>管理咨询</a:t>
            </a:r>
          </a:p>
          <a:p>
            <a:pPr marL="0" marR="0" lvl="0" indent="0" defTabSz="1032510" eaLnBrk="1" fontAlgn="auto" latinLnBrk="0" hangingPunct="0">
              <a:lnSpc>
                <a:spcPct val="100000"/>
              </a:lnSpc>
              <a:spcBef>
                <a:spcPts val="0"/>
              </a:spcBef>
              <a:spcAft>
                <a:spcPts val="0"/>
              </a:spcAft>
              <a:buClrTx/>
              <a:buSzTx/>
              <a:buFontTx/>
              <a:buNone/>
              <a:defRPr/>
            </a:pPr>
            <a:endParaRPr kumimoji="0" lang="zh-HK" altLang="en-US" sz="705" b="0" i="0" u="none" strike="noStrike" kern="0" cap="none" spc="0" normalizeH="0" baseline="0" noProof="0" dirty="0">
              <a:ln>
                <a:noFill/>
              </a:ln>
              <a:solidFill>
                <a:srgbClr val="FFFFFF"/>
              </a:solidFill>
              <a:effectLst/>
              <a:uLnTx/>
              <a:uFillTx/>
              <a:latin typeface="+mj-ea"/>
              <a:ea typeface="+mj-ea"/>
              <a:cs typeface="+mn-cs"/>
              <a:sym typeface="Arial" panose="020B0604020202020204"/>
            </a:endParaRPr>
          </a:p>
        </p:txBody>
      </p:sp>
      <p:sp>
        <p:nvSpPr>
          <p:cNvPr id="5" name="TextBox 55"/>
          <p:cNvSpPr txBox="1"/>
          <p:nvPr/>
        </p:nvSpPr>
        <p:spPr>
          <a:xfrm>
            <a:off x="878452" y="2317550"/>
            <a:ext cx="11027798" cy="974626"/>
          </a:xfrm>
          <a:prstGeom prst="rect">
            <a:avLst/>
          </a:prstGeom>
          <a:noFill/>
          <a:ln>
            <a:noFill/>
          </a:ln>
        </p:spPr>
        <p:txBody>
          <a:bodyPr wrap="square" lIns="0" tIns="0" rIns="0" bIns="0" rtlCol="0">
            <a:spAutoFit/>
          </a:bodyPr>
          <a:lstStyle/>
          <a:p>
            <a:pPr hangingPunct="0">
              <a:spcAft>
                <a:spcPts val="430"/>
              </a:spcAft>
            </a:pPr>
            <a:r>
              <a:rPr lang="zh-HK" altLang="en-US" sz="1200" b="1" kern="0" dirty="0">
                <a:solidFill>
                  <a:srgbClr val="002060"/>
                </a:solidFill>
                <a:latin typeface="+mj-ea"/>
                <a:ea typeface="+mj-ea"/>
                <a:sym typeface="Arial" panose="020B0604020202020204"/>
              </a:rPr>
              <a:t>背景</a:t>
            </a:r>
          </a:p>
          <a:p>
            <a:pPr eaLnBrk="0" hangingPunct="0">
              <a:spcAft>
                <a:spcPts val="400"/>
              </a:spcAft>
            </a:pPr>
            <a:r>
              <a:rPr lang="zh-CN" altLang="en-US" sz="1200" kern="0" dirty="0">
                <a:solidFill>
                  <a:srgbClr val="000000"/>
                </a:solidFill>
                <a:latin typeface="+mj-ea"/>
                <a:ea typeface="+mj-ea"/>
                <a:cs typeface="Times New Roman" panose="02020603050405020304" pitchFamily="18" charset="0"/>
                <a:sym typeface="Arial" panose="020B0604020202020204"/>
              </a:rPr>
              <a:t>作为业内资深的咨询专家及项目领导者，在过去</a:t>
            </a:r>
            <a:r>
              <a:rPr lang="en-US" altLang="zh-CN" sz="1200" kern="0" dirty="0">
                <a:solidFill>
                  <a:srgbClr val="000000"/>
                </a:solidFill>
                <a:latin typeface="+mj-ea"/>
                <a:ea typeface="+mj-ea"/>
                <a:cs typeface="Times New Roman" panose="02020603050405020304" pitchFamily="18" charset="0"/>
                <a:sym typeface="Arial" panose="020B0604020202020204"/>
              </a:rPr>
              <a:t>28</a:t>
            </a:r>
            <a:r>
              <a:rPr lang="zh-CN" altLang="en-US" sz="1200" kern="0" dirty="0">
                <a:solidFill>
                  <a:srgbClr val="000000"/>
                </a:solidFill>
                <a:latin typeface="+mj-ea"/>
                <a:ea typeface="+mj-ea"/>
                <a:cs typeface="Times New Roman" panose="02020603050405020304" pitchFamily="18" charset="0"/>
                <a:sym typeface="Arial" panose="020B0604020202020204"/>
              </a:rPr>
              <a:t>年中她在企业及咨询公司运营方面有着从全职雇员到高级管理层的丰富经验，安女士不仅在</a:t>
            </a:r>
            <a:r>
              <a:rPr lang="en-US" altLang="zh-CN" sz="1200" kern="0" dirty="0">
                <a:solidFill>
                  <a:srgbClr val="000000"/>
                </a:solidFill>
                <a:latin typeface="+mj-ea"/>
                <a:ea typeface="+mj-ea"/>
                <a:cs typeface="Times New Roman" panose="02020603050405020304" pitchFamily="18" charset="0"/>
                <a:sym typeface="Arial" panose="020B0604020202020204"/>
              </a:rPr>
              <a:t>ERP</a:t>
            </a:r>
            <a:r>
              <a:rPr lang="zh-CN" altLang="en-US" sz="1200" kern="0" dirty="0">
                <a:solidFill>
                  <a:srgbClr val="000000"/>
                </a:solidFill>
                <a:latin typeface="+mj-ea"/>
                <a:ea typeface="+mj-ea"/>
                <a:cs typeface="Times New Roman" panose="02020603050405020304" pitchFamily="18" charset="0"/>
                <a:sym typeface="Arial" panose="020B0604020202020204"/>
              </a:rPr>
              <a:t>领域有着深厚的知识和技能，在公司运营及管理方面也积累了广泛的经验，这些丰富的实践经验使她更加胜任于帮助客户开展业务流程优化以满足客户的需求。通过实施</a:t>
            </a:r>
            <a:r>
              <a:rPr lang="en-US" altLang="zh-CN" sz="1200" kern="0" dirty="0">
                <a:solidFill>
                  <a:srgbClr val="000000"/>
                </a:solidFill>
                <a:latin typeface="+mj-ea"/>
                <a:ea typeface="+mj-ea"/>
                <a:cs typeface="Times New Roman" panose="02020603050405020304" pitchFamily="18" charset="0"/>
                <a:sym typeface="Arial" panose="020B0604020202020204"/>
              </a:rPr>
              <a:t>ERP</a:t>
            </a:r>
            <a:r>
              <a:rPr lang="zh-CN" altLang="en-US" sz="1200" kern="0" dirty="0">
                <a:solidFill>
                  <a:srgbClr val="000000"/>
                </a:solidFill>
                <a:latin typeface="+mj-ea"/>
                <a:ea typeface="+mj-ea"/>
                <a:cs typeface="Times New Roman" panose="02020603050405020304" pitchFamily="18" charset="0"/>
                <a:sym typeface="Arial" panose="020B0604020202020204"/>
              </a:rPr>
              <a:t>系统整合战略方向及优化业务流程，并使团队和组织顺应变革以顺利推进是项目成功的关键因素。安女士在帮助客户完成变革管理方面有大量的经验。她的沟通技能及所交付的研讨会帮助项目及组织运作更加高效和顺畅。</a:t>
            </a:r>
          </a:p>
        </p:txBody>
      </p:sp>
      <p:sp>
        <p:nvSpPr>
          <p:cNvPr id="6" name="Rectangle 56"/>
          <p:cNvSpPr>
            <a:spLocks noChangeArrowheads="1"/>
          </p:cNvSpPr>
          <p:nvPr/>
        </p:nvSpPr>
        <p:spPr bwMode="auto">
          <a:xfrm>
            <a:off x="878451" y="3336310"/>
            <a:ext cx="11027799" cy="3076571"/>
          </a:xfrm>
          <a:prstGeom prst="rect">
            <a:avLst/>
          </a:prstGeom>
          <a:solidFill>
            <a:sysClr val="window" lastClr="FFFFFF"/>
          </a:solidFill>
          <a:ln w="9525" algn="ctr">
            <a:noFill/>
            <a:miter lim="800000"/>
          </a:ln>
        </p:spPr>
        <p:txBody>
          <a:bodyPr lIns="0" tIns="0" rIns="0" bIns="0"/>
          <a:lstStyle/>
          <a:p>
            <a:pPr marL="0" marR="0" lvl="0" indent="0" defTabSz="914400" eaLnBrk="0" fontAlgn="auto" latinLnBrk="0" hangingPunct="0">
              <a:lnSpc>
                <a:spcPct val="100000"/>
              </a:lnSpc>
              <a:spcBef>
                <a:spcPts val="0"/>
              </a:spcBef>
              <a:spcAft>
                <a:spcPts val="430"/>
              </a:spcAft>
              <a:buClr>
                <a:srgbClr val="44546A"/>
              </a:buClr>
              <a:buSzPct val="80000"/>
              <a:buFontTx/>
              <a:buNone/>
              <a:defRPr/>
            </a:pPr>
            <a:r>
              <a:rPr kumimoji="0" lang="zh-HK" altLang="en-US" sz="1200" b="1" i="0" u="none" strike="noStrike" kern="0" cap="none" spc="0" normalizeH="0" baseline="0" noProof="0" dirty="0">
                <a:ln>
                  <a:noFill/>
                </a:ln>
                <a:solidFill>
                  <a:srgbClr val="002060"/>
                </a:solidFill>
                <a:effectLst/>
                <a:uLnTx/>
                <a:uFillTx/>
                <a:latin typeface="+mj-ea"/>
                <a:ea typeface="+mj-ea"/>
                <a:sym typeface="Arial" panose="020B0604020202020204"/>
              </a:rPr>
              <a:t>相关经验</a:t>
            </a:r>
            <a:endParaRPr kumimoji="0" lang="zh-HK" altLang="en-US" sz="1200" b="0" i="0" u="none" strike="noStrike" kern="0" cap="none" spc="0" normalizeH="0" baseline="0" noProof="0" dirty="0">
              <a:ln>
                <a:noFill/>
              </a:ln>
              <a:solidFill>
                <a:srgbClr val="002060"/>
              </a:solidFill>
              <a:effectLst/>
              <a:uLnTx/>
              <a:uFillTx/>
              <a:latin typeface="+mj-ea"/>
              <a:ea typeface="+mj-ea"/>
              <a:cs typeface="Times New Roman" panose="02020603050405020304" pitchFamily="18" charset="0"/>
              <a:sym typeface="Arial" panose="020B0604020202020204"/>
            </a:endParaRPr>
          </a:p>
          <a:p>
            <a:pPr marL="0" marR="0" lvl="0" indent="88900" defTabSz="1017905" eaLnBrk="0" fontAlgn="auto" latinLnBrk="0" hangingPunct="0">
              <a:lnSpc>
                <a:spcPct val="100000"/>
              </a:lnSpc>
              <a:spcBef>
                <a:spcPts val="0"/>
              </a:spcBef>
              <a:spcAft>
                <a:spcPts val="400"/>
              </a:spcAft>
              <a:buClr>
                <a:srgbClr val="44546A"/>
              </a:buClr>
              <a:buSzPct val="80000"/>
              <a:buFont typeface="Wingdings" panose="05000000000000000000" pitchFamily="2" charset="2"/>
              <a:buChar char="§"/>
              <a:defRPr/>
            </a:pPr>
            <a:r>
              <a:rPr kumimoji="0" lang="zh-CN" altLang="en-US" sz="1200" b="0" i="0" u="none" strike="noStrike" kern="0" cap="none" spc="0" normalizeH="0" baseline="0" noProof="0" dirty="0">
                <a:ln>
                  <a:noFill/>
                </a:ln>
                <a:solidFill>
                  <a:srgbClr val="000000"/>
                </a:solidFill>
                <a:effectLst/>
                <a:uLnTx/>
                <a:uFillTx/>
                <a:latin typeface="+mj-ea"/>
                <a:ea typeface="+mj-ea"/>
                <a:cs typeface="Times New Roman" panose="02020603050405020304" pitchFamily="18" charset="0"/>
                <a:sym typeface="Arial" panose="020B0604020202020204"/>
              </a:rPr>
              <a:t>高科技行业：联想集团、宏基集团、歌尔声学</a:t>
            </a:r>
          </a:p>
          <a:p>
            <a:pPr marL="0" marR="0" lvl="0" indent="88900" defTabSz="1017905" eaLnBrk="0" fontAlgn="auto" latinLnBrk="0" hangingPunct="0">
              <a:lnSpc>
                <a:spcPct val="100000"/>
              </a:lnSpc>
              <a:spcBef>
                <a:spcPts val="0"/>
              </a:spcBef>
              <a:spcAft>
                <a:spcPts val="400"/>
              </a:spcAft>
              <a:buClr>
                <a:srgbClr val="44546A"/>
              </a:buClr>
              <a:buSzPct val="80000"/>
              <a:buFont typeface="Wingdings" panose="05000000000000000000" pitchFamily="2" charset="2"/>
              <a:buChar char="§"/>
              <a:defRPr/>
            </a:pPr>
            <a:r>
              <a:rPr kumimoji="0" lang="zh-CN" altLang="en-US" sz="1200" b="0" i="0" u="none" strike="noStrike" kern="0" cap="none" spc="0" normalizeH="0" baseline="0" noProof="0" dirty="0">
                <a:ln>
                  <a:noFill/>
                </a:ln>
                <a:solidFill>
                  <a:srgbClr val="000000"/>
                </a:solidFill>
                <a:effectLst/>
                <a:uLnTx/>
                <a:uFillTx/>
                <a:latin typeface="+mj-ea"/>
                <a:ea typeface="+mj-ea"/>
                <a:cs typeface="Times New Roman" panose="02020603050405020304" pitchFamily="18" charset="0"/>
                <a:sym typeface="Arial" panose="020B0604020202020204"/>
              </a:rPr>
              <a:t>银行业：上海银行</a:t>
            </a:r>
          </a:p>
          <a:p>
            <a:pPr marL="0" marR="0" lvl="0" indent="88900" defTabSz="1017905" eaLnBrk="0" fontAlgn="auto" latinLnBrk="0" hangingPunct="0">
              <a:lnSpc>
                <a:spcPct val="100000"/>
              </a:lnSpc>
              <a:spcBef>
                <a:spcPts val="0"/>
              </a:spcBef>
              <a:spcAft>
                <a:spcPts val="400"/>
              </a:spcAft>
              <a:buClr>
                <a:srgbClr val="44546A"/>
              </a:buClr>
              <a:buSzPct val="80000"/>
              <a:buFont typeface="Wingdings" panose="05000000000000000000" pitchFamily="2" charset="2"/>
              <a:buChar char="§"/>
              <a:defRPr/>
            </a:pPr>
            <a:r>
              <a:rPr kumimoji="0" lang="zh-CN" altLang="en-US" sz="1200" b="0" i="0" u="none" strike="noStrike" kern="0" cap="none" spc="0" normalizeH="0" baseline="0" noProof="0" dirty="0">
                <a:ln>
                  <a:noFill/>
                </a:ln>
                <a:solidFill>
                  <a:srgbClr val="000000"/>
                </a:solidFill>
                <a:effectLst/>
                <a:uLnTx/>
                <a:uFillTx/>
                <a:latin typeface="+mj-ea"/>
                <a:ea typeface="+mj-ea"/>
                <a:cs typeface="Times New Roman" panose="02020603050405020304" pitchFamily="18" charset="0"/>
                <a:sym typeface="Arial" panose="020B0604020202020204"/>
              </a:rPr>
              <a:t>电信业：中国电信、中国移动、大唐电信、烽火通信</a:t>
            </a:r>
          </a:p>
          <a:p>
            <a:pPr marL="0" marR="0" lvl="0" indent="88900" defTabSz="1017905" eaLnBrk="0" fontAlgn="auto" latinLnBrk="0" hangingPunct="0">
              <a:lnSpc>
                <a:spcPct val="100000"/>
              </a:lnSpc>
              <a:spcBef>
                <a:spcPts val="0"/>
              </a:spcBef>
              <a:spcAft>
                <a:spcPts val="400"/>
              </a:spcAft>
              <a:buClr>
                <a:srgbClr val="44546A"/>
              </a:buClr>
              <a:buSzPct val="80000"/>
              <a:buFont typeface="Wingdings" panose="05000000000000000000" pitchFamily="2" charset="2"/>
              <a:buChar char="§"/>
              <a:defRPr/>
            </a:pPr>
            <a:r>
              <a:rPr kumimoji="0" lang="zh-CN" altLang="en-US" sz="1200" b="0" i="0" u="none" strike="noStrike" kern="0" cap="none" spc="0" normalizeH="0" baseline="0" noProof="0" dirty="0">
                <a:ln>
                  <a:noFill/>
                </a:ln>
                <a:solidFill>
                  <a:srgbClr val="000000"/>
                </a:solidFill>
                <a:effectLst/>
                <a:uLnTx/>
                <a:uFillTx/>
                <a:latin typeface="+mj-ea"/>
                <a:ea typeface="+mj-ea"/>
                <a:cs typeface="Times New Roman" panose="02020603050405020304" pitchFamily="18" charset="0"/>
                <a:sym typeface="Arial" panose="020B0604020202020204"/>
              </a:rPr>
              <a:t>能源业：中广核、兖州煤矿、华新水泥、烟台中集来福士</a:t>
            </a:r>
          </a:p>
          <a:p>
            <a:pPr marL="0" marR="0" lvl="0" indent="88900" defTabSz="1017905" eaLnBrk="0" fontAlgn="auto" latinLnBrk="0" hangingPunct="0">
              <a:lnSpc>
                <a:spcPct val="100000"/>
              </a:lnSpc>
              <a:spcBef>
                <a:spcPts val="0"/>
              </a:spcBef>
              <a:spcAft>
                <a:spcPts val="400"/>
              </a:spcAft>
              <a:buClr>
                <a:srgbClr val="44546A"/>
              </a:buClr>
              <a:buSzPct val="80000"/>
              <a:buFont typeface="Wingdings" panose="05000000000000000000" pitchFamily="2" charset="2"/>
              <a:buChar char="§"/>
              <a:defRPr/>
            </a:pPr>
            <a:r>
              <a:rPr kumimoji="0" lang="zh-CN" altLang="en-US" sz="1200" b="0" i="0" u="none" strike="noStrike" kern="0" cap="none" spc="0" normalizeH="0" baseline="0" noProof="0" dirty="0">
                <a:ln>
                  <a:noFill/>
                </a:ln>
                <a:solidFill>
                  <a:srgbClr val="000000"/>
                </a:solidFill>
                <a:effectLst/>
                <a:uLnTx/>
                <a:uFillTx/>
                <a:latin typeface="+mj-ea"/>
                <a:ea typeface="+mj-ea"/>
                <a:cs typeface="Times New Roman" panose="02020603050405020304" pitchFamily="18" charset="0"/>
                <a:sym typeface="Arial" panose="020B0604020202020204"/>
              </a:rPr>
              <a:t>食品业：国泰航空饮食服务</a:t>
            </a:r>
          </a:p>
          <a:p>
            <a:pPr marL="0" marR="0" lvl="0" indent="88900" defTabSz="1017905" eaLnBrk="0" fontAlgn="auto" latinLnBrk="0" hangingPunct="0">
              <a:lnSpc>
                <a:spcPct val="100000"/>
              </a:lnSpc>
              <a:spcBef>
                <a:spcPts val="0"/>
              </a:spcBef>
              <a:spcAft>
                <a:spcPts val="400"/>
              </a:spcAft>
              <a:buClr>
                <a:srgbClr val="44546A"/>
              </a:buClr>
              <a:buSzPct val="80000"/>
              <a:buFont typeface="Wingdings" panose="05000000000000000000" pitchFamily="2" charset="2"/>
              <a:buChar char="§"/>
              <a:defRPr/>
            </a:pPr>
            <a:r>
              <a:rPr kumimoji="0" lang="zh-CN" altLang="en-US" sz="1200" b="0" i="0" u="none" strike="noStrike" kern="0" cap="none" spc="0" normalizeH="0" baseline="0" noProof="0" dirty="0">
                <a:ln>
                  <a:noFill/>
                </a:ln>
                <a:solidFill>
                  <a:srgbClr val="000000"/>
                </a:solidFill>
                <a:effectLst/>
                <a:uLnTx/>
                <a:uFillTx/>
                <a:latin typeface="+mj-ea"/>
                <a:ea typeface="+mj-ea"/>
                <a:cs typeface="Times New Roman" panose="02020603050405020304" pitchFamily="18" charset="0"/>
                <a:sym typeface="Arial" panose="020B0604020202020204"/>
              </a:rPr>
              <a:t>制造业：上海电气、宝钢集团特钢企业、昌硕、樱花厨具</a:t>
            </a:r>
          </a:p>
          <a:p>
            <a:pPr marL="0" marR="0" lvl="0" indent="88900" defTabSz="1017905" eaLnBrk="0" fontAlgn="auto" latinLnBrk="0" hangingPunct="0">
              <a:lnSpc>
                <a:spcPct val="100000"/>
              </a:lnSpc>
              <a:spcBef>
                <a:spcPts val="0"/>
              </a:spcBef>
              <a:spcAft>
                <a:spcPts val="400"/>
              </a:spcAft>
              <a:buClr>
                <a:srgbClr val="44546A"/>
              </a:buClr>
              <a:buSzPct val="80000"/>
              <a:buFont typeface="Wingdings" panose="05000000000000000000" pitchFamily="2" charset="2"/>
              <a:buChar char="§"/>
              <a:defRPr/>
            </a:pPr>
            <a:r>
              <a:rPr kumimoji="0" lang="zh-CN" altLang="en-US" sz="1200" b="0" i="0" u="none" strike="noStrike" kern="0" cap="none" spc="0" normalizeH="0" baseline="0" noProof="0" dirty="0">
                <a:ln>
                  <a:noFill/>
                </a:ln>
                <a:solidFill>
                  <a:srgbClr val="000000"/>
                </a:solidFill>
                <a:effectLst/>
                <a:uLnTx/>
                <a:uFillTx/>
                <a:latin typeface="+mj-ea"/>
                <a:ea typeface="+mj-ea"/>
                <a:cs typeface="Times New Roman" panose="02020603050405020304" pitchFamily="18" charset="0"/>
                <a:sym typeface="Arial" panose="020B0604020202020204"/>
              </a:rPr>
              <a:t>房地产：宏国地产、新建元集团</a:t>
            </a:r>
          </a:p>
          <a:p>
            <a:pPr marL="0" marR="0" lvl="0" indent="88900" defTabSz="1017905" eaLnBrk="0" fontAlgn="auto" latinLnBrk="0" hangingPunct="0">
              <a:lnSpc>
                <a:spcPct val="100000"/>
              </a:lnSpc>
              <a:spcBef>
                <a:spcPts val="0"/>
              </a:spcBef>
              <a:spcAft>
                <a:spcPts val="400"/>
              </a:spcAft>
              <a:buClr>
                <a:srgbClr val="44546A"/>
              </a:buClr>
              <a:buSzPct val="80000"/>
              <a:buFont typeface="Wingdings" panose="05000000000000000000" pitchFamily="2" charset="2"/>
              <a:buChar char="§"/>
              <a:defRPr/>
            </a:pPr>
            <a:r>
              <a:rPr kumimoji="0" lang="zh-CN" altLang="en-US" sz="1200" b="0" i="0" u="none" strike="noStrike" kern="0" cap="none" spc="0" normalizeH="0" baseline="0" noProof="0" dirty="0">
                <a:ln>
                  <a:noFill/>
                </a:ln>
                <a:solidFill>
                  <a:srgbClr val="000000"/>
                </a:solidFill>
                <a:effectLst/>
                <a:uLnTx/>
                <a:uFillTx/>
                <a:latin typeface="+mj-ea"/>
                <a:ea typeface="+mj-ea"/>
                <a:cs typeface="Times New Roman" panose="02020603050405020304" pitchFamily="18" charset="0"/>
                <a:sym typeface="Arial" panose="020B0604020202020204"/>
              </a:rPr>
              <a:t>研究院：台湾工研院</a:t>
            </a:r>
          </a:p>
          <a:p>
            <a:pPr marL="0" marR="0" lvl="0" indent="0" defTabSz="914400" eaLnBrk="0" fontAlgn="auto" latinLnBrk="0" hangingPunct="0">
              <a:lnSpc>
                <a:spcPct val="100000"/>
              </a:lnSpc>
              <a:spcBef>
                <a:spcPts val="0"/>
              </a:spcBef>
              <a:spcAft>
                <a:spcPts val="430"/>
              </a:spcAft>
              <a:buClr>
                <a:srgbClr val="44546A"/>
              </a:buClr>
              <a:buSzPct val="80000"/>
              <a:buFontTx/>
              <a:buNone/>
              <a:defRPr/>
            </a:pPr>
            <a:r>
              <a:rPr kumimoji="0" lang="en-US" altLang="zh-CN" sz="1200" b="1" i="0" u="none" strike="noStrike" kern="0" cap="none" spc="0" normalizeH="0" baseline="0" noProof="0" dirty="0">
                <a:ln>
                  <a:noFill/>
                </a:ln>
                <a:solidFill>
                  <a:srgbClr val="002060"/>
                </a:solidFill>
                <a:effectLst/>
                <a:uLnTx/>
                <a:uFillTx/>
                <a:latin typeface="+mj-ea"/>
                <a:ea typeface="+mj-ea"/>
                <a:sym typeface="Arial" panose="020B0604020202020204"/>
              </a:rPr>
              <a:t>NGO</a:t>
            </a:r>
            <a:r>
              <a:rPr kumimoji="0" lang="zh-CN" altLang="en-US" sz="1200" b="1" i="0" u="none" strike="noStrike" kern="0" cap="none" spc="0" normalizeH="0" baseline="0" noProof="0" dirty="0">
                <a:ln>
                  <a:noFill/>
                </a:ln>
                <a:solidFill>
                  <a:srgbClr val="002060"/>
                </a:solidFill>
                <a:effectLst/>
                <a:uLnTx/>
                <a:uFillTx/>
                <a:latin typeface="+mj-ea"/>
                <a:ea typeface="+mj-ea"/>
                <a:sym typeface="Arial" panose="020B0604020202020204"/>
              </a:rPr>
              <a:t>经验</a:t>
            </a:r>
            <a:endParaRPr kumimoji="0" lang="en-US" altLang="zh-CN" sz="1200" b="1" i="0" u="none" strike="noStrike" kern="0" cap="none" spc="0" normalizeH="0" baseline="0" noProof="0" dirty="0">
              <a:ln>
                <a:noFill/>
              </a:ln>
              <a:solidFill>
                <a:srgbClr val="002060"/>
              </a:solidFill>
              <a:effectLst/>
              <a:uLnTx/>
              <a:uFillTx/>
              <a:latin typeface="+mj-ea"/>
              <a:ea typeface="+mj-ea"/>
              <a:sym typeface="Arial" panose="020B0604020202020204"/>
            </a:endParaRPr>
          </a:p>
          <a:p>
            <a:pPr marL="0" marR="0" lvl="0" indent="88900" defTabSz="1017905" eaLnBrk="0" fontAlgn="auto" latinLnBrk="0" hangingPunct="0">
              <a:lnSpc>
                <a:spcPct val="100000"/>
              </a:lnSpc>
              <a:spcBef>
                <a:spcPts val="0"/>
              </a:spcBef>
              <a:spcAft>
                <a:spcPts val="400"/>
              </a:spcAft>
              <a:buClr>
                <a:srgbClr val="44546A"/>
              </a:buClr>
              <a:buSzPct val="80000"/>
              <a:buFont typeface="Wingdings" panose="05000000000000000000" pitchFamily="2" charset="2"/>
              <a:buChar char="§"/>
              <a:defRPr/>
            </a:pPr>
            <a:r>
              <a:rPr kumimoji="0" lang="zh-CN" altLang="en-US" sz="1200" b="0" i="0" u="none" strike="noStrike" kern="0" cap="none" spc="0" normalizeH="0" baseline="0" noProof="0" dirty="0">
                <a:ln>
                  <a:noFill/>
                </a:ln>
                <a:solidFill>
                  <a:srgbClr val="000000"/>
                </a:solidFill>
                <a:effectLst/>
                <a:uLnTx/>
                <a:uFillTx/>
                <a:latin typeface="+mj-ea"/>
                <a:ea typeface="+mj-ea"/>
                <a:cs typeface="Times New Roman" panose="02020603050405020304" pitchFamily="18" charset="0"/>
                <a:sym typeface="Arial" panose="020B0604020202020204"/>
              </a:rPr>
              <a:t>中华少年儿童慈善救助基金会会理事</a:t>
            </a:r>
          </a:p>
          <a:p>
            <a:pPr marL="0" marR="0" lvl="0" indent="88900" defTabSz="1017905" eaLnBrk="0" fontAlgn="auto" latinLnBrk="0" hangingPunct="0">
              <a:lnSpc>
                <a:spcPct val="100000"/>
              </a:lnSpc>
              <a:spcBef>
                <a:spcPts val="0"/>
              </a:spcBef>
              <a:spcAft>
                <a:spcPts val="400"/>
              </a:spcAft>
              <a:buClr>
                <a:srgbClr val="44546A"/>
              </a:buClr>
              <a:buSzPct val="80000"/>
              <a:buFont typeface="Wingdings" panose="05000000000000000000" pitchFamily="2" charset="2"/>
              <a:buChar char="§"/>
              <a:defRPr/>
            </a:pPr>
            <a:r>
              <a:rPr kumimoji="0" lang="en-US" altLang="zh-CN" sz="1200" b="0" i="0" u="none" strike="noStrike" kern="0" cap="none" spc="0" normalizeH="0" baseline="0" noProof="0" dirty="0">
                <a:ln>
                  <a:noFill/>
                </a:ln>
                <a:solidFill>
                  <a:srgbClr val="000000"/>
                </a:solidFill>
                <a:effectLst/>
                <a:uLnTx/>
                <a:uFillTx/>
                <a:latin typeface="+mj-ea"/>
                <a:ea typeface="+mj-ea"/>
                <a:cs typeface="Times New Roman" panose="02020603050405020304" pitchFamily="18" charset="0"/>
                <a:sym typeface="Arial" panose="020B0604020202020204"/>
              </a:rPr>
              <a:t>ABC</a:t>
            </a:r>
            <a:r>
              <a:rPr kumimoji="0" lang="zh-CN" altLang="en-US" sz="1200" b="0" i="0" u="none" strike="noStrike" kern="0" cap="none" spc="0" normalizeH="0" baseline="0" noProof="0" dirty="0">
                <a:ln>
                  <a:noFill/>
                </a:ln>
                <a:solidFill>
                  <a:srgbClr val="000000"/>
                </a:solidFill>
                <a:effectLst/>
                <a:uLnTx/>
                <a:uFillTx/>
                <a:latin typeface="+mj-ea"/>
                <a:ea typeface="+mj-ea"/>
                <a:cs typeface="Times New Roman" panose="02020603050405020304" pitchFamily="18" charset="0"/>
                <a:sym typeface="Arial" panose="020B0604020202020204"/>
              </a:rPr>
              <a:t>中华少年儿童慈善救助基金会组织设计与人力资源规划项目、</a:t>
            </a:r>
            <a:r>
              <a:rPr kumimoji="0" lang="en-US" altLang="zh-CN" sz="1200" b="0" i="0" u="none" strike="noStrike" kern="0" cap="none" spc="0" normalizeH="0" baseline="0" noProof="0" dirty="0">
                <a:ln>
                  <a:noFill/>
                </a:ln>
                <a:solidFill>
                  <a:srgbClr val="000000"/>
                </a:solidFill>
                <a:effectLst/>
                <a:uLnTx/>
                <a:uFillTx/>
                <a:latin typeface="+mj-ea"/>
                <a:ea typeface="+mj-ea"/>
                <a:cs typeface="Times New Roman" panose="02020603050405020304" pitchFamily="18" charset="0"/>
                <a:sym typeface="Arial" panose="020B0604020202020204"/>
              </a:rPr>
              <a:t>ABC</a:t>
            </a:r>
            <a:r>
              <a:rPr kumimoji="0" lang="zh-CN" altLang="en-US" sz="1200" b="0" i="0" u="none" strike="noStrike" kern="0" cap="none" spc="0" normalizeH="0" baseline="0" noProof="0" dirty="0">
                <a:ln>
                  <a:noFill/>
                </a:ln>
                <a:solidFill>
                  <a:srgbClr val="000000"/>
                </a:solidFill>
                <a:effectLst/>
                <a:uLnTx/>
                <a:uFillTx/>
                <a:latin typeface="+mj-ea"/>
                <a:ea typeface="+mj-ea"/>
                <a:sym typeface="Arial" panose="020B0604020202020204"/>
              </a:rPr>
              <a:t>中国社会组织促进会流程梳理项目，</a:t>
            </a:r>
            <a:r>
              <a:rPr kumimoji="0" lang="zh-CN" altLang="en-US" sz="1200" b="0" i="0" u="none" strike="noStrike" kern="0" cap="none" spc="0" normalizeH="0" baseline="0" noProof="0" dirty="0">
                <a:ln>
                  <a:noFill/>
                </a:ln>
                <a:solidFill>
                  <a:srgbClr val="000000"/>
                </a:solidFill>
                <a:effectLst/>
                <a:uLnTx/>
                <a:uFillTx/>
                <a:latin typeface="+mj-ea"/>
                <a:ea typeface="+mj-ea"/>
                <a:cs typeface="Times New Roman" panose="02020603050405020304" pitchFamily="18" charset="0"/>
                <a:sym typeface="Arial" panose="020B0604020202020204"/>
              </a:rPr>
              <a:t>项目总监</a:t>
            </a:r>
            <a:endParaRPr kumimoji="0" lang="en-US" altLang="zh-CN" sz="1200" b="0" i="0" u="none" strike="noStrike" kern="0" cap="none" spc="0" normalizeH="0" baseline="0" noProof="0" dirty="0">
              <a:ln>
                <a:noFill/>
              </a:ln>
              <a:solidFill>
                <a:srgbClr val="000000"/>
              </a:solidFill>
              <a:effectLst/>
              <a:uLnTx/>
              <a:uFillTx/>
              <a:latin typeface="+mj-ea"/>
              <a:ea typeface="+mj-ea"/>
              <a:sym typeface="Arial" panose="020B0604020202020204"/>
            </a:endParaRPr>
          </a:p>
          <a:p>
            <a:pPr marL="0" marR="0" lvl="0" indent="88900" defTabSz="1017905" eaLnBrk="0" fontAlgn="auto" latinLnBrk="0" hangingPunct="0">
              <a:lnSpc>
                <a:spcPct val="100000"/>
              </a:lnSpc>
              <a:spcBef>
                <a:spcPts val="0"/>
              </a:spcBef>
              <a:spcAft>
                <a:spcPts val="400"/>
              </a:spcAft>
              <a:buClr>
                <a:srgbClr val="44546A"/>
              </a:buClr>
              <a:buSzPct val="80000"/>
              <a:buFont typeface="Wingdings" panose="05000000000000000000" pitchFamily="2" charset="2"/>
              <a:buChar char="§"/>
              <a:defRPr/>
            </a:pPr>
            <a:r>
              <a:rPr kumimoji="0" lang="en-US" altLang="zh-CN" sz="1200" b="0" i="0" u="none" strike="noStrike" kern="0" cap="none" spc="0" normalizeH="0" baseline="0" noProof="0" dirty="0">
                <a:ln>
                  <a:noFill/>
                </a:ln>
                <a:solidFill>
                  <a:srgbClr val="000000"/>
                </a:solidFill>
                <a:effectLst/>
                <a:uLnTx/>
                <a:uFillTx/>
                <a:latin typeface="+mj-ea"/>
                <a:ea typeface="+mj-ea"/>
                <a:cs typeface="Times New Roman" panose="02020603050405020304" pitchFamily="18" charset="0"/>
                <a:sym typeface="Arial" panose="020B0604020202020204"/>
              </a:rPr>
              <a:t>ABC</a:t>
            </a:r>
            <a:r>
              <a:rPr kumimoji="0" lang="zh-CN" altLang="en-US" sz="1200" b="0" i="0" u="none" strike="noStrike" kern="0" cap="none" spc="0" normalizeH="0" baseline="0" noProof="0" dirty="0">
                <a:ln>
                  <a:noFill/>
                </a:ln>
                <a:solidFill>
                  <a:srgbClr val="000000"/>
                </a:solidFill>
                <a:effectLst/>
                <a:uLnTx/>
                <a:uFillTx/>
                <a:latin typeface="+mj-ea"/>
                <a:ea typeface="+mj-ea"/>
                <a:sym typeface="Arial" panose="020B0604020202020204"/>
              </a:rPr>
              <a:t>上海尽美长者实体店设计项目项目、</a:t>
            </a:r>
            <a:r>
              <a:rPr kumimoji="0" lang="en-US" altLang="zh-CN" sz="1200" b="0" i="0" u="none" strike="noStrike" kern="0" cap="none" spc="0" normalizeH="0" baseline="0" noProof="0" dirty="0">
                <a:ln>
                  <a:noFill/>
                </a:ln>
                <a:solidFill>
                  <a:srgbClr val="000000"/>
                </a:solidFill>
                <a:effectLst/>
                <a:uLnTx/>
                <a:uFillTx/>
                <a:latin typeface="+mj-ea"/>
                <a:ea typeface="+mj-ea"/>
                <a:cs typeface="Times New Roman" panose="02020603050405020304" pitchFamily="18" charset="0"/>
                <a:sym typeface="Arial" panose="020B0604020202020204"/>
              </a:rPr>
              <a:t>ABC</a:t>
            </a:r>
            <a:r>
              <a:rPr kumimoji="0" lang="zh-CN" altLang="en-US" sz="1200" b="0" i="0" u="none" strike="noStrike" kern="0" cap="none" spc="0" normalizeH="0" baseline="0" noProof="0" dirty="0">
                <a:ln>
                  <a:noFill/>
                </a:ln>
                <a:solidFill>
                  <a:srgbClr val="000000"/>
                </a:solidFill>
                <a:effectLst/>
                <a:uLnTx/>
                <a:uFillTx/>
                <a:latin typeface="+mj-ea"/>
                <a:ea typeface="+mj-ea"/>
                <a:sym typeface="Arial" panose="020B0604020202020204"/>
              </a:rPr>
              <a:t>上海暘昇创益青少年发展中心战略战略、品牌及媒体梳理项目、</a:t>
            </a:r>
            <a:r>
              <a:rPr kumimoji="0" lang="en-US" altLang="zh-CN" sz="1200" b="0" i="0" u="none" strike="noStrike" kern="0" cap="none" spc="0" normalizeH="0" baseline="0" noProof="0" dirty="0">
                <a:ln>
                  <a:noFill/>
                </a:ln>
                <a:solidFill>
                  <a:srgbClr val="000000"/>
                </a:solidFill>
                <a:effectLst/>
                <a:uLnTx/>
                <a:uFillTx/>
                <a:latin typeface="+mj-ea"/>
                <a:ea typeface="+mj-ea"/>
                <a:sym typeface="Arial" panose="020B0604020202020204"/>
              </a:rPr>
              <a:t>ABC</a:t>
            </a:r>
            <a:r>
              <a:rPr kumimoji="0" lang="zh-CN" altLang="en-US" sz="1200" b="0" i="0" u="none" strike="noStrike" kern="0" cap="none" spc="0" normalizeH="0" baseline="0" noProof="0" dirty="0">
                <a:ln>
                  <a:noFill/>
                </a:ln>
                <a:solidFill>
                  <a:srgbClr val="000000"/>
                </a:solidFill>
                <a:effectLst/>
                <a:uLnTx/>
                <a:uFillTx/>
                <a:latin typeface="+mj-ea"/>
                <a:ea typeface="+mj-ea"/>
                <a:sym typeface="Arial" panose="020B0604020202020204"/>
              </a:rPr>
              <a:t>上海浦东新区禾邻社区艺术促进社（禾邻社）渠道战略项目、</a:t>
            </a:r>
            <a:r>
              <a:rPr kumimoji="0" lang="en-US" altLang="zh-CN" sz="1200" b="0" i="0" u="none" strike="noStrike" kern="0" cap="none" spc="0" normalizeH="0" baseline="0" noProof="0" dirty="0">
                <a:ln>
                  <a:noFill/>
                </a:ln>
                <a:solidFill>
                  <a:srgbClr val="000000"/>
                </a:solidFill>
                <a:effectLst/>
                <a:uLnTx/>
                <a:uFillTx/>
                <a:latin typeface="+mj-ea"/>
                <a:ea typeface="+mj-ea"/>
                <a:sym typeface="Arial" panose="020B0604020202020204"/>
              </a:rPr>
              <a:t>ABC</a:t>
            </a:r>
            <a:r>
              <a:rPr kumimoji="0" lang="zh-CN" altLang="en-US" sz="1200" b="0" i="0" u="none" strike="noStrike" kern="0" cap="none" spc="0" normalizeH="0" baseline="0" noProof="0" dirty="0">
                <a:ln>
                  <a:noFill/>
                </a:ln>
                <a:solidFill>
                  <a:srgbClr val="000000"/>
                </a:solidFill>
                <a:effectLst/>
                <a:uLnTx/>
                <a:uFillTx/>
                <a:latin typeface="+mj-ea"/>
                <a:ea typeface="+mj-ea"/>
                <a:sym typeface="Arial" panose="020B0604020202020204"/>
              </a:rPr>
              <a:t>上海手牵手生命关爱发展中心产品战略、</a:t>
            </a:r>
            <a:r>
              <a:rPr kumimoji="0" lang="en-US" altLang="zh-CN" sz="1200" b="0" i="0" u="none" strike="noStrike" kern="0" cap="none" spc="0" normalizeH="0" baseline="0" noProof="0" dirty="0">
                <a:ln>
                  <a:noFill/>
                </a:ln>
                <a:solidFill>
                  <a:srgbClr val="000000"/>
                </a:solidFill>
                <a:effectLst/>
                <a:uLnTx/>
                <a:uFillTx/>
                <a:latin typeface="+mj-ea"/>
                <a:ea typeface="+mj-ea"/>
                <a:sym typeface="Arial" panose="020B0604020202020204"/>
              </a:rPr>
              <a:t>ABC</a:t>
            </a:r>
            <a:r>
              <a:rPr kumimoji="0" lang="zh-CN" altLang="en-US" sz="1200" b="0" i="0" u="none" strike="noStrike" kern="0" cap="none" spc="0" normalizeH="0" baseline="0" noProof="0" dirty="0">
                <a:ln>
                  <a:noFill/>
                </a:ln>
                <a:solidFill>
                  <a:srgbClr val="000000"/>
                </a:solidFill>
                <a:effectLst/>
                <a:uLnTx/>
                <a:uFillTx/>
                <a:latin typeface="+mj-ea"/>
                <a:ea typeface="+mj-ea"/>
                <a:sym typeface="Arial" panose="020B0604020202020204"/>
              </a:rPr>
              <a:t>赋启青年业务与品牌战略项目、</a:t>
            </a:r>
            <a:r>
              <a:rPr kumimoji="0" lang="en-US" altLang="zh-CN" sz="1200" b="0" i="0" u="none" strike="noStrike" kern="0" cap="none" spc="0" normalizeH="0" baseline="0" noProof="0" dirty="0">
                <a:ln>
                  <a:noFill/>
                </a:ln>
                <a:solidFill>
                  <a:srgbClr val="000000"/>
                </a:solidFill>
                <a:effectLst/>
                <a:uLnTx/>
                <a:uFillTx/>
                <a:latin typeface="+mj-ea"/>
                <a:ea typeface="+mj-ea"/>
                <a:sym typeface="Arial" panose="020B0604020202020204"/>
              </a:rPr>
              <a:t>ABC</a:t>
            </a:r>
            <a:r>
              <a:rPr kumimoji="0" lang="zh-CN" altLang="en-US" sz="1200" b="0" i="0" u="none" strike="noStrike" kern="0" cap="none" spc="0" normalizeH="0" baseline="0" noProof="0" dirty="0">
                <a:ln>
                  <a:noFill/>
                </a:ln>
                <a:solidFill>
                  <a:srgbClr val="000000"/>
                </a:solidFill>
                <a:effectLst/>
                <a:uLnTx/>
                <a:uFillTx/>
                <a:latin typeface="+mj-ea"/>
                <a:ea typeface="+mj-ea"/>
                <a:sym typeface="Arial" panose="020B0604020202020204"/>
              </a:rPr>
              <a:t>青年发展项目、上海市慈善基金会人力资源项目，项目总监</a:t>
            </a:r>
            <a:endParaRPr kumimoji="0" lang="en-US" altLang="zh-CN" sz="1200" b="0" i="0" u="none" strike="noStrike" kern="0" cap="none" spc="0" normalizeH="0" baseline="0" noProof="0" dirty="0">
              <a:ln>
                <a:noFill/>
              </a:ln>
              <a:solidFill>
                <a:srgbClr val="000000"/>
              </a:solidFill>
              <a:effectLst/>
              <a:uLnTx/>
              <a:uFillTx/>
              <a:latin typeface="+mj-ea"/>
              <a:ea typeface="+mj-ea"/>
              <a:sym typeface="Arial" panose="020B0604020202020204"/>
            </a:endParaRPr>
          </a:p>
          <a:p>
            <a:pPr marL="0" marR="0" lvl="0" indent="88900" defTabSz="1017905" eaLnBrk="0" fontAlgn="auto" latinLnBrk="0" hangingPunct="0">
              <a:lnSpc>
                <a:spcPct val="100000"/>
              </a:lnSpc>
              <a:spcBef>
                <a:spcPts val="0"/>
              </a:spcBef>
              <a:spcAft>
                <a:spcPts val="400"/>
              </a:spcAft>
              <a:buClr>
                <a:srgbClr val="44546A"/>
              </a:buClr>
              <a:buSzPct val="80000"/>
              <a:buFont typeface="Wingdings" panose="05000000000000000000" pitchFamily="2" charset="2"/>
              <a:buChar char="§"/>
              <a:defRPr/>
            </a:pPr>
            <a:r>
              <a:rPr kumimoji="0" lang="en-US" altLang="zh-CN" sz="1200" b="0" i="0" u="none" strike="noStrike" kern="0" cap="none" spc="0" normalizeH="0" baseline="0" noProof="0" dirty="0">
                <a:ln>
                  <a:noFill/>
                </a:ln>
                <a:solidFill>
                  <a:srgbClr val="000000"/>
                </a:solidFill>
                <a:effectLst/>
                <a:uLnTx/>
                <a:uFillTx/>
                <a:latin typeface="+mj-ea"/>
                <a:ea typeface="+mj-ea"/>
                <a:sym typeface="Arial" panose="020B0604020202020204"/>
              </a:rPr>
              <a:t>ABC</a:t>
            </a:r>
            <a:r>
              <a:rPr kumimoji="0" lang="zh-CN" altLang="en-US" sz="1200" b="0" i="0" u="none" strike="noStrike" kern="0" cap="none" spc="0" normalizeH="0" baseline="0" noProof="0" dirty="0">
                <a:ln>
                  <a:noFill/>
                </a:ln>
                <a:solidFill>
                  <a:srgbClr val="000000"/>
                </a:solidFill>
                <a:effectLst/>
                <a:uLnTx/>
                <a:uFillTx/>
                <a:latin typeface="+mj-ea"/>
                <a:ea typeface="+mj-ea"/>
                <a:sym typeface="Arial" panose="020B0604020202020204"/>
              </a:rPr>
              <a:t>深圳慈善会  战略规划和人力资源（绩效、薪酬）规划，项目总监</a:t>
            </a:r>
            <a:endParaRPr kumimoji="0" lang="en-US" altLang="zh-CN" sz="1200" b="0" i="0" u="none" strike="noStrike" kern="0" cap="none" spc="0" normalizeH="0" baseline="0" noProof="0" dirty="0">
              <a:ln>
                <a:noFill/>
              </a:ln>
              <a:solidFill>
                <a:srgbClr val="000000"/>
              </a:solidFill>
              <a:effectLst/>
              <a:uLnTx/>
              <a:uFillTx/>
              <a:latin typeface="+mj-ea"/>
              <a:ea typeface="+mj-ea"/>
              <a:sym typeface="Arial" panose="020B0604020202020204"/>
            </a:endParaRPr>
          </a:p>
        </p:txBody>
      </p:sp>
      <p:pic>
        <p:nvPicPr>
          <p:cNvPr id="7" name="图片 2" descr="PR phtotos 1003.JPG"/>
          <p:cNvPicPr>
            <a:picLocks noChangeAspect="1"/>
          </p:cNvPicPr>
          <p:nvPr/>
        </p:nvPicPr>
        <p:blipFill>
          <a:blip r:embed="rId2" cstate="print"/>
          <a:stretch>
            <a:fillRect/>
          </a:stretch>
        </p:blipFill>
        <p:spPr>
          <a:xfrm flipH="1">
            <a:off x="-6536" y="1076510"/>
            <a:ext cx="884988" cy="1139756"/>
          </a:xfrm>
          <a:prstGeom prst="rect">
            <a:avLst/>
          </a:prstGeom>
        </p:spPr>
      </p:pic>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ABC</a:t>
            </a:r>
            <a:r>
              <a:rPr lang="zh-CN" altLang="en-US"/>
              <a:t>合伙人简介（部分）</a:t>
            </a:r>
          </a:p>
        </p:txBody>
      </p:sp>
      <p:sp>
        <p:nvSpPr>
          <p:cNvPr id="4" name="Rectangle 58"/>
          <p:cNvSpPr/>
          <p:nvPr/>
        </p:nvSpPr>
        <p:spPr>
          <a:xfrm>
            <a:off x="878451" y="1076510"/>
            <a:ext cx="11313549" cy="1139756"/>
          </a:xfrm>
          <a:prstGeom prst="rect">
            <a:avLst/>
          </a:prstGeom>
          <a:solidFill>
            <a:srgbClr val="002060"/>
          </a:solidFill>
          <a:ln w="12700" cap="flat" cmpd="sng" algn="ctr">
            <a:noFill/>
            <a:prstDash val="solid"/>
            <a:miter lim="800000"/>
          </a:ln>
          <a:effectLst/>
        </p:spPr>
        <p:txBody>
          <a:bodyPr lIns="81832" tIns="40908" rIns="81832" bIns="40908"/>
          <a:lstStyle/>
          <a:p>
            <a:pPr lvl="0" defTabSz="1040765" hangingPunct="0"/>
            <a:r>
              <a:rPr lang="zh-CN" altLang="en-US" kern="0">
                <a:solidFill>
                  <a:srgbClr val="FFFFFF"/>
                </a:solidFill>
                <a:latin typeface="+mj-ea"/>
                <a:ea typeface="+mj-ea"/>
                <a:sym typeface="Arial" panose="020B0604020202020204"/>
              </a:rPr>
              <a:t>姚祥煜，合伙人，北京</a:t>
            </a:r>
          </a:p>
          <a:p>
            <a:pPr lvl="0" defTabSz="1040765" hangingPunct="0"/>
            <a:endParaRPr lang="en-US" altLang="zh-CN" sz="1600" kern="0">
              <a:solidFill>
                <a:srgbClr val="FFFFFF"/>
              </a:solidFill>
              <a:latin typeface="+mj-ea"/>
              <a:ea typeface="+mj-ea"/>
              <a:sym typeface="Arial" panose="020B0604020202020204"/>
            </a:endParaRPr>
          </a:p>
          <a:p>
            <a:pPr lvl="0" defTabSz="1040765" hangingPunct="0"/>
            <a:r>
              <a:rPr lang="zh-CN" altLang="en-US" sz="1600" kern="0">
                <a:solidFill>
                  <a:srgbClr val="FFFFFF"/>
                </a:solidFill>
                <a:latin typeface="+mj-ea"/>
                <a:ea typeface="+mj-ea"/>
                <a:sym typeface="Arial" panose="020B0604020202020204"/>
              </a:rPr>
              <a:t>战略规划业务线，美好社会咨询社</a:t>
            </a:r>
          </a:p>
          <a:p>
            <a:pPr lvl="0" defTabSz="1040765" hangingPunct="0"/>
            <a:r>
              <a:rPr lang="zh-CN" altLang="en-US" sz="1600" kern="0">
                <a:solidFill>
                  <a:srgbClr val="FFFFFF"/>
                </a:solidFill>
                <a:latin typeface="+mj-ea"/>
                <a:ea typeface="+mj-ea"/>
                <a:sym typeface="Arial" panose="020B0604020202020204"/>
              </a:rPr>
              <a:t>执行董事兼</a:t>
            </a:r>
            <a:r>
              <a:rPr lang="en-US" altLang="zh-CN" sz="1600" kern="0">
                <a:solidFill>
                  <a:srgbClr val="FFFFFF"/>
                </a:solidFill>
                <a:latin typeface="+mj-ea"/>
                <a:ea typeface="+mj-ea"/>
                <a:sym typeface="Arial" panose="020B0604020202020204"/>
              </a:rPr>
              <a:t>CEO</a:t>
            </a:r>
            <a:r>
              <a:rPr lang="zh-CN" altLang="en-US" sz="1600" kern="0">
                <a:solidFill>
                  <a:srgbClr val="FFFFFF"/>
                </a:solidFill>
                <a:latin typeface="+mj-ea"/>
                <a:ea typeface="+mj-ea"/>
                <a:sym typeface="Arial" panose="020B0604020202020204"/>
              </a:rPr>
              <a:t>，北京煜明科技有限公司</a:t>
            </a:r>
          </a:p>
          <a:p>
            <a:pPr marL="0" marR="0" lvl="0" indent="0" defTabSz="1032510" eaLnBrk="1" fontAlgn="auto" latinLnBrk="0" hangingPunct="0">
              <a:lnSpc>
                <a:spcPct val="100000"/>
              </a:lnSpc>
              <a:spcBef>
                <a:spcPts val="0"/>
              </a:spcBef>
              <a:spcAft>
                <a:spcPts val="0"/>
              </a:spcAft>
              <a:buClrTx/>
              <a:buSzTx/>
              <a:buFontTx/>
              <a:buNone/>
              <a:defRPr/>
            </a:pPr>
            <a:endParaRPr kumimoji="0" lang="zh-HK" altLang="en-US" sz="705" b="0" i="0" u="none" strike="noStrike" kern="0" cap="none" spc="0" normalizeH="0" baseline="0" noProof="0" dirty="0">
              <a:ln>
                <a:noFill/>
              </a:ln>
              <a:solidFill>
                <a:srgbClr val="FFFFFF"/>
              </a:solidFill>
              <a:effectLst/>
              <a:uLnTx/>
              <a:uFillTx/>
              <a:latin typeface="+mj-ea"/>
              <a:ea typeface="+mj-ea"/>
              <a:cs typeface="+mn-cs"/>
              <a:sym typeface="Arial" panose="020B0604020202020204"/>
            </a:endParaRPr>
          </a:p>
        </p:txBody>
      </p:sp>
      <p:sp>
        <p:nvSpPr>
          <p:cNvPr id="5" name="TextBox 55"/>
          <p:cNvSpPr txBox="1"/>
          <p:nvPr/>
        </p:nvSpPr>
        <p:spPr>
          <a:xfrm>
            <a:off x="878452" y="2317550"/>
            <a:ext cx="11027798" cy="789960"/>
          </a:xfrm>
          <a:prstGeom prst="rect">
            <a:avLst/>
          </a:prstGeom>
          <a:noFill/>
          <a:ln>
            <a:noFill/>
          </a:ln>
        </p:spPr>
        <p:txBody>
          <a:bodyPr wrap="square" lIns="0" tIns="0" rIns="0" bIns="0" rtlCol="0">
            <a:spAutoFit/>
          </a:bodyPr>
          <a:lstStyle/>
          <a:p>
            <a:pPr hangingPunct="0">
              <a:spcAft>
                <a:spcPts val="430"/>
              </a:spcAft>
            </a:pPr>
            <a:r>
              <a:rPr lang="zh-HK" altLang="en-US" sz="1200" b="1" kern="0" dirty="0">
                <a:solidFill>
                  <a:srgbClr val="002060"/>
                </a:solidFill>
                <a:latin typeface="+mj-ea"/>
                <a:ea typeface="+mj-ea"/>
                <a:sym typeface="Arial" panose="020B0604020202020204"/>
              </a:rPr>
              <a:t>背景</a:t>
            </a:r>
          </a:p>
          <a:p>
            <a:pPr eaLnBrk="0" hangingPunct="0">
              <a:spcAft>
                <a:spcPts val="400"/>
              </a:spcAft>
            </a:pPr>
            <a:r>
              <a:rPr lang="zh-CN" altLang="en-US" sz="1200" kern="0">
                <a:solidFill>
                  <a:srgbClr val="000000"/>
                </a:solidFill>
                <a:latin typeface="+mj-ea"/>
                <a:ea typeface="+mj-ea"/>
                <a:cs typeface="Times New Roman" panose="02020603050405020304" pitchFamily="18" charset="0"/>
                <a:sym typeface="Arial" panose="020B0604020202020204"/>
              </a:rPr>
              <a:t>姚祥煜先生具备十余年战略规划与信息化管理经验，曾为国内多家大型企业开展战略规划、业务变革、战略落地、组织设计与信息化规划与建设工作，历任总裁、战略管理委员会主席及</a:t>
            </a:r>
            <a:r>
              <a:rPr lang="en-US" altLang="zh-CN" sz="1200" kern="0">
                <a:solidFill>
                  <a:srgbClr val="000000"/>
                </a:solidFill>
                <a:latin typeface="+mj-ea"/>
                <a:ea typeface="+mj-ea"/>
                <a:cs typeface="Times New Roman" panose="02020603050405020304" pitchFamily="18" charset="0"/>
                <a:sym typeface="Arial" panose="020B0604020202020204"/>
              </a:rPr>
              <a:t>COO</a:t>
            </a:r>
            <a:r>
              <a:rPr lang="zh-CN" altLang="en-US" sz="1200" kern="0">
                <a:solidFill>
                  <a:srgbClr val="000000"/>
                </a:solidFill>
                <a:latin typeface="+mj-ea"/>
                <a:ea typeface="+mj-ea"/>
                <a:cs typeface="Times New Roman" panose="02020603050405020304" pitchFamily="18" charset="0"/>
                <a:sym typeface="Arial" panose="020B0604020202020204"/>
              </a:rPr>
              <a:t>，专注于能源、地产及公益行业。现为创业公司提供战略规划及落地相关服务，并参与智慧教育与养老产业业务设计与产品开发。在从事战略工作前，姚祥煜先生曾担任十余年大学教师，具有丰富沟通与逻辑思考能力。</a:t>
            </a:r>
            <a:endParaRPr lang="zh-CN" altLang="en-US" sz="1200" kern="0" dirty="0">
              <a:solidFill>
                <a:srgbClr val="000000"/>
              </a:solidFill>
              <a:latin typeface="+mj-ea"/>
              <a:ea typeface="+mj-ea"/>
              <a:cs typeface="Times New Roman" panose="02020603050405020304" pitchFamily="18" charset="0"/>
              <a:sym typeface="Arial" panose="020B0604020202020204"/>
            </a:endParaRPr>
          </a:p>
        </p:txBody>
      </p:sp>
      <p:sp>
        <p:nvSpPr>
          <p:cNvPr id="6" name="Rectangle 56"/>
          <p:cNvSpPr>
            <a:spLocks noChangeArrowheads="1"/>
          </p:cNvSpPr>
          <p:nvPr/>
        </p:nvSpPr>
        <p:spPr bwMode="auto">
          <a:xfrm>
            <a:off x="878451" y="3336310"/>
            <a:ext cx="11027799" cy="3076571"/>
          </a:xfrm>
          <a:prstGeom prst="rect">
            <a:avLst/>
          </a:prstGeom>
          <a:solidFill>
            <a:sysClr val="window" lastClr="FFFFFF"/>
          </a:solidFill>
          <a:ln w="9525" algn="ctr">
            <a:noFill/>
            <a:miter lim="800000"/>
          </a:ln>
        </p:spPr>
        <p:txBody>
          <a:bodyPr lIns="0" tIns="0" rIns="0" bIns="0"/>
          <a:lstStyle/>
          <a:p>
            <a:pPr eaLnBrk="0" hangingPunct="0">
              <a:spcAft>
                <a:spcPts val="430"/>
              </a:spcAft>
              <a:buClr>
                <a:schemeClr val="tx2"/>
              </a:buClr>
              <a:buSzPct val="80000"/>
            </a:pPr>
            <a:r>
              <a:rPr lang="zh-HK" altLang="en-US" sz="1200" b="1">
                <a:solidFill>
                  <a:srgbClr val="002060"/>
                </a:solidFill>
                <a:latin typeface="+mn-ea"/>
              </a:rPr>
              <a:t>相关经验</a:t>
            </a:r>
            <a:endParaRPr lang="zh-HK" altLang="en-US" sz="1200">
              <a:solidFill>
                <a:srgbClr val="002060"/>
              </a:solidFill>
              <a:latin typeface="+mn-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n-ea"/>
                <a:cs typeface="Times New Roman" panose="02020603050405020304" pitchFamily="18" charset="0"/>
              </a:rPr>
              <a:t>主导国内某能源公司战略规划、组织变革、战略绩效体系与信息化规划及实施工作</a:t>
            </a:r>
            <a:endParaRPr lang="en-US" altLang="zh-CN" sz="1200">
              <a:latin typeface="+mn-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n-ea"/>
                <a:cs typeface="Times New Roman" panose="02020603050405020304" pitchFamily="18" charset="0"/>
              </a:rPr>
              <a:t>主导某科技公司业务组合设计与转型设计</a:t>
            </a:r>
            <a:endParaRPr lang="en-US" altLang="zh-CN" sz="1200">
              <a:latin typeface="+mn-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n-ea"/>
                <a:cs typeface="Times New Roman" panose="02020603050405020304" pitchFamily="18" charset="0"/>
              </a:rPr>
              <a:t>主导某新能源公司业务变革与组织能力设计</a:t>
            </a:r>
            <a:endParaRPr lang="en-US" altLang="zh-CN" sz="1200">
              <a:latin typeface="+mn-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n-ea"/>
                <a:cs typeface="Times New Roman" panose="02020603050405020304" pitchFamily="18" charset="0"/>
              </a:rPr>
              <a:t>主导某互联网教育公司新业务设计与组织建设</a:t>
            </a:r>
            <a:endParaRPr lang="en-US" altLang="zh-CN" sz="1200">
              <a:latin typeface="+mn-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n-ea"/>
                <a:cs typeface="Times New Roman" panose="02020603050405020304" pitchFamily="18" charset="0"/>
              </a:rPr>
              <a:t>参与国内某商业地产公司战略规划设计与组织设计</a:t>
            </a:r>
            <a:endParaRPr lang="en-US" altLang="zh-CN" sz="1200">
              <a:latin typeface="+mn-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n-ea"/>
                <a:cs typeface="Times New Roman" panose="02020603050405020304" pitchFamily="18" charset="0"/>
              </a:rPr>
              <a:t>东北大学毕业生就业指导专家</a:t>
            </a:r>
            <a:endParaRPr lang="en-US" altLang="zh-CN" sz="1200">
              <a:latin typeface="+mn-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endParaRPr lang="en-US" altLang="zh-CN" sz="1200" b="1">
              <a:solidFill>
                <a:srgbClr val="002060"/>
              </a:solidFill>
              <a:latin typeface="+mn-ea"/>
            </a:endParaRPr>
          </a:p>
          <a:p>
            <a:pPr defTabSz="1017905" eaLnBrk="0" hangingPunct="0">
              <a:spcAft>
                <a:spcPts val="400"/>
              </a:spcAft>
              <a:buClr>
                <a:schemeClr val="tx2"/>
              </a:buClr>
              <a:buSzPct val="80000"/>
              <a:defRPr/>
            </a:pPr>
            <a:r>
              <a:rPr lang="en-US" altLang="zh-CN" sz="1200" b="1">
                <a:solidFill>
                  <a:srgbClr val="002060"/>
                </a:solidFill>
                <a:latin typeface="+mn-ea"/>
              </a:rPr>
              <a:t>NGO</a:t>
            </a:r>
            <a:r>
              <a:rPr lang="zh-CN" altLang="en-US" sz="1200" b="1">
                <a:solidFill>
                  <a:srgbClr val="002060"/>
                </a:solidFill>
                <a:latin typeface="+mn-ea"/>
              </a:rPr>
              <a:t>经验</a:t>
            </a:r>
            <a:endParaRPr lang="en-US" altLang="zh-CN" sz="1200" b="1">
              <a:solidFill>
                <a:srgbClr val="002060"/>
              </a:solidFill>
              <a:latin typeface="+mn-ea"/>
            </a:endParaRP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n-ea"/>
                <a:cs typeface="Times New Roman" panose="02020603050405020304" pitchFamily="18" charset="0"/>
              </a:rPr>
              <a:t>作为项目总监完成</a:t>
            </a:r>
            <a:r>
              <a:rPr lang="en-US" altLang="zh-CN" sz="1200">
                <a:latin typeface="+mn-ea"/>
                <a:cs typeface="Times New Roman" panose="02020603050405020304" pitchFamily="18" charset="0"/>
              </a:rPr>
              <a:t>ABC</a:t>
            </a:r>
            <a:r>
              <a:rPr lang="zh-CN" altLang="en-US" sz="1200">
                <a:latin typeface="+mn-ea"/>
                <a:cs typeface="Times New Roman" panose="02020603050405020304" pitchFamily="18" charset="0"/>
              </a:rPr>
              <a:t>奇点公益战略规划项目</a:t>
            </a:r>
            <a:endParaRPr lang="en-US" altLang="zh-CN" sz="1200">
              <a:latin typeface="+mn-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n-ea"/>
                <a:cs typeface="Times New Roman" panose="02020603050405020304" pitchFamily="18" charset="0"/>
              </a:rPr>
              <a:t>作为项目总监完成</a:t>
            </a:r>
            <a:r>
              <a:rPr lang="en-US" altLang="zh-CN" sz="1200">
                <a:latin typeface="+mn-ea"/>
                <a:cs typeface="Times New Roman" panose="02020603050405020304" pitchFamily="18" charset="0"/>
              </a:rPr>
              <a:t>ABC</a:t>
            </a:r>
            <a:r>
              <a:rPr lang="zh-CN" altLang="en-US" sz="1200">
                <a:latin typeface="+mn-ea"/>
                <a:cs typeface="Times New Roman" panose="02020603050405020304" pitchFamily="18" charset="0"/>
              </a:rPr>
              <a:t>社企论坛诊断咨询项目</a:t>
            </a:r>
            <a:endParaRPr lang="en-US" altLang="zh-CN" sz="1200" dirty="0">
              <a:latin typeface="+mn-ea"/>
              <a:cs typeface="Times New Roman" panose="02020603050405020304" pitchFamily="18" charset="0"/>
            </a:endParaRPr>
          </a:p>
        </p:txBody>
      </p:sp>
      <p:pic>
        <p:nvPicPr>
          <p:cNvPr id="8" name="图片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12700" y="1076510"/>
            <a:ext cx="856226" cy="1139756"/>
          </a:xfrm>
          <a:prstGeom prst="rect">
            <a:avLst/>
          </a:prstGeom>
        </p:spPr>
      </p:pic>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ABC</a:t>
            </a:r>
            <a:r>
              <a:rPr lang="zh-CN" altLang="en-US"/>
              <a:t>合伙人简介（部分）</a:t>
            </a:r>
          </a:p>
        </p:txBody>
      </p:sp>
      <p:sp>
        <p:nvSpPr>
          <p:cNvPr id="4" name="Rectangle 58"/>
          <p:cNvSpPr/>
          <p:nvPr/>
        </p:nvSpPr>
        <p:spPr>
          <a:xfrm>
            <a:off x="878451" y="1076510"/>
            <a:ext cx="11313549" cy="1139756"/>
          </a:xfrm>
          <a:prstGeom prst="rect">
            <a:avLst/>
          </a:prstGeom>
          <a:solidFill>
            <a:srgbClr val="002060"/>
          </a:solidFill>
          <a:ln w="12700" cap="flat" cmpd="sng" algn="ctr">
            <a:noFill/>
            <a:prstDash val="solid"/>
            <a:miter lim="800000"/>
          </a:ln>
          <a:effectLst/>
        </p:spPr>
        <p:txBody>
          <a:bodyPr lIns="81832" tIns="40908" rIns="81832" bIns="40908"/>
          <a:lstStyle/>
          <a:p>
            <a:pPr lvl="0" defTabSz="1040765" hangingPunct="0"/>
            <a:r>
              <a:rPr lang="zh-CN" altLang="en-US" kern="0">
                <a:solidFill>
                  <a:srgbClr val="FFFFFF"/>
                </a:solidFill>
                <a:latin typeface="+mj-ea"/>
                <a:ea typeface="+mj-ea"/>
                <a:sym typeface="Arial" panose="020B0604020202020204"/>
              </a:rPr>
              <a:t>王勤</a:t>
            </a:r>
            <a:r>
              <a:rPr lang="en-US" altLang="zh-CN" kern="0">
                <a:solidFill>
                  <a:srgbClr val="FFFFFF"/>
                </a:solidFill>
                <a:latin typeface="+mj-ea"/>
                <a:ea typeface="+mj-ea"/>
                <a:sym typeface="Arial" panose="020B0604020202020204"/>
              </a:rPr>
              <a:t>(Camir)</a:t>
            </a:r>
            <a:r>
              <a:rPr lang="zh-CN" altLang="en-US" kern="0">
                <a:solidFill>
                  <a:srgbClr val="FFFFFF"/>
                </a:solidFill>
                <a:latin typeface="+mj-ea"/>
                <a:ea typeface="+mj-ea"/>
                <a:sym typeface="Arial" panose="020B0604020202020204"/>
              </a:rPr>
              <a:t>，合伙人，上海</a:t>
            </a:r>
          </a:p>
          <a:p>
            <a:pPr lvl="0" defTabSz="1040765" hangingPunct="0"/>
            <a:endParaRPr lang="en-US" altLang="zh-CN" kern="0">
              <a:solidFill>
                <a:srgbClr val="FFFFFF"/>
              </a:solidFill>
              <a:latin typeface="+mj-ea"/>
              <a:ea typeface="+mj-ea"/>
              <a:sym typeface="Arial" panose="020B0604020202020204"/>
            </a:endParaRPr>
          </a:p>
          <a:p>
            <a:pPr lvl="0" defTabSz="1040765" hangingPunct="0"/>
            <a:r>
              <a:rPr lang="zh-CN" altLang="en-US" kern="0">
                <a:solidFill>
                  <a:srgbClr val="FFFFFF"/>
                </a:solidFill>
                <a:latin typeface="+mj-ea"/>
                <a:ea typeface="+mj-ea"/>
                <a:sym typeface="Arial" panose="020B0604020202020204"/>
              </a:rPr>
              <a:t>战略规划业务线，美好社会咨询社</a:t>
            </a:r>
          </a:p>
          <a:p>
            <a:pPr lvl="0" defTabSz="1040765" hangingPunct="0"/>
            <a:r>
              <a:rPr lang="zh-CN" altLang="en-US" kern="0">
                <a:solidFill>
                  <a:srgbClr val="FFFFFF"/>
                </a:solidFill>
                <a:latin typeface="+mj-ea"/>
                <a:ea typeface="+mj-ea"/>
                <a:sym typeface="Arial" panose="020B0604020202020204"/>
              </a:rPr>
              <a:t>高级市场专家，蚂蚁金服</a:t>
            </a:r>
          </a:p>
          <a:p>
            <a:pPr lvl="0" defTabSz="1040765" hangingPunct="0"/>
            <a:endParaRPr lang="zh-CN" altLang="en-US" kern="0">
              <a:solidFill>
                <a:srgbClr val="FFFFFF"/>
              </a:solidFill>
              <a:latin typeface="+mj-ea"/>
              <a:ea typeface="+mj-ea"/>
              <a:sym typeface="Arial" panose="020B0604020202020204"/>
            </a:endParaRPr>
          </a:p>
          <a:p>
            <a:pPr marL="0" marR="0" lvl="0" indent="0" defTabSz="1032510" eaLnBrk="1" fontAlgn="auto" latinLnBrk="0" hangingPunct="0">
              <a:lnSpc>
                <a:spcPct val="100000"/>
              </a:lnSpc>
              <a:spcBef>
                <a:spcPts val="0"/>
              </a:spcBef>
              <a:spcAft>
                <a:spcPts val="0"/>
              </a:spcAft>
              <a:buClrTx/>
              <a:buSzTx/>
              <a:buFontTx/>
              <a:buNone/>
              <a:defRPr/>
            </a:pPr>
            <a:endParaRPr kumimoji="0" lang="zh-HK" altLang="en-US" sz="705" b="0" i="0" u="none" strike="noStrike" kern="0" cap="none" spc="0" normalizeH="0" baseline="0" noProof="0" dirty="0">
              <a:ln>
                <a:noFill/>
              </a:ln>
              <a:solidFill>
                <a:srgbClr val="FFFFFF"/>
              </a:solidFill>
              <a:effectLst/>
              <a:uLnTx/>
              <a:uFillTx/>
              <a:latin typeface="+mj-ea"/>
              <a:ea typeface="+mj-ea"/>
              <a:cs typeface="+mn-cs"/>
              <a:sym typeface="Arial" panose="020B0604020202020204"/>
            </a:endParaRPr>
          </a:p>
        </p:txBody>
      </p:sp>
      <p:sp>
        <p:nvSpPr>
          <p:cNvPr id="5" name="TextBox 55"/>
          <p:cNvSpPr txBox="1"/>
          <p:nvPr/>
        </p:nvSpPr>
        <p:spPr>
          <a:xfrm>
            <a:off x="878452" y="2317550"/>
            <a:ext cx="11027798" cy="1025922"/>
          </a:xfrm>
          <a:prstGeom prst="rect">
            <a:avLst/>
          </a:prstGeom>
          <a:noFill/>
          <a:ln>
            <a:noFill/>
          </a:ln>
        </p:spPr>
        <p:txBody>
          <a:bodyPr wrap="square" lIns="0" tIns="0" rIns="0" bIns="0" rtlCol="0">
            <a:spAutoFit/>
          </a:bodyPr>
          <a:lstStyle/>
          <a:p>
            <a:pPr hangingPunct="0">
              <a:spcAft>
                <a:spcPts val="430"/>
              </a:spcAft>
            </a:pPr>
            <a:r>
              <a:rPr lang="zh-HK" altLang="en-US" sz="1200" b="1" kern="0" dirty="0">
                <a:solidFill>
                  <a:srgbClr val="002060"/>
                </a:solidFill>
                <a:latin typeface="+mj-ea"/>
                <a:ea typeface="+mj-ea"/>
                <a:sym typeface="Arial" panose="020B0604020202020204"/>
              </a:rPr>
              <a:t>背景</a:t>
            </a:r>
          </a:p>
          <a:p>
            <a:pPr eaLnBrk="0" hangingPunct="0">
              <a:spcAft>
                <a:spcPts val="400"/>
              </a:spcAft>
            </a:pPr>
            <a:r>
              <a:rPr lang="zh-CN" altLang="en-US" sz="1200" kern="0">
                <a:solidFill>
                  <a:srgbClr val="000000"/>
                </a:solidFill>
                <a:latin typeface="+mj-ea"/>
                <a:ea typeface="+mj-ea"/>
                <a:cs typeface="Times New Roman" panose="02020603050405020304" pitchFamily="18" charset="0"/>
                <a:sym typeface="Arial" panose="020B0604020202020204"/>
              </a:rPr>
              <a:t>多年市场及消费者研究咨询经验，目前在蚂蚁金服跨境支付部门担任销售管理工作。加入蚂蚁金服前，任益普索市场咨询公司研究执行总监，带领团队负责银行、保险、卡组织、互联网金融等客户的市场研究和咨询工作。王勤有着丰富研究咨询、客户服务以及团队管理经验，在多家公司成功建立团队并开创新业务，目前在互联网金融企业探索利用新技术及数据赋能来实现业务的全球化道路。</a:t>
            </a:r>
          </a:p>
          <a:p>
            <a:pPr eaLnBrk="0" hangingPunct="0">
              <a:spcAft>
                <a:spcPts val="400"/>
              </a:spcAft>
            </a:pPr>
            <a:r>
              <a:rPr lang="zh-CN" altLang="en-US" sz="1200" kern="0">
                <a:solidFill>
                  <a:srgbClr val="000000"/>
                </a:solidFill>
                <a:latin typeface="+mj-ea"/>
                <a:ea typeface="+mj-ea"/>
                <a:cs typeface="Times New Roman" panose="02020603050405020304" pitchFamily="18" charset="0"/>
                <a:sym typeface="Arial" panose="020B0604020202020204"/>
              </a:rPr>
              <a:t>从</a:t>
            </a:r>
            <a:r>
              <a:rPr lang="en-US" altLang="zh-CN" sz="1200" kern="0">
                <a:solidFill>
                  <a:srgbClr val="000000"/>
                </a:solidFill>
                <a:latin typeface="+mj-ea"/>
                <a:ea typeface="+mj-ea"/>
                <a:cs typeface="Times New Roman" panose="02020603050405020304" pitchFamily="18" charset="0"/>
                <a:sym typeface="Arial" panose="020B0604020202020204"/>
              </a:rPr>
              <a:t>2008</a:t>
            </a:r>
            <a:r>
              <a:rPr lang="zh-CN" altLang="en-US" sz="1200" kern="0">
                <a:solidFill>
                  <a:srgbClr val="000000"/>
                </a:solidFill>
                <a:latin typeface="+mj-ea"/>
                <a:ea typeface="+mj-ea"/>
                <a:cs typeface="Times New Roman" panose="02020603050405020304" pitchFamily="18" charset="0"/>
                <a:sym typeface="Arial" panose="020B0604020202020204"/>
              </a:rPr>
              <a:t>年开始，王勤持续关注公益事业，从个人贡献者，到参与</a:t>
            </a:r>
            <a:r>
              <a:rPr lang="en-US" altLang="zh-CN" sz="1200" kern="0">
                <a:solidFill>
                  <a:srgbClr val="000000"/>
                </a:solidFill>
                <a:latin typeface="+mj-ea"/>
                <a:ea typeface="+mj-ea"/>
                <a:cs typeface="Times New Roman" panose="02020603050405020304" pitchFamily="18" charset="0"/>
                <a:sym typeface="Arial" panose="020B0604020202020204"/>
              </a:rPr>
              <a:t>ABC</a:t>
            </a:r>
            <a:r>
              <a:rPr lang="zh-CN" altLang="en-US" sz="1200" kern="0">
                <a:solidFill>
                  <a:srgbClr val="000000"/>
                </a:solidFill>
                <a:latin typeface="+mj-ea"/>
                <a:ea typeface="+mj-ea"/>
                <a:cs typeface="Times New Roman" panose="02020603050405020304" pitchFamily="18" charset="0"/>
                <a:sym typeface="Arial" panose="020B0604020202020204"/>
              </a:rPr>
              <a:t>项目的公益咨询以及青年培训等。</a:t>
            </a:r>
          </a:p>
        </p:txBody>
      </p:sp>
      <p:sp>
        <p:nvSpPr>
          <p:cNvPr id="6" name="Rectangle 56"/>
          <p:cNvSpPr>
            <a:spLocks noChangeArrowheads="1"/>
          </p:cNvSpPr>
          <p:nvPr/>
        </p:nvSpPr>
        <p:spPr bwMode="auto">
          <a:xfrm>
            <a:off x="878451" y="3492578"/>
            <a:ext cx="11027799" cy="3076571"/>
          </a:xfrm>
          <a:prstGeom prst="rect">
            <a:avLst/>
          </a:prstGeom>
          <a:solidFill>
            <a:sysClr val="window" lastClr="FFFFFF"/>
          </a:solidFill>
          <a:ln w="9525" algn="ctr">
            <a:noFill/>
            <a:miter lim="800000"/>
          </a:ln>
        </p:spPr>
        <p:txBody>
          <a:bodyPr lIns="0" tIns="0" rIns="0" bIns="0"/>
          <a:lstStyle/>
          <a:p>
            <a:pPr defTabSz="806450" fontAlgn="auto">
              <a:spcBef>
                <a:spcPts val="0"/>
              </a:spcBef>
              <a:spcAft>
                <a:spcPts val="380"/>
              </a:spcAft>
              <a:buClr>
                <a:schemeClr val="tx2"/>
              </a:buClr>
              <a:buSzPct val="80000"/>
            </a:pPr>
            <a:r>
              <a:rPr lang="zh-HK" altLang="en-US" sz="1200" b="1" kern="0">
                <a:solidFill>
                  <a:srgbClr val="002060"/>
                </a:solidFill>
                <a:latin typeface="+mj-ea"/>
                <a:ea typeface="+mj-ea"/>
              </a:rPr>
              <a:t>相关经验</a:t>
            </a:r>
            <a:endParaRPr lang="en-US" altLang="zh-CN" sz="1200" kern="0">
              <a:solidFill>
                <a:sysClr val="windowText" lastClr="000000"/>
              </a:solidFill>
              <a:latin typeface="+mj-ea"/>
              <a:ea typeface="+mj-ea"/>
              <a:cs typeface="Times New Roman" panose="02020603050405020304" pitchFamily="18" charset="0"/>
            </a:endParaRPr>
          </a:p>
          <a:p>
            <a:pPr lvl="0" indent="78740" defTabSz="898525">
              <a:spcAft>
                <a:spcPts val="355"/>
              </a:spcAft>
              <a:buClr>
                <a:srgbClr val="A32020"/>
              </a:buClr>
              <a:buSzPct val="80000"/>
              <a:buFont typeface="Wingdings" panose="05000000000000000000" pitchFamily="2" charset="2"/>
              <a:buChar char="§"/>
              <a:defRPr/>
            </a:pPr>
            <a:r>
              <a:rPr lang="zh-CN" altLang="en-US" sz="1200" kern="0">
                <a:solidFill>
                  <a:sysClr val="windowText" lastClr="000000"/>
                </a:solidFill>
                <a:latin typeface="+mj-ea"/>
                <a:ea typeface="+mj-ea"/>
                <a:cs typeface="Times New Roman" panose="02020603050405020304" pitchFamily="18" charset="0"/>
              </a:rPr>
              <a:t>在多家企业搭建客户洞察、消费者研究团队和研究内容、业务流程，支持业务发展所需的数据和洞察分析</a:t>
            </a:r>
            <a:endParaRPr lang="en-US" altLang="zh-CN" sz="1200" kern="0">
              <a:solidFill>
                <a:sysClr val="windowText" lastClr="000000"/>
              </a:solidFill>
              <a:latin typeface="+mj-ea"/>
              <a:ea typeface="+mj-ea"/>
              <a:cs typeface="Times New Roman" panose="02020603050405020304" pitchFamily="18" charset="0"/>
            </a:endParaRPr>
          </a:p>
          <a:p>
            <a:pPr lvl="0" indent="78740" defTabSz="898525">
              <a:spcAft>
                <a:spcPts val="355"/>
              </a:spcAft>
              <a:buClr>
                <a:srgbClr val="A32020"/>
              </a:buClr>
              <a:buSzPct val="80000"/>
              <a:buFont typeface="Wingdings" panose="05000000000000000000" pitchFamily="2" charset="2"/>
              <a:buChar char="§"/>
              <a:defRPr/>
            </a:pPr>
            <a:r>
              <a:rPr lang="zh-CN" altLang="en-US" sz="1200" kern="0">
                <a:solidFill>
                  <a:sysClr val="windowText" lastClr="000000"/>
                </a:solidFill>
                <a:latin typeface="+mj-ea"/>
                <a:ea typeface="+mj-ea"/>
                <a:cs typeface="Times New Roman" panose="02020603050405020304" pitchFamily="18" charset="0"/>
              </a:rPr>
              <a:t>在多家企业担任销售管理工作，负责各销售区域的财务、人力等资源分配协调以及总部创新型项目推动区域业务发展</a:t>
            </a:r>
            <a:endParaRPr lang="en-US" altLang="zh-CN" sz="1200" kern="0">
              <a:solidFill>
                <a:sysClr val="windowText" lastClr="000000"/>
              </a:solidFill>
              <a:latin typeface="+mj-ea"/>
              <a:ea typeface="+mj-ea"/>
              <a:cs typeface="Times New Roman" panose="02020603050405020304" pitchFamily="18" charset="0"/>
            </a:endParaRPr>
          </a:p>
          <a:p>
            <a:pPr lvl="0" indent="78740" defTabSz="898525">
              <a:spcAft>
                <a:spcPts val="355"/>
              </a:spcAft>
              <a:buClr>
                <a:srgbClr val="A32020"/>
              </a:buClr>
              <a:buSzPct val="80000"/>
              <a:buFont typeface="Wingdings" panose="05000000000000000000" pitchFamily="2" charset="2"/>
              <a:buChar char="§"/>
              <a:defRPr/>
            </a:pPr>
            <a:r>
              <a:rPr lang="zh-CN" altLang="en-US" sz="1200" kern="0">
                <a:solidFill>
                  <a:sysClr val="windowText" lastClr="000000"/>
                </a:solidFill>
                <a:latin typeface="+mj-ea"/>
                <a:ea typeface="+mj-ea"/>
                <a:cs typeface="Times New Roman" panose="02020603050405020304" pitchFamily="18" charset="0"/>
              </a:rPr>
              <a:t>在多家企业担任市场部负责人，负责品牌管理和发展，品牌赞助项目等。</a:t>
            </a:r>
            <a:endParaRPr lang="en-US" altLang="zh-CN" sz="1200" kern="0">
              <a:solidFill>
                <a:sysClr val="windowText" lastClr="000000"/>
              </a:solidFill>
              <a:latin typeface="+mj-ea"/>
              <a:ea typeface="+mj-ea"/>
              <a:cs typeface="Times New Roman" panose="02020603050405020304" pitchFamily="18" charset="0"/>
            </a:endParaRPr>
          </a:p>
          <a:p>
            <a:pPr defTabSz="898525" fontAlgn="auto">
              <a:spcBef>
                <a:spcPts val="0"/>
              </a:spcBef>
              <a:spcAft>
                <a:spcPts val="355"/>
              </a:spcAft>
              <a:buClr>
                <a:schemeClr val="tx2"/>
              </a:buClr>
              <a:buSzPct val="80000"/>
              <a:defRPr/>
            </a:pPr>
            <a:endParaRPr lang="en-US" altLang="zh-CN" sz="1200" b="1" kern="0">
              <a:solidFill>
                <a:srgbClr val="002060"/>
              </a:solidFill>
              <a:latin typeface="+mj-ea"/>
              <a:ea typeface="+mj-ea"/>
            </a:endParaRPr>
          </a:p>
          <a:p>
            <a:pPr defTabSz="898525" fontAlgn="auto">
              <a:spcBef>
                <a:spcPts val="0"/>
              </a:spcBef>
              <a:spcAft>
                <a:spcPts val="355"/>
              </a:spcAft>
              <a:buClr>
                <a:schemeClr val="tx2"/>
              </a:buClr>
              <a:buSzPct val="80000"/>
              <a:defRPr/>
            </a:pPr>
            <a:r>
              <a:rPr lang="en-US" altLang="zh-CN" sz="1200" b="1" kern="0">
                <a:solidFill>
                  <a:srgbClr val="002060"/>
                </a:solidFill>
                <a:latin typeface="+mj-ea"/>
                <a:ea typeface="+mj-ea"/>
              </a:rPr>
              <a:t>NGO</a:t>
            </a:r>
            <a:r>
              <a:rPr lang="zh-CN" altLang="en-US" sz="1200" b="1" kern="0">
                <a:solidFill>
                  <a:srgbClr val="002060"/>
                </a:solidFill>
                <a:latin typeface="+mj-ea"/>
                <a:ea typeface="+mj-ea"/>
              </a:rPr>
              <a:t>经验</a:t>
            </a:r>
            <a:endParaRPr lang="en-US" altLang="zh-CN" sz="1200" b="1" kern="0">
              <a:solidFill>
                <a:srgbClr val="002060"/>
              </a:solidFill>
              <a:latin typeface="+mj-ea"/>
              <a:ea typeface="+mj-ea"/>
            </a:endParaRPr>
          </a:p>
          <a:p>
            <a:pPr indent="78740" defTabSz="898525">
              <a:spcAft>
                <a:spcPts val="355"/>
              </a:spcAft>
              <a:buClr>
                <a:schemeClr val="tx2"/>
              </a:buClr>
              <a:buSzPct val="80000"/>
              <a:buFont typeface="Wingdings" panose="05000000000000000000" pitchFamily="2" charset="2"/>
              <a:buChar char="§"/>
              <a:defRPr/>
            </a:pPr>
            <a:r>
              <a:rPr lang="en-US" altLang="zh-CN" sz="1200" kern="0">
                <a:solidFill>
                  <a:sysClr val="windowText" lastClr="000000"/>
                </a:solidFill>
                <a:latin typeface="+mj-ea"/>
                <a:ea typeface="+mj-ea"/>
                <a:cs typeface="Times New Roman" panose="02020603050405020304" pitchFamily="18" charset="0"/>
              </a:rPr>
              <a:t>2010</a:t>
            </a:r>
            <a:r>
              <a:rPr lang="zh-CN" altLang="en-US" sz="1200" kern="0">
                <a:solidFill>
                  <a:sysClr val="windowText" lastClr="000000"/>
                </a:solidFill>
                <a:latin typeface="+mj-ea"/>
                <a:ea typeface="+mj-ea"/>
                <a:cs typeface="Times New Roman" panose="02020603050405020304" pitchFamily="18" charset="0"/>
              </a:rPr>
              <a:t>年夏季 </a:t>
            </a:r>
            <a:r>
              <a:rPr lang="en-US" altLang="zh-CN" sz="1200" kern="0">
                <a:solidFill>
                  <a:sysClr val="windowText" lastClr="000000"/>
                </a:solidFill>
                <a:latin typeface="+mj-ea"/>
                <a:ea typeface="+mj-ea"/>
                <a:cs typeface="Times New Roman" panose="02020603050405020304" pitchFamily="18" charset="0"/>
              </a:rPr>
              <a:t>HSBC Smithsonia</a:t>
            </a:r>
            <a:r>
              <a:rPr lang="zh-CN" altLang="en-US" sz="1200" kern="0">
                <a:solidFill>
                  <a:sysClr val="windowText" lastClr="000000"/>
                </a:solidFill>
                <a:latin typeface="+mj-ea"/>
                <a:ea typeface="+mj-ea"/>
                <a:cs typeface="Times New Roman" panose="02020603050405020304" pitchFamily="18" charset="0"/>
              </a:rPr>
              <a:t>在浙江古田山为期两周的气候变化项目志愿者</a:t>
            </a:r>
            <a:endParaRPr lang="en-US" altLang="zh-CN" sz="1200" kern="0">
              <a:solidFill>
                <a:sysClr val="windowText" lastClr="000000"/>
              </a:solidFill>
              <a:latin typeface="+mj-ea"/>
              <a:ea typeface="+mj-ea"/>
              <a:cs typeface="Times New Roman" panose="02020603050405020304" pitchFamily="18" charset="0"/>
            </a:endParaRPr>
          </a:p>
          <a:p>
            <a:pPr indent="78740" defTabSz="898525">
              <a:spcAft>
                <a:spcPts val="355"/>
              </a:spcAft>
              <a:buClr>
                <a:schemeClr val="tx2"/>
              </a:buClr>
              <a:buSzPct val="80000"/>
              <a:buFont typeface="Wingdings" panose="05000000000000000000" pitchFamily="2" charset="2"/>
              <a:buChar char="§"/>
              <a:defRPr/>
            </a:pPr>
            <a:r>
              <a:rPr lang="en-US" altLang="zh-CN" sz="1200" kern="0">
                <a:solidFill>
                  <a:sysClr val="windowText" lastClr="000000"/>
                </a:solidFill>
                <a:latin typeface="+mj-ea"/>
                <a:ea typeface="+mj-ea"/>
                <a:cs typeface="Times New Roman" panose="02020603050405020304" pitchFamily="18" charset="0"/>
              </a:rPr>
              <a:t>2016</a:t>
            </a:r>
            <a:r>
              <a:rPr lang="zh-CN" altLang="en-US" sz="1200" kern="0">
                <a:solidFill>
                  <a:sysClr val="windowText" lastClr="000000"/>
                </a:solidFill>
                <a:latin typeface="+mj-ea"/>
                <a:ea typeface="+mj-ea"/>
                <a:cs typeface="Times New Roman" panose="02020603050405020304" pitchFamily="18" charset="0"/>
              </a:rPr>
              <a:t>年秋季 博祖客项目，项目总监</a:t>
            </a:r>
            <a:endParaRPr lang="en-US" altLang="zh-CN" sz="1200" kern="0">
              <a:solidFill>
                <a:sysClr val="windowText" lastClr="000000"/>
              </a:solidFill>
              <a:latin typeface="+mj-ea"/>
              <a:ea typeface="+mj-ea"/>
              <a:cs typeface="Times New Roman" panose="02020603050405020304" pitchFamily="18" charset="0"/>
            </a:endParaRPr>
          </a:p>
          <a:p>
            <a:pPr indent="78740" defTabSz="898525">
              <a:spcAft>
                <a:spcPts val="355"/>
              </a:spcAft>
              <a:buClr>
                <a:schemeClr val="tx2"/>
              </a:buClr>
              <a:buSzPct val="80000"/>
              <a:buFont typeface="Wingdings" panose="05000000000000000000" pitchFamily="2" charset="2"/>
              <a:buChar char="§"/>
              <a:defRPr/>
            </a:pPr>
            <a:r>
              <a:rPr lang="en-US" altLang="zh-CN" sz="1200" kern="0">
                <a:solidFill>
                  <a:sysClr val="windowText" lastClr="000000"/>
                </a:solidFill>
                <a:latin typeface="+mj-ea"/>
                <a:ea typeface="+mj-ea"/>
                <a:cs typeface="Times New Roman" panose="02020603050405020304" pitchFamily="18" charset="0"/>
              </a:rPr>
              <a:t>2017</a:t>
            </a:r>
            <a:r>
              <a:rPr lang="zh-CN" altLang="en-US" sz="1200" kern="0">
                <a:solidFill>
                  <a:sysClr val="windowText" lastClr="000000"/>
                </a:solidFill>
                <a:latin typeface="+mj-ea"/>
                <a:ea typeface="+mj-ea"/>
                <a:cs typeface="Times New Roman" panose="02020603050405020304" pitchFamily="18" charset="0"/>
              </a:rPr>
              <a:t>年春季 零废弃项目，项目总监</a:t>
            </a:r>
            <a:endParaRPr lang="en-US" altLang="zh-CN" sz="1200" kern="0">
              <a:solidFill>
                <a:sysClr val="windowText" lastClr="000000"/>
              </a:solidFill>
              <a:latin typeface="+mj-ea"/>
              <a:ea typeface="+mj-ea"/>
              <a:cs typeface="Times New Roman" panose="02020603050405020304" pitchFamily="18" charset="0"/>
            </a:endParaRPr>
          </a:p>
          <a:p>
            <a:pPr indent="78740" defTabSz="898525">
              <a:spcAft>
                <a:spcPts val="355"/>
              </a:spcAft>
              <a:buClr>
                <a:schemeClr val="tx2"/>
              </a:buClr>
              <a:buSzPct val="80000"/>
              <a:buFont typeface="Wingdings" panose="05000000000000000000" pitchFamily="2" charset="2"/>
              <a:buChar char="§"/>
              <a:defRPr/>
            </a:pPr>
            <a:r>
              <a:rPr lang="en-US" altLang="zh-CN" sz="1200" kern="0">
                <a:solidFill>
                  <a:sysClr val="windowText" lastClr="000000"/>
                </a:solidFill>
                <a:latin typeface="+mj-ea"/>
                <a:ea typeface="+mj-ea"/>
                <a:cs typeface="Times New Roman" panose="02020603050405020304" pitchFamily="18" charset="0"/>
              </a:rPr>
              <a:t>2017</a:t>
            </a:r>
            <a:r>
              <a:rPr lang="zh-CN" altLang="en-US" sz="1200" kern="0">
                <a:solidFill>
                  <a:sysClr val="windowText" lastClr="000000"/>
                </a:solidFill>
                <a:latin typeface="+mj-ea"/>
                <a:ea typeface="+mj-ea"/>
                <a:cs typeface="Times New Roman" panose="02020603050405020304" pitchFamily="18" charset="0"/>
              </a:rPr>
              <a:t>年秋季 友成长青项目，项目总监</a:t>
            </a:r>
            <a:endParaRPr lang="en-US" altLang="zh-CN" sz="1200" kern="0" dirty="0">
              <a:solidFill>
                <a:sysClr val="windowText" lastClr="000000"/>
              </a:solidFill>
              <a:latin typeface="+mj-ea"/>
              <a:ea typeface="+mj-ea"/>
              <a:cs typeface="Times New Roman" panose="02020603050405020304" pitchFamily="18" charset="0"/>
            </a:endParaRPr>
          </a:p>
        </p:txBody>
      </p:sp>
      <p:pic>
        <p:nvPicPr>
          <p:cNvPr id="9" name="图片 8"/>
          <p:cNvPicPr>
            <a:picLocks noChangeAspect="1"/>
          </p:cNvPicPr>
          <p:nvPr/>
        </p:nvPicPr>
        <p:blipFill>
          <a:blip r:embed="rId2"/>
          <a:stretch>
            <a:fillRect/>
          </a:stretch>
        </p:blipFill>
        <p:spPr>
          <a:xfrm>
            <a:off x="-7979" y="1080258"/>
            <a:ext cx="886430" cy="1132259"/>
          </a:xfrm>
          <a:prstGeom prst="rect">
            <a:avLst/>
          </a:prstGeom>
          <a:ln>
            <a:solidFill>
              <a:schemeClr val="bg1">
                <a:lumMod val="50000"/>
              </a:schemeClr>
            </a:solidFill>
          </a:ln>
        </p:spPr>
      </p:pic>
    </p:spTree>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ABC</a:t>
            </a:r>
            <a:r>
              <a:rPr lang="zh-CN" altLang="en-US"/>
              <a:t>合伙人简介（部分）</a:t>
            </a:r>
          </a:p>
        </p:txBody>
      </p:sp>
      <p:sp>
        <p:nvSpPr>
          <p:cNvPr id="4" name="Rectangle 58"/>
          <p:cNvSpPr/>
          <p:nvPr/>
        </p:nvSpPr>
        <p:spPr>
          <a:xfrm>
            <a:off x="878451" y="1076510"/>
            <a:ext cx="11313549" cy="1139756"/>
          </a:xfrm>
          <a:prstGeom prst="rect">
            <a:avLst/>
          </a:prstGeom>
          <a:solidFill>
            <a:srgbClr val="002060"/>
          </a:solidFill>
          <a:ln w="12700" cap="flat" cmpd="sng" algn="ctr">
            <a:noFill/>
            <a:prstDash val="solid"/>
            <a:miter lim="800000"/>
          </a:ln>
          <a:effectLst/>
        </p:spPr>
        <p:txBody>
          <a:bodyPr lIns="81832" tIns="40908" rIns="81832" bIns="40908"/>
          <a:lstStyle/>
          <a:p>
            <a:pPr lvl="0" defTabSz="1040765" hangingPunct="0"/>
            <a:r>
              <a:rPr lang="zh-CN" altLang="en-US" kern="0">
                <a:solidFill>
                  <a:srgbClr val="FFFFFF"/>
                </a:solidFill>
                <a:latin typeface="+mj-ea"/>
                <a:ea typeface="+mj-ea"/>
                <a:sym typeface="Arial" panose="020B0604020202020204"/>
              </a:rPr>
              <a:t>蒋毅</a:t>
            </a:r>
            <a:r>
              <a:rPr lang="en-US" altLang="zh-CN" kern="0">
                <a:solidFill>
                  <a:srgbClr val="FFFFFF"/>
                </a:solidFill>
                <a:latin typeface="+mj-ea"/>
                <a:ea typeface="+mj-ea"/>
                <a:sym typeface="Arial" panose="020B0604020202020204"/>
              </a:rPr>
              <a:t>(Joy)</a:t>
            </a:r>
            <a:r>
              <a:rPr lang="zh-CN" altLang="en-US" kern="0">
                <a:solidFill>
                  <a:srgbClr val="FFFFFF"/>
                </a:solidFill>
                <a:latin typeface="+mj-ea"/>
                <a:ea typeface="+mj-ea"/>
                <a:sym typeface="Arial" panose="020B0604020202020204"/>
              </a:rPr>
              <a:t>，合伙人，北京</a:t>
            </a:r>
          </a:p>
          <a:p>
            <a:pPr lvl="0" defTabSz="1040765" hangingPunct="0"/>
            <a:endParaRPr lang="en-US" altLang="zh-CN" kern="0">
              <a:solidFill>
                <a:srgbClr val="FFFFFF"/>
              </a:solidFill>
              <a:latin typeface="+mj-ea"/>
              <a:ea typeface="+mj-ea"/>
              <a:sym typeface="Arial" panose="020B0604020202020204"/>
            </a:endParaRPr>
          </a:p>
          <a:p>
            <a:pPr lvl="0" defTabSz="1040765" hangingPunct="0"/>
            <a:r>
              <a:rPr lang="zh-CN" altLang="en-US" kern="0">
                <a:solidFill>
                  <a:srgbClr val="FFFFFF"/>
                </a:solidFill>
                <a:latin typeface="+mj-ea"/>
                <a:ea typeface="+mj-ea"/>
                <a:sym typeface="Arial" panose="020B0604020202020204"/>
              </a:rPr>
              <a:t>品牌推广业务线，美好社会咨询社</a:t>
            </a:r>
          </a:p>
          <a:p>
            <a:pPr lvl="0" defTabSz="1040765" hangingPunct="0"/>
            <a:r>
              <a:rPr lang="zh-CN" altLang="en-US" kern="0">
                <a:solidFill>
                  <a:srgbClr val="FFFFFF"/>
                </a:solidFill>
                <a:latin typeface="+mj-ea"/>
                <a:ea typeface="+mj-ea"/>
                <a:sym typeface="Arial" panose="020B0604020202020204"/>
              </a:rPr>
              <a:t>总经理，博雅行信息咨询有限公司</a:t>
            </a:r>
          </a:p>
          <a:p>
            <a:pPr marL="0" marR="0" lvl="0" indent="0" defTabSz="1032510" eaLnBrk="1" fontAlgn="auto" latinLnBrk="0" hangingPunct="0">
              <a:lnSpc>
                <a:spcPct val="100000"/>
              </a:lnSpc>
              <a:spcBef>
                <a:spcPts val="0"/>
              </a:spcBef>
              <a:spcAft>
                <a:spcPts val="0"/>
              </a:spcAft>
              <a:buClrTx/>
              <a:buSzTx/>
              <a:buFontTx/>
              <a:buNone/>
              <a:defRPr/>
            </a:pPr>
            <a:endParaRPr kumimoji="0" lang="zh-HK" altLang="en-US" sz="705" b="0" i="0" u="none" strike="noStrike" kern="0" cap="none" spc="0" normalizeH="0" baseline="0" noProof="0" dirty="0">
              <a:ln>
                <a:noFill/>
              </a:ln>
              <a:solidFill>
                <a:srgbClr val="FFFFFF"/>
              </a:solidFill>
              <a:effectLst/>
              <a:uLnTx/>
              <a:uFillTx/>
              <a:latin typeface="+mj-ea"/>
              <a:ea typeface="+mj-ea"/>
              <a:cs typeface="+mn-cs"/>
              <a:sym typeface="Arial" panose="020B0604020202020204"/>
            </a:endParaRPr>
          </a:p>
        </p:txBody>
      </p:sp>
      <p:sp>
        <p:nvSpPr>
          <p:cNvPr id="5" name="TextBox 55"/>
          <p:cNvSpPr txBox="1"/>
          <p:nvPr/>
        </p:nvSpPr>
        <p:spPr>
          <a:xfrm>
            <a:off x="878452" y="2317550"/>
            <a:ext cx="11027798" cy="789960"/>
          </a:xfrm>
          <a:prstGeom prst="rect">
            <a:avLst/>
          </a:prstGeom>
          <a:noFill/>
          <a:ln>
            <a:noFill/>
          </a:ln>
        </p:spPr>
        <p:txBody>
          <a:bodyPr wrap="square" lIns="0" tIns="0" rIns="0" bIns="0" rtlCol="0">
            <a:spAutoFit/>
          </a:bodyPr>
          <a:lstStyle/>
          <a:p>
            <a:pPr hangingPunct="0">
              <a:spcAft>
                <a:spcPts val="430"/>
              </a:spcAft>
            </a:pPr>
            <a:r>
              <a:rPr lang="zh-HK" altLang="en-US" sz="1200" b="1" kern="0" dirty="0">
                <a:solidFill>
                  <a:srgbClr val="002060"/>
                </a:solidFill>
                <a:latin typeface="+mj-ea"/>
                <a:ea typeface="+mj-ea"/>
                <a:sym typeface="Arial" panose="020B0604020202020204"/>
              </a:rPr>
              <a:t>背景</a:t>
            </a:r>
          </a:p>
          <a:p>
            <a:pPr eaLnBrk="0" hangingPunct="0">
              <a:spcAft>
                <a:spcPts val="400"/>
              </a:spcAft>
            </a:pPr>
            <a:r>
              <a:rPr lang="zh-CN" altLang="en-US" sz="1200" kern="0">
                <a:solidFill>
                  <a:srgbClr val="000000"/>
                </a:solidFill>
                <a:latin typeface="+mj-ea"/>
                <a:ea typeface="+mj-ea"/>
                <a:cs typeface="Times New Roman" panose="02020603050405020304" pitchFamily="18" charset="0"/>
                <a:sym typeface="Arial" panose="020B0604020202020204"/>
              </a:rPr>
              <a:t>蒋毅在营销，品牌，销售和资源开发领域拥有二十年从业经历和十年的咨询服务经验，带领团队为国内外知名企业和基金会提供营销和品牌咨询服务。她有诸多行业经验，包括制造业、零售业及公益行业等。曾在杜邦</a:t>
            </a:r>
            <a:r>
              <a:rPr lang="en-US" altLang="zh-CN" sz="1200" kern="0">
                <a:solidFill>
                  <a:srgbClr val="000000"/>
                </a:solidFill>
                <a:latin typeface="+mj-ea"/>
                <a:ea typeface="+mj-ea"/>
                <a:cs typeface="Times New Roman" panose="02020603050405020304" pitchFamily="18" charset="0"/>
                <a:sym typeface="Arial" panose="020B0604020202020204"/>
              </a:rPr>
              <a:t>LYCRA</a:t>
            </a:r>
            <a:r>
              <a:rPr lang="zh-CN" altLang="en-US" sz="1200" kern="0">
                <a:solidFill>
                  <a:srgbClr val="000000"/>
                </a:solidFill>
                <a:latin typeface="+mj-ea"/>
                <a:ea typeface="+mj-ea"/>
                <a:cs typeface="Times New Roman" panose="02020603050405020304" pitchFamily="18" charset="0"/>
                <a:sym typeface="Arial" panose="020B0604020202020204"/>
              </a:rPr>
              <a:t>，英威达</a:t>
            </a:r>
            <a:r>
              <a:rPr lang="en-US" altLang="zh-CN" sz="1200" kern="0">
                <a:solidFill>
                  <a:srgbClr val="000000"/>
                </a:solidFill>
                <a:latin typeface="+mj-ea"/>
                <a:ea typeface="+mj-ea"/>
                <a:cs typeface="Times New Roman" panose="02020603050405020304" pitchFamily="18" charset="0"/>
                <a:sym typeface="Arial" panose="020B0604020202020204"/>
              </a:rPr>
              <a:t>COOLMAX</a:t>
            </a:r>
            <a:r>
              <a:rPr lang="zh-CN" altLang="en-US" sz="1200" kern="0">
                <a:solidFill>
                  <a:srgbClr val="000000"/>
                </a:solidFill>
                <a:latin typeface="+mj-ea"/>
                <a:ea typeface="+mj-ea"/>
                <a:cs typeface="Times New Roman" panose="02020603050405020304" pitchFamily="18" charset="0"/>
                <a:sym typeface="Arial" panose="020B0604020202020204"/>
              </a:rPr>
              <a:t>，戈尔</a:t>
            </a:r>
            <a:r>
              <a:rPr lang="en-US" altLang="zh-CN" sz="1200" kern="0">
                <a:solidFill>
                  <a:srgbClr val="000000"/>
                </a:solidFill>
                <a:latin typeface="+mj-ea"/>
                <a:ea typeface="+mj-ea"/>
                <a:cs typeface="Times New Roman" panose="02020603050405020304" pitchFamily="18" charset="0"/>
                <a:sym typeface="Arial" panose="020B0604020202020204"/>
              </a:rPr>
              <a:t>GORETEX</a:t>
            </a:r>
            <a:r>
              <a:rPr lang="zh-CN" altLang="en-US" sz="1200" kern="0">
                <a:solidFill>
                  <a:srgbClr val="000000"/>
                </a:solidFill>
                <a:latin typeface="+mj-ea"/>
                <a:ea typeface="+mj-ea"/>
                <a:cs typeface="Times New Roman" panose="02020603050405020304" pitchFamily="18" charset="0"/>
                <a:sym typeface="Arial" panose="020B0604020202020204"/>
              </a:rPr>
              <a:t>公司等全球</a:t>
            </a:r>
            <a:r>
              <a:rPr lang="en-US" altLang="zh-CN" sz="1200" kern="0">
                <a:solidFill>
                  <a:srgbClr val="000000"/>
                </a:solidFill>
                <a:latin typeface="+mj-ea"/>
                <a:ea typeface="+mj-ea"/>
                <a:cs typeface="Times New Roman" panose="02020603050405020304" pitchFamily="18" charset="0"/>
                <a:sym typeface="Arial" panose="020B0604020202020204"/>
              </a:rPr>
              <a:t>500</a:t>
            </a:r>
            <a:r>
              <a:rPr lang="zh-CN" altLang="en-US" sz="1200" kern="0">
                <a:solidFill>
                  <a:srgbClr val="000000"/>
                </a:solidFill>
                <a:latin typeface="+mj-ea"/>
                <a:ea typeface="+mj-ea"/>
                <a:cs typeface="Times New Roman" panose="02020603050405020304" pitchFamily="18" charset="0"/>
                <a:sym typeface="Arial" panose="020B0604020202020204"/>
              </a:rPr>
              <a:t>强和最受欢迎企业任职。她提供的服务主要有：品牌和营销体系搭建、市场定位与产品研发关联优化、机构文化构建（信念使命愿景）评估及实施建议等。</a:t>
            </a:r>
          </a:p>
        </p:txBody>
      </p:sp>
      <p:sp>
        <p:nvSpPr>
          <p:cNvPr id="6" name="Rectangle 56"/>
          <p:cNvSpPr>
            <a:spLocks noChangeArrowheads="1"/>
          </p:cNvSpPr>
          <p:nvPr/>
        </p:nvSpPr>
        <p:spPr bwMode="auto">
          <a:xfrm>
            <a:off x="878451" y="3208794"/>
            <a:ext cx="11027799" cy="3076571"/>
          </a:xfrm>
          <a:prstGeom prst="rect">
            <a:avLst/>
          </a:prstGeom>
          <a:solidFill>
            <a:sysClr val="window" lastClr="FFFFFF"/>
          </a:solidFill>
          <a:ln w="9525" algn="ctr">
            <a:noFill/>
            <a:miter lim="800000"/>
          </a:ln>
        </p:spPr>
        <p:txBody>
          <a:bodyPr lIns="0" tIns="0" rIns="0" bIns="0"/>
          <a:lstStyle/>
          <a:p>
            <a:pPr eaLnBrk="0" hangingPunct="0">
              <a:spcAft>
                <a:spcPts val="430"/>
              </a:spcAft>
              <a:buClr>
                <a:schemeClr val="tx2"/>
              </a:buClr>
              <a:buSzPct val="80000"/>
            </a:pPr>
            <a:r>
              <a:rPr lang="zh-HK" altLang="en-US" sz="1200" b="1">
                <a:solidFill>
                  <a:srgbClr val="002060"/>
                </a:solidFill>
                <a:latin typeface="+mj-ea"/>
                <a:ea typeface="+mj-ea"/>
              </a:rPr>
              <a:t>相关经验</a:t>
            </a:r>
            <a:endParaRPr lang="zh-HK" altLang="en-US" sz="1200">
              <a:solidFill>
                <a:srgbClr val="002060"/>
              </a:solidFill>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j-ea"/>
                <a:ea typeface="+mj-ea"/>
                <a:cs typeface="Times New Roman" panose="02020603050405020304" pitchFamily="18" charset="0"/>
              </a:rPr>
              <a:t>协助某全球性领先</a:t>
            </a:r>
            <a:r>
              <a:rPr lang="en-US" altLang="zh-CN" sz="1200">
                <a:latin typeface="+mj-ea"/>
                <a:ea typeface="+mj-ea"/>
                <a:cs typeface="Times New Roman" panose="02020603050405020304" pitchFamily="18" charset="0"/>
              </a:rPr>
              <a:t>NGO</a:t>
            </a:r>
            <a:r>
              <a:rPr lang="zh-CN" altLang="en-US" sz="1200">
                <a:latin typeface="+mj-ea"/>
                <a:ea typeface="+mj-ea"/>
                <a:cs typeface="Times New Roman" panose="02020603050405020304" pitchFamily="18" charset="0"/>
              </a:rPr>
              <a:t>建立中国区资源开发和品牌战略规划，并在筹款领域和分机构推行。</a:t>
            </a:r>
            <a:endParaRPr lang="en-US" altLang="zh-CN" sz="1200">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j-ea"/>
                <a:ea typeface="+mj-ea"/>
                <a:cs typeface="Times New Roman" panose="02020603050405020304" pitchFamily="18" charset="0"/>
              </a:rPr>
              <a:t>协助某大型基金会构建整体品牌体系，整理母品牌和十多个子品牌关系，品牌传播和文化内核化的诊断和改进</a:t>
            </a:r>
            <a:endParaRPr lang="en-US" altLang="zh-CN" sz="1200">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j-ea"/>
                <a:ea typeface="+mj-ea"/>
                <a:cs typeface="Times New Roman" panose="02020603050405020304" pitchFamily="18" charset="0"/>
              </a:rPr>
              <a:t>协助某领先专项基金构建明星公益项目传播规划。</a:t>
            </a:r>
            <a:endParaRPr lang="en-US" altLang="zh-CN" sz="1200">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j-ea"/>
                <a:ea typeface="+mj-ea"/>
                <a:cs typeface="Times New Roman" panose="02020603050405020304" pitchFamily="18" charset="0"/>
              </a:rPr>
              <a:t>协助某领先培训</a:t>
            </a:r>
            <a:r>
              <a:rPr lang="en-US" altLang="zh-CN" sz="1200">
                <a:latin typeface="+mj-ea"/>
                <a:ea typeface="+mj-ea"/>
                <a:cs typeface="Times New Roman" panose="02020603050405020304" pitchFamily="18" charset="0"/>
              </a:rPr>
              <a:t>NGO</a:t>
            </a:r>
            <a:r>
              <a:rPr lang="zh-CN" altLang="en-US" sz="1200">
                <a:latin typeface="+mj-ea"/>
                <a:ea typeface="+mj-ea"/>
                <a:cs typeface="Times New Roman" panose="02020603050405020304" pitchFamily="18" charset="0"/>
              </a:rPr>
              <a:t>搭建品牌架构和论坛传播计划</a:t>
            </a: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j-ea"/>
                <a:ea typeface="+mj-ea"/>
                <a:cs typeface="Times New Roman" panose="02020603050405020304" pitchFamily="18" charset="0"/>
              </a:rPr>
              <a:t>协助某全球零售品牌，清晰在华定位，确定产品研发条线，品牌推广方案和零售区域蓝图</a:t>
            </a: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j-ea"/>
                <a:ea typeface="+mj-ea"/>
                <a:cs typeface="Times New Roman" panose="02020603050405020304" pitchFamily="18" charset="0"/>
              </a:rPr>
              <a:t>协助某欧洲零售品牌，调研在华行业，并制定系统的品牌定位，战略，规划。</a:t>
            </a:r>
            <a:endParaRPr lang="en-US" altLang="zh-CN" sz="1200">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j-ea"/>
                <a:ea typeface="+mj-ea"/>
                <a:cs typeface="Times New Roman" panose="02020603050405020304" pitchFamily="18" charset="0"/>
              </a:rPr>
              <a:t>协助某香港上市公司从代工制造到零售市场定位，品牌建模，产品规划完善。</a:t>
            </a:r>
            <a:endParaRPr lang="en-US" altLang="zh-CN" sz="1200">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j-ea"/>
                <a:ea typeface="+mj-ea"/>
                <a:cs typeface="Times New Roman" panose="02020603050405020304" pitchFamily="18" charset="0"/>
              </a:rPr>
              <a:t>协助某创业板上市公司与国际品牌接轨，提升市场地位和品牌档位。</a:t>
            </a:r>
            <a:endParaRPr lang="en-US" altLang="zh-CN" sz="1200">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endParaRPr lang="en-US" altLang="zh-CN" sz="1200">
              <a:latin typeface="+mj-ea"/>
              <a:ea typeface="+mj-ea"/>
              <a:cs typeface="Times New Roman" panose="02020603050405020304" pitchFamily="18" charset="0"/>
            </a:endParaRPr>
          </a:p>
          <a:p>
            <a:pPr eaLnBrk="0" hangingPunct="0">
              <a:spcAft>
                <a:spcPts val="430"/>
              </a:spcAft>
              <a:buClr>
                <a:schemeClr val="tx2"/>
              </a:buClr>
              <a:buSzPct val="80000"/>
              <a:defRPr/>
            </a:pPr>
            <a:r>
              <a:rPr lang="en-US" altLang="zh-CN" sz="1200" b="1">
                <a:solidFill>
                  <a:srgbClr val="002060"/>
                </a:solidFill>
                <a:latin typeface="+mj-ea"/>
                <a:ea typeface="+mj-ea"/>
              </a:rPr>
              <a:t>NGO</a:t>
            </a:r>
            <a:r>
              <a:rPr lang="zh-CN" altLang="en-US" sz="1200" b="1">
                <a:solidFill>
                  <a:srgbClr val="002060"/>
                </a:solidFill>
                <a:latin typeface="+mj-ea"/>
                <a:ea typeface="+mj-ea"/>
              </a:rPr>
              <a:t>经验</a:t>
            </a:r>
            <a:endParaRPr lang="en-US" altLang="zh-CN" sz="1200">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en-US" altLang="zh-CN" sz="1200">
                <a:latin typeface="+mj-ea"/>
                <a:ea typeface="+mj-ea"/>
                <a:cs typeface="Times New Roman" panose="02020603050405020304" pitchFamily="18" charset="0"/>
              </a:rPr>
              <a:t>Heifer China</a:t>
            </a:r>
            <a:r>
              <a:rPr lang="zh-CN" altLang="en-US" sz="1200">
                <a:latin typeface="+mj-ea"/>
                <a:ea typeface="+mj-ea"/>
                <a:cs typeface="Times New Roman" panose="02020603050405020304" pitchFamily="18" charset="0"/>
              </a:rPr>
              <a:t>的资源开发总监，主持资源开发战略，筹款和品牌</a:t>
            </a:r>
            <a:endParaRPr lang="en-US" altLang="zh-CN" sz="1200">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j-ea"/>
                <a:ea typeface="+mj-ea"/>
                <a:cs typeface="Times New Roman" panose="02020603050405020304" pitchFamily="18" charset="0"/>
              </a:rPr>
              <a:t>作为</a:t>
            </a:r>
            <a:r>
              <a:rPr lang="en-US" altLang="zh-CN" sz="1200">
                <a:latin typeface="+mj-ea"/>
                <a:ea typeface="+mj-ea"/>
                <a:cs typeface="Times New Roman" panose="02020603050405020304" pitchFamily="18" charset="0"/>
              </a:rPr>
              <a:t>ABC</a:t>
            </a:r>
            <a:r>
              <a:rPr lang="zh-CN" altLang="en-US" sz="1200">
                <a:latin typeface="+mj-ea"/>
                <a:ea typeface="+mj-ea"/>
                <a:cs typeface="Times New Roman" panose="02020603050405020304" pitchFamily="18" charset="0"/>
              </a:rPr>
              <a:t>志愿者带领十人的团队为国内领先的扶贫基金会品牌发展战略及系统模式，关联品牌和机构文化构建（信念使命愿景）</a:t>
            </a: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j-ea"/>
                <a:ea typeface="+mj-ea"/>
                <a:cs typeface="Times New Roman" panose="02020603050405020304" pitchFamily="18" charset="0"/>
              </a:rPr>
              <a:t>友成基金会，陈香梅基金会，永源基金会，惠泽人，创行等机构志愿者</a:t>
            </a:r>
            <a:endParaRPr lang="zh-CN" altLang="en-US" sz="1200" dirty="0">
              <a:latin typeface="+mj-ea"/>
              <a:ea typeface="+mj-ea"/>
              <a:cs typeface="Times New Roman" panose="02020603050405020304" pitchFamily="18" charset="0"/>
            </a:endParaRPr>
          </a:p>
        </p:txBody>
      </p:sp>
      <p:pic>
        <p:nvPicPr>
          <p:cNvPr id="7" name="Picture 2"/>
          <p:cNvPicPr>
            <a:picLocks noChangeAspect="1" noChangeArrowheads="1"/>
          </p:cNvPicPr>
          <p:nvPr/>
        </p:nvPicPr>
        <p:blipFill>
          <a:blip r:embed="rId2" cstate="print"/>
          <a:srcRect/>
          <a:stretch>
            <a:fillRect/>
          </a:stretch>
        </p:blipFill>
        <p:spPr bwMode="auto">
          <a:xfrm>
            <a:off x="0" y="1076510"/>
            <a:ext cx="862924" cy="1139756"/>
          </a:xfrm>
          <a:prstGeom prst="rect">
            <a:avLst/>
          </a:prstGeom>
          <a:noFill/>
          <a:ln w="9525">
            <a:noFill/>
            <a:miter lim="800000"/>
            <a:headEnd/>
            <a:tailEnd/>
          </a:ln>
          <a:effectLst/>
        </p:spPr>
      </p:pic>
    </p:spTree>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ABC</a:t>
            </a:r>
            <a:r>
              <a:rPr lang="zh-CN" altLang="en-US"/>
              <a:t>合伙人简介（部分）</a:t>
            </a:r>
          </a:p>
        </p:txBody>
      </p:sp>
      <p:sp>
        <p:nvSpPr>
          <p:cNvPr id="4" name="Rectangle 58"/>
          <p:cNvSpPr/>
          <p:nvPr/>
        </p:nvSpPr>
        <p:spPr>
          <a:xfrm>
            <a:off x="878451" y="1076510"/>
            <a:ext cx="11313549" cy="1241040"/>
          </a:xfrm>
          <a:prstGeom prst="rect">
            <a:avLst/>
          </a:prstGeom>
          <a:solidFill>
            <a:srgbClr val="002060"/>
          </a:solidFill>
          <a:ln w="12700" cap="flat" cmpd="sng" algn="ctr">
            <a:noFill/>
            <a:prstDash val="solid"/>
            <a:miter lim="800000"/>
          </a:ln>
          <a:effectLst/>
        </p:spPr>
        <p:txBody>
          <a:bodyPr lIns="81832" tIns="40908" rIns="81832" bIns="40908"/>
          <a:lstStyle/>
          <a:p>
            <a:pPr lvl="0" defTabSz="1040765" hangingPunct="0"/>
            <a:r>
              <a:rPr lang="en-US" altLang="zh-CN" kern="0">
                <a:solidFill>
                  <a:srgbClr val="FFFFFF"/>
                </a:solidFill>
                <a:latin typeface="+mj-ea"/>
                <a:ea typeface="+mj-ea"/>
                <a:sym typeface="Arial" panose="020B0604020202020204"/>
              </a:rPr>
              <a:t>Coco Wang</a:t>
            </a:r>
            <a:r>
              <a:rPr lang="zh-CN" altLang="en-US" kern="0">
                <a:solidFill>
                  <a:srgbClr val="FFFFFF"/>
                </a:solidFill>
                <a:latin typeface="+mj-ea"/>
                <a:ea typeface="+mj-ea"/>
                <a:sym typeface="Arial" panose="020B0604020202020204"/>
              </a:rPr>
              <a:t>，合伙人，北京</a:t>
            </a:r>
          </a:p>
          <a:p>
            <a:pPr lvl="0" defTabSz="1040765" hangingPunct="0"/>
            <a:endParaRPr lang="en-US" altLang="zh-CN" kern="0">
              <a:solidFill>
                <a:srgbClr val="FFFFFF"/>
              </a:solidFill>
              <a:latin typeface="+mj-ea"/>
              <a:ea typeface="+mj-ea"/>
              <a:sym typeface="Arial" panose="020B0604020202020204"/>
            </a:endParaRPr>
          </a:p>
          <a:p>
            <a:pPr lvl="0" defTabSz="1040765" hangingPunct="0"/>
            <a:r>
              <a:rPr lang="zh-CN" altLang="en-US" kern="0">
                <a:solidFill>
                  <a:srgbClr val="FFFFFF"/>
                </a:solidFill>
                <a:latin typeface="+mj-ea"/>
                <a:ea typeface="+mj-ea"/>
                <a:sym typeface="Arial" panose="020B0604020202020204"/>
              </a:rPr>
              <a:t>品牌推广业务线，美好社会咨询社</a:t>
            </a:r>
          </a:p>
          <a:p>
            <a:pPr lvl="0" defTabSz="1040765" hangingPunct="0"/>
            <a:r>
              <a:rPr lang="zh-CN" altLang="en-US" kern="0">
                <a:solidFill>
                  <a:srgbClr val="FFFFFF"/>
                </a:solidFill>
                <a:latin typeface="+mj-ea"/>
                <a:ea typeface="+mj-ea"/>
                <a:sym typeface="Arial" panose="020B0604020202020204"/>
              </a:rPr>
              <a:t>原美丽中国</a:t>
            </a:r>
            <a:r>
              <a:rPr lang="en-US" altLang="zh-CN" kern="0">
                <a:solidFill>
                  <a:srgbClr val="FFFFFF"/>
                </a:solidFill>
                <a:latin typeface="+mj-ea"/>
                <a:ea typeface="+mj-ea"/>
                <a:sym typeface="Arial" panose="020B0604020202020204"/>
              </a:rPr>
              <a:t>CMO</a:t>
            </a:r>
          </a:p>
        </p:txBody>
      </p:sp>
      <p:sp>
        <p:nvSpPr>
          <p:cNvPr id="5" name="TextBox 55"/>
          <p:cNvSpPr txBox="1"/>
          <p:nvPr/>
        </p:nvSpPr>
        <p:spPr>
          <a:xfrm>
            <a:off x="878452" y="2524283"/>
            <a:ext cx="11027798" cy="605294"/>
          </a:xfrm>
          <a:prstGeom prst="rect">
            <a:avLst/>
          </a:prstGeom>
          <a:noFill/>
          <a:ln>
            <a:noFill/>
          </a:ln>
        </p:spPr>
        <p:txBody>
          <a:bodyPr wrap="square" lIns="0" tIns="0" rIns="0" bIns="0" rtlCol="0">
            <a:spAutoFit/>
          </a:bodyPr>
          <a:lstStyle/>
          <a:p>
            <a:pPr hangingPunct="0">
              <a:spcAft>
                <a:spcPts val="430"/>
              </a:spcAft>
            </a:pPr>
            <a:r>
              <a:rPr lang="zh-HK" altLang="en-US" sz="1200" b="1" kern="0" dirty="0">
                <a:solidFill>
                  <a:srgbClr val="002060"/>
                </a:solidFill>
                <a:latin typeface="+mj-ea"/>
                <a:ea typeface="+mj-ea"/>
                <a:sym typeface="Arial" panose="020B0604020202020204"/>
              </a:rPr>
              <a:t>背景</a:t>
            </a:r>
          </a:p>
          <a:p>
            <a:pPr eaLnBrk="0" hangingPunct="0">
              <a:spcAft>
                <a:spcPts val="400"/>
              </a:spcAft>
            </a:pPr>
            <a:r>
              <a:rPr lang="zh-CN" altLang="en-US" sz="1200" kern="0">
                <a:solidFill>
                  <a:srgbClr val="000000"/>
                </a:solidFill>
                <a:latin typeface="+mj-ea"/>
                <a:ea typeface="+mj-ea"/>
                <a:cs typeface="Times New Roman" panose="02020603050405020304" pitchFamily="18" charset="0"/>
                <a:sym typeface="Arial" panose="020B0604020202020204"/>
              </a:rPr>
              <a:t>毕业于英国卡迪夫大学国际公共关系专业，拥有美丽中国、</a:t>
            </a:r>
            <a:r>
              <a:rPr lang="en-US" altLang="zh-CN" sz="1200" kern="0">
                <a:solidFill>
                  <a:srgbClr val="000000"/>
                </a:solidFill>
                <a:latin typeface="+mj-ea"/>
                <a:ea typeface="+mj-ea"/>
                <a:cs typeface="Times New Roman" panose="02020603050405020304" pitchFamily="18" charset="0"/>
                <a:sym typeface="Arial" panose="020B0604020202020204"/>
              </a:rPr>
              <a:t>GORE-TEX</a:t>
            </a:r>
            <a:r>
              <a:rPr lang="zh-CN" altLang="en-US" sz="1200" kern="0">
                <a:solidFill>
                  <a:srgbClr val="000000"/>
                </a:solidFill>
                <a:latin typeface="+mj-ea"/>
                <a:ea typeface="+mj-ea"/>
                <a:cs typeface="Times New Roman" panose="02020603050405020304" pitchFamily="18" charset="0"/>
                <a:sym typeface="Arial" panose="020B0604020202020204"/>
              </a:rPr>
              <a:t>、</a:t>
            </a:r>
            <a:r>
              <a:rPr lang="en-US" altLang="zh-CN" sz="1200" kern="0">
                <a:solidFill>
                  <a:srgbClr val="000000"/>
                </a:solidFill>
                <a:latin typeface="+mj-ea"/>
                <a:ea typeface="+mj-ea"/>
                <a:cs typeface="Times New Roman" panose="02020603050405020304" pitchFamily="18" charset="0"/>
                <a:sym typeface="Arial" panose="020B0604020202020204"/>
              </a:rPr>
              <a:t>Disney</a:t>
            </a:r>
            <a:r>
              <a:rPr lang="zh-CN" altLang="en-US" sz="1200" kern="0">
                <a:solidFill>
                  <a:srgbClr val="000000"/>
                </a:solidFill>
                <a:latin typeface="+mj-ea"/>
                <a:ea typeface="+mj-ea"/>
                <a:cs typeface="Times New Roman" panose="02020603050405020304" pitchFamily="18" charset="0"/>
                <a:sym typeface="Arial" panose="020B0604020202020204"/>
              </a:rPr>
              <a:t>、奥组委十五年市场工作，近十年负责知名品牌亚太、中国区品牌推广工作，擅长品牌大中国市场品牌重塑。</a:t>
            </a:r>
            <a:r>
              <a:rPr lang="en-US" altLang="zh-CN" sz="1200" kern="0">
                <a:solidFill>
                  <a:srgbClr val="000000"/>
                </a:solidFill>
                <a:latin typeface="+mj-ea"/>
                <a:ea typeface="+mj-ea"/>
                <a:cs typeface="Times New Roman" panose="02020603050405020304" pitchFamily="18" charset="0"/>
                <a:sym typeface="Arial" panose="020B0604020202020204"/>
              </a:rPr>
              <a:t>2017-2018</a:t>
            </a:r>
            <a:r>
              <a:rPr lang="zh-CN" altLang="en-US" sz="1200" kern="0">
                <a:solidFill>
                  <a:srgbClr val="000000"/>
                </a:solidFill>
                <a:latin typeface="+mj-ea"/>
                <a:ea typeface="+mj-ea"/>
                <a:cs typeface="Times New Roman" panose="02020603050405020304" pitchFamily="18" charset="0"/>
                <a:sym typeface="Arial" panose="020B0604020202020204"/>
              </a:rPr>
              <a:t>年</a:t>
            </a:r>
            <a:r>
              <a:rPr lang="en-US" altLang="zh-CN" sz="1200" kern="0">
                <a:solidFill>
                  <a:srgbClr val="000000"/>
                </a:solidFill>
                <a:latin typeface="+mj-ea"/>
                <a:ea typeface="+mj-ea"/>
                <a:cs typeface="Times New Roman" panose="02020603050405020304" pitchFamily="18" charset="0"/>
                <a:sym typeface="Arial" panose="020B0604020202020204"/>
              </a:rPr>
              <a:t>1</a:t>
            </a:r>
            <a:r>
              <a:rPr lang="zh-CN" altLang="en-US" sz="1200" kern="0">
                <a:solidFill>
                  <a:srgbClr val="000000"/>
                </a:solidFill>
                <a:latin typeface="+mj-ea"/>
                <a:ea typeface="+mj-ea"/>
                <a:cs typeface="Times New Roman" panose="02020603050405020304" pitchFamily="18" charset="0"/>
                <a:sym typeface="Arial" panose="020B0604020202020204"/>
              </a:rPr>
              <a:t>月，任美丽中国</a:t>
            </a:r>
            <a:r>
              <a:rPr lang="en-US" altLang="zh-CN" sz="1200" kern="0">
                <a:solidFill>
                  <a:srgbClr val="000000"/>
                </a:solidFill>
                <a:latin typeface="+mj-ea"/>
                <a:ea typeface="+mj-ea"/>
                <a:cs typeface="Times New Roman" panose="02020603050405020304" pitchFamily="18" charset="0"/>
                <a:sym typeface="Arial" panose="020B0604020202020204"/>
              </a:rPr>
              <a:t>CMO</a:t>
            </a:r>
            <a:r>
              <a:rPr lang="zh-CN" altLang="en-US" sz="1200" kern="0">
                <a:solidFill>
                  <a:srgbClr val="000000"/>
                </a:solidFill>
                <a:latin typeface="+mj-ea"/>
                <a:ea typeface="+mj-ea"/>
                <a:cs typeface="Times New Roman" panose="02020603050405020304" pitchFamily="18" charset="0"/>
                <a:sym typeface="Arial" panose="020B0604020202020204"/>
              </a:rPr>
              <a:t>。</a:t>
            </a:r>
            <a:r>
              <a:rPr lang="en-US" altLang="zh-CN" sz="1200" kern="0">
                <a:solidFill>
                  <a:srgbClr val="000000"/>
                </a:solidFill>
                <a:latin typeface="+mj-ea"/>
                <a:ea typeface="+mj-ea"/>
                <a:cs typeface="Times New Roman" panose="02020603050405020304" pitchFamily="18" charset="0"/>
                <a:sym typeface="Arial" panose="020B0604020202020204"/>
              </a:rPr>
              <a:t>2011-2015</a:t>
            </a:r>
            <a:r>
              <a:rPr lang="zh-CN" altLang="en-US" sz="1200" kern="0">
                <a:solidFill>
                  <a:srgbClr val="000000"/>
                </a:solidFill>
                <a:latin typeface="+mj-ea"/>
                <a:ea typeface="+mj-ea"/>
                <a:cs typeface="Times New Roman" panose="02020603050405020304" pitchFamily="18" charset="0"/>
                <a:sym typeface="Arial" panose="020B0604020202020204"/>
              </a:rPr>
              <a:t>年任</a:t>
            </a:r>
            <a:r>
              <a:rPr lang="en-US" altLang="zh-CN" sz="1200" kern="0">
                <a:solidFill>
                  <a:srgbClr val="000000"/>
                </a:solidFill>
                <a:latin typeface="+mj-ea"/>
                <a:ea typeface="+mj-ea"/>
                <a:cs typeface="Times New Roman" panose="02020603050405020304" pitchFamily="18" charset="0"/>
                <a:sym typeface="Arial" panose="020B0604020202020204"/>
              </a:rPr>
              <a:t>GORE-TEX</a:t>
            </a:r>
            <a:r>
              <a:rPr lang="zh-CN" altLang="en-US" sz="1200" kern="0">
                <a:solidFill>
                  <a:srgbClr val="000000"/>
                </a:solidFill>
                <a:latin typeface="+mj-ea"/>
                <a:ea typeface="+mj-ea"/>
                <a:cs typeface="Times New Roman" panose="02020603050405020304" pitchFamily="18" charset="0"/>
                <a:sym typeface="Arial" panose="020B0604020202020204"/>
              </a:rPr>
              <a:t>全球公关策略小组核心成员，亚太区公关负责人。</a:t>
            </a:r>
          </a:p>
        </p:txBody>
      </p:sp>
      <p:sp>
        <p:nvSpPr>
          <p:cNvPr id="6" name="Rectangle 56"/>
          <p:cNvSpPr>
            <a:spLocks noChangeArrowheads="1"/>
          </p:cNvSpPr>
          <p:nvPr/>
        </p:nvSpPr>
        <p:spPr bwMode="auto">
          <a:xfrm>
            <a:off x="878451" y="3318821"/>
            <a:ext cx="11027799" cy="3076571"/>
          </a:xfrm>
          <a:prstGeom prst="rect">
            <a:avLst/>
          </a:prstGeom>
          <a:solidFill>
            <a:sysClr val="window" lastClr="FFFFFF"/>
          </a:solidFill>
          <a:ln w="9525" algn="ctr">
            <a:noFill/>
            <a:miter lim="800000"/>
          </a:ln>
        </p:spPr>
        <p:txBody>
          <a:bodyPr lIns="0" tIns="0" rIns="0" bIns="0"/>
          <a:lstStyle/>
          <a:p>
            <a:pPr eaLnBrk="0" hangingPunct="0">
              <a:spcAft>
                <a:spcPts val="430"/>
              </a:spcAft>
              <a:buClr>
                <a:schemeClr val="tx2"/>
              </a:buClr>
              <a:buSzPct val="80000"/>
            </a:pPr>
            <a:r>
              <a:rPr lang="zh-HK" altLang="en-US" sz="1200" b="1">
                <a:solidFill>
                  <a:srgbClr val="002060"/>
                </a:solidFill>
                <a:latin typeface="+mj-ea"/>
                <a:ea typeface="+mj-ea"/>
              </a:rPr>
              <a:t>相关经验</a:t>
            </a:r>
            <a:endParaRPr lang="zh-HK" altLang="en-US" sz="1200">
              <a:solidFill>
                <a:srgbClr val="002060"/>
              </a:solidFill>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en-US" altLang="zh-CN" sz="1200">
                <a:latin typeface="+mj-ea"/>
                <a:ea typeface="+mj-ea"/>
                <a:cs typeface="Times New Roman" panose="02020603050405020304" pitchFamily="18" charset="0"/>
              </a:rPr>
              <a:t>2002</a:t>
            </a:r>
            <a:r>
              <a:rPr lang="zh-CN" altLang="zh-CN" sz="1200">
                <a:latin typeface="+mj-ea"/>
                <a:ea typeface="+mj-ea"/>
                <a:cs typeface="Times New Roman" panose="02020603050405020304" pitchFamily="18" charset="0"/>
              </a:rPr>
              <a:t>：联合国儿童基金会</a:t>
            </a:r>
            <a:r>
              <a:rPr lang="en-US" altLang="zh-CN" sz="1200">
                <a:latin typeface="+mj-ea"/>
                <a:ea typeface="+mj-ea"/>
                <a:cs typeface="Times New Roman" panose="02020603050405020304" pitchFamily="18" charset="0"/>
              </a:rPr>
              <a:t>“</a:t>
            </a:r>
            <a:r>
              <a:rPr lang="zh-CN" altLang="zh-CN" sz="1200">
                <a:latin typeface="+mj-ea"/>
                <a:ea typeface="+mj-ea"/>
                <a:cs typeface="Times New Roman" panose="02020603050405020304" pitchFamily="18" charset="0"/>
              </a:rPr>
              <a:t>儿童发展与参与</a:t>
            </a:r>
            <a:r>
              <a:rPr lang="en-US" altLang="zh-CN" sz="1200">
                <a:latin typeface="+mj-ea"/>
                <a:ea typeface="+mj-ea"/>
                <a:cs typeface="Times New Roman" panose="02020603050405020304" pitchFamily="18" charset="0"/>
              </a:rPr>
              <a:t>”</a:t>
            </a:r>
            <a:r>
              <a:rPr lang="zh-CN" altLang="zh-CN" sz="1200">
                <a:latin typeface="+mj-ea"/>
                <a:ea typeface="+mj-ea"/>
                <a:cs typeface="Times New Roman" panose="02020603050405020304" pitchFamily="18" charset="0"/>
              </a:rPr>
              <a:t>专题国际研讨会北京特邀发言人</a:t>
            </a:r>
            <a:r>
              <a:rPr lang="zh-CN" altLang="en-US" sz="1200">
                <a:latin typeface="+mj-ea"/>
                <a:ea typeface="+mj-ea"/>
                <a:cs typeface="Times New Roman" panose="02020603050405020304" pitchFamily="18" charset="0"/>
              </a:rPr>
              <a:t>；</a:t>
            </a:r>
            <a:r>
              <a:rPr lang="zh-CN" altLang="zh-CN" sz="1200">
                <a:latin typeface="+mj-ea"/>
                <a:ea typeface="+mj-ea"/>
                <a:cs typeface="Times New Roman" panose="02020603050405020304" pitchFamily="18" charset="0"/>
              </a:rPr>
              <a:t>中国奥委会选</a:t>
            </a:r>
            <a:r>
              <a:rPr lang="zh-CN" altLang="en-US" sz="1200">
                <a:latin typeface="+mj-ea"/>
                <a:ea typeface="+mj-ea"/>
                <a:cs typeface="Times New Roman" panose="02020603050405020304" pitchFamily="18" charset="0"/>
              </a:rPr>
              <a:t>派</a:t>
            </a:r>
            <a:r>
              <a:rPr lang="zh-CN" altLang="zh-CN" sz="1200">
                <a:latin typeface="+mj-ea"/>
                <a:ea typeface="+mj-ea"/>
                <a:cs typeface="Times New Roman" panose="02020603050405020304" pitchFamily="18" charset="0"/>
              </a:rPr>
              <a:t>的参与韩国釜山首届亚运会青年营的五名中国青年代表之一</a:t>
            </a:r>
          </a:p>
          <a:p>
            <a:pPr indent="88900" defTabSz="1017905" eaLnBrk="0" hangingPunct="0">
              <a:spcAft>
                <a:spcPts val="400"/>
              </a:spcAft>
              <a:buClr>
                <a:schemeClr val="tx2"/>
              </a:buClr>
              <a:buSzPct val="80000"/>
              <a:buFont typeface="Wingdings" panose="05000000000000000000" pitchFamily="2" charset="2"/>
              <a:buChar char="§"/>
              <a:defRPr/>
            </a:pPr>
            <a:r>
              <a:rPr lang="en-US" altLang="zh-CN" sz="1200">
                <a:latin typeface="+mj-ea"/>
                <a:ea typeface="+mj-ea"/>
                <a:cs typeface="Times New Roman" panose="02020603050405020304" pitchFamily="18" charset="0"/>
              </a:rPr>
              <a:t>2006:-2008</a:t>
            </a:r>
            <a:r>
              <a:rPr lang="zh-CN" altLang="en-US" sz="1200">
                <a:latin typeface="+mj-ea"/>
                <a:ea typeface="+mj-ea"/>
                <a:cs typeface="Times New Roman" panose="02020603050405020304" pitchFamily="18" charset="0"/>
              </a:rPr>
              <a:t>：</a:t>
            </a:r>
            <a:r>
              <a:rPr lang="zh-CN" altLang="zh-CN" sz="1200">
                <a:latin typeface="+mj-ea"/>
                <a:ea typeface="+mj-ea"/>
                <a:cs typeface="Times New Roman" panose="02020603050405020304" pitchFamily="18" charset="0"/>
              </a:rPr>
              <a:t>英国特许公共关系研究会会员</a:t>
            </a:r>
            <a:endParaRPr lang="en-US" altLang="zh-CN" sz="1200">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en-US" altLang="zh-CN" sz="1200">
                <a:latin typeface="+mj-ea"/>
                <a:ea typeface="+mj-ea"/>
                <a:cs typeface="Times New Roman" panose="02020603050405020304" pitchFamily="18" charset="0"/>
              </a:rPr>
              <a:t>2007</a:t>
            </a:r>
            <a:r>
              <a:rPr lang="zh-CN" altLang="zh-CN" sz="1200">
                <a:latin typeface="+mj-ea"/>
                <a:ea typeface="+mj-ea"/>
                <a:cs typeface="Times New Roman" panose="02020603050405020304" pitchFamily="18" charset="0"/>
              </a:rPr>
              <a:t>：英国卡迪夫大学新闻、传媒、文化研究学院杰出论文</a:t>
            </a:r>
            <a:r>
              <a:rPr lang="zh-CN" altLang="en-US" sz="1200">
                <a:latin typeface="+mj-ea"/>
                <a:ea typeface="+mj-ea"/>
                <a:cs typeface="Times New Roman" panose="02020603050405020304" pitchFamily="18" charset="0"/>
              </a:rPr>
              <a:t>获得者</a:t>
            </a:r>
            <a:r>
              <a:rPr lang="zh-CN" altLang="zh-CN" sz="1200">
                <a:latin typeface="+mj-ea"/>
                <a:ea typeface="+mj-ea"/>
                <a:cs typeface="Times New Roman" panose="02020603050405020304" pitchFamily="18" charset="0"/>
              </a:rPr>
              <a:t>，研究方向</a:t>
            </a:r>
            <a:r>
              <a:rPr lang="en-US" altLang="zh-CN" sz="1200">
                <a:latin typeface="+mj-ea"/>
                <a:ea typeface="+mj-ea"/>
                <a:cs typeface="Times New Roman" panose="02020603050405020304" pitchFamily="18" charset="0"/>
              </a:rPr>
              <a:t>“</a:t>
            </a:r>
            <a:r>
              <a:rPr lang="zh-CN" altLang="zh-CN" sz="1200">
                <a:latin typeface="+mj-ea"/>
                <a:ea typeface="+mj-ea"/>
                <a:cs typeface="Times New Roman" panose="02020603050405020304" pitchFamily="18" charset="0"/>
              </a:rPr>
              <a:t>国际公司中国青少年市场公关策略</a:t>
            </a:r>
            <a:r>
              <a:rPr lang="en-US" altLang="zh-CN" sz="1200">
                <a:latin typeface="+mj-ea"/>
                <a:ea typeface="+mj-ea"/>
                <a:cs typeface="Times New Roman" panose="02020603050405020304" pitchFamily="18" charset="0"/>
              </a:rPr>
              <a:t>”</a:t>
            </a:r>
          </a:p>
          <a:p>
            <a:pPr indent="88900" defTabSz="1017905" eaLnBrk="0" hangingPunct="0">
              <a:spcAft>
                <a:spcPts val="400"/>
              </a:spcAft>
              <a:buClr>
                <a:schemeClr val="tx2"/>
              </a:buClr>
              <a:buSzPct val="80000"/>
              <a:buFont typeface="Wingdings" panose="05000000000000000000" pitchFamily="2" charset="2"/>
              <a:buChar char="§"/>
              <a:defRPr/>
            </a:pPr>
            <a:r>
              <a:rPr lang="en-US" altLang="zh-CN" sz="1200">
                <a:latin typeface="+mj-ea"/>
                <a:ea typeface="+mj-ea"/>
                <a:cs typeface="Times New Roman" panose="02020603050405020304" pitchFamily="18" charset="0"/>
              </a:rPr>
              <a:t>2008</a:t>
            </a:r>
            <a:r>
              <a:rPr lang="zh-CN" altLang="en-US" sz="1200">
                <a:latin typeface="+mj-ea"/>
                <a:ea typeface="+mj-ea"/>
                <a:cs typeface="Times New Roman" panose="02020603050405020304" pitchFamily="18" charset="0"/>
              </a:rPr>
              <a:t>：</a:t>
            </a:r>
            <a:r>
              <a:rPr lang="zh-CN" altLang="zh-CN" sz="1200">
                <a:latin typeface="+mj-ea"/>
                <a:ea typeface="+mj-ea"/>
                <a:cs typeface="Times New Roman" panose="02020603050405020304" pitchFamily="18" charset="0"/>
              </a:rPr>
              <a:t>北京</a:t>
            </a:r>
            <a:r>
              <a:rPr lang="en-US" altLang="zh-CN" sz="1200">
                <a:latin typeface="+mj-ea"/>
                <a:ea typeface="+mj-ea"/>
                <a:cs typeface="Times New Roman" panose="02020603050405020304" pitchFamily="18" charset="0"/>
              </a:rPr>
              <a:t>2008</a:t>
            </a:r>
            <a:r>
              <a:rPr lang="zh-CN" altLang="zh-CN" sz="1200">
                <a:latin typeface="+mj-ea"/>
                <a:ea typeface="+mj-ea"/>
                <a:cs typeface="Times New Roman" panose="02020603050405020304" pitchFamily="18" charset="0"/>
              </a:rPr>
              <a:t>年奥运会奥林匹克青年营项目媒体经理</a:t>
            </a:r>
            <a:r>
              <a:rPr lang="zh-CN" altLang="en-US" sz="1200">
                <a:latin typeface="+mj-ea"/>
                <a:ea typeface="+mj-ea"/>
                <a:cs typeface="Times New Roman" panose="02020603050405020304" pitchFamily="18" charset="0"/>
              </a:rPr>
              <a:t>，负责</a:t>
            </a:r>
            <a:r>
              <a:rPr lang="zh-CN" altLang="zh-CN" sz="1200">
                <a:latin typeface="+mj-ea"/>
                <a:ea typeface="+mj-ea"/>
                <a:cs typeface="Times New Roman" panose="02020603050405020304" pitchFamily="18" charset="0"/>
              </a:rPr>
              <a:t>北京</a:t>
            </a:r>
            <a:r>
              <a:rPr lang="en-US" altLang="zh-CN" sz="1200">
                <a:latin typeface="+mj-ea"/>
                <a:ea typeface="+mj-ea"/>
                <a:cs typeface="Times New Roman" panose="02020603050405020304" pitchFamily="18" charset="0"/>
              </a:rPr>
              <a:t>2008</a:t>
            </a:r>
            <a:r>
              <a:rPr lang="zh-CN" altLang="zh-CN" sz="1200">
                <a:latin typeface="+mj-ea"/>
                <a:ea typeface="+mj-ea"/>
                <a:cs typeface="Times New Roman" panose="02020603050405020304" pitchFamily="18" charset="0"/>
              </a:rPr>
              <a:t>奥运会奥林匹克青年营品牌推广、媒体关系、团队沟通</a:t>
            </a:r>
            <a:endParaRPr lang="en-US" altLang="zh-CN" sz="1200">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en-US" altLang="zh-CN" sz="1200">
                <a:latin typeface="+mj-ea"/>
                <a:ea typeface="+mj-ea"/>
                <a:cs typeface="Times New Roman" panose="02020603050405020304" pitchFamily="18" charset="0"/>
              </a:rPr>
              <a:t>2008-2011</a:t>
            </a:r>
            <a:r>
              <a:rPr lang="zh-CN" altLang="en-US" sz="1200">
                <a:latin typeface="+mj-ea"/>
                <a:ea typeface="+mj-ea"/>
                <a:cs typeface="Times New Roman" panose="02020603050405020304" pitchFamily="18" charset="0"/>
              </a:rPr>
              <a:t>：</a:t>
            </a:r>
            <a:r>
              <a:rPr lang="en-US" altLang="zh-CN" sz="1200">
                <a:latin typeface="+mj-ea"/>
                <a:ea typeface="+mj-ea"/>
                <a:cs typeface="Times New Roman" panose="02020603050405020304" pitchFamily="18" charset="0"/>
              </a:rPr>
              <a:t>Lotto</a:t>
            </a:r>
            <a:r>
              <a:rPr lang="zh-CN" altLang="zh-CN" sz="1200">
                <a:latin typeface="+mj-ea"/>
                <a:ea typeface="+mj-ea"/>
                <a:cs typeface="Times New Roman" panose="02020603050405020304" pitchFamily="18" charset="0"/>
              </a:rPr>
              <a:t>中国公关经理</a:t>
            </a:r>
            <a:r>
              <a:rPr lang="zh-CN" altLang="en-US" sz="1200">
                <a:latin typeface="+mj-ea"/>
                <a:ea typeface="+mj-ea"/>
                <a:cs typeface="Times New Roman" panose="02020603050405020304" pitchFamily="18" charset="0"/>
              </a:rPr>
              <a:t>，</a:t>
            </a:r>
            <a:r>
              <a:rPr lang="zh-CN" altLang="zh-CN" sz="1200">
                <a:latin typeface="+mj-ea"/>
                <a:ea typeface="+mj-ea"/>
                <a:cs typeface="Times New Roman" panose="02020603050405020304" pitchFamily="18" charset="0"/>
              </a:rPr>
              <a:t>负责</a:t>
            </a:r>
            <a:r>
              <a:rPr lang="en-US" altLang="zh-CN" sz="1200">
                <a:latin typeface="+mj-ea"/>
                <a:ea typeface="+mj-ea"/>
                <a:cs typeface="Times New Roman" panose="02020603050405020304" pitchFamily="18" charset="0"/>
              </a:rPr>
              <a:t>Lotto</a:t>
            </a:r>
            <a:r>
              <a:rPr lang="zh-CN" altLang="zh-CN" sz="1200">
                <a:latin typeface="+mj-ea"/>
                <a:ea typeface="+mj-ea"/>
                <a:cs typeface="Times New Roman" panose="02020603050405020304" pitchFamily="18" charset="0"/>
              </a:rPr>
              <a:t>中国重要整合营销项目，如品牌重塑发布、品牌与艾薇儿的跨界合作</a:t>
            </a:r>
          </a:p>
          <a:p>
            <a:pPr indent="88900" defTabSz="1017905" eaLnBrk="0" hangingPunct="0">
              <a:spcAft>
                <a:spcPts val="400"/>
              </a:spcAft>
              <a:buClr>
                <a:schemeClr val="tx2"/>
              </a:buClr>
              <a:buSzPct val="80000"/>
              <a:buFont typeface="Wingdings" panose="05000000000000000000" pitchFamily="2" charset="2"/>
              <a:buChar char="§"/>
              <a:defRPr/>
            </a:pPr>
            <a:r>
              <a:rPr lang="en-US" altLang="zh-CN" sz="1200">
                <a:latin typeface="+mj-ea"/>
                <a:ea typeface="+mj-ea"/>
                <a:cs typeface="Times New Roman" panose="02020603050405020304" pitchFamily="18" charset="0"/>
              </a:rPr>
              <a:t>2011-2015</a:t>
            </a:r>
            <a:r>
              <a:rPr lang="zh-CN" altLang="en-US" sz="1200">
                <a:latin typeface="+mj-ea"/>
                <a:ea typeface="+mj-ea"/>
                <a:cs typeface="Times New Roman" panose="02020603050405020304" pitchFamily="18" charset="0"/>
              </a:rPr>
              <a:t>：</a:t>
            </a:r>
            <a:r>
              <a:rPr lang="en-US" altLang="zh-CN" sz="1200">
                <a:latin typeface="+mj-ea"/>
                <a:ea typeface="+mj-ea"/>
                <a:cs typeface="Times New Roman" panose="02020603050405020304" pitchFamily="18" charset="0"/>
              </a:rPr>
              <a:t>GORE-TEX </a:t>
            </a:r>
            <a:r>
              <a:rPr lang="zh-CN" altLang="zh-CN" sz="1200">
                <a:latin typeface="+mj-ea"/>
                <a:ea typeface="+mj-ea"/>
                <a:cs typeface="Times New Roman" panose="02020603050405020304" pitchFamily="18" charset="0"/>
              </a:rPr>
              <a:t>中国市场经理</a:t>
            </a:r>
            <a:r>
              <a:rPr lang="zh-CN" altLang="en-US" sz="1200">
                <a:latin typeface="+mj-ea"/>
                <a:ea typeface="+mj-ea"/>
                <a:cs typeface="Times New Roman" panose="02020603050405020304" pitchFamily="18" charset="0"/>
              </a:rPr>
              <a:t>，</a:t>
            </a:r>
            <a:r>
              <a:rPr lang="en-US" altLang="zh-CN" sz="1200">
                <a:latin typeface="+mj-ea"/>
                <a:ea typeface="+mj-ea"/>
                <a:cs typeface="Times New Roman" panose="02020603050405020304" pitchFamily="18" charset="0"/>
              </a:rPr>
              <a:t>GORE-TEX</a:t>
            </a:r>
            <a:r>
              <a:rPr lang="zh-CN" altLang="zh-CN" sz="1200">
                <a:latin typeface="+mj-ea"/>
                <a:ea typeface="+mj-ea"/>
                <a:cs typeface="Times New Roman" panose="02020603050405020304" pitchFamily="18" charset="0"/>
              </a:rPr>
              <a:t>亚太区首位公关经理</a:t>
            </a:r>
            <a:r>
              <a:rPr lang="zh-CN" altLang="en-US" sz="1200">
                <a:latin typeface="+mj-ea"/>
                <a:ea typeface="+mj-ea"/>
                <a:cs typeface="Times New Roman" panose="02020603050405020304" pitchFamily="18" charset="0"/>
              </a:rPr>
              <a:t>。负责</a:t>
            </a:r>
            <a:r>
              <a:rPr lang="zh-CN" altLang="zh-CN" sz="1200">
                <a:latin typeface="+mj-ea"/>
                <a:ea typeface="+mj-ea"/>
                <a:cs typeface="Times New Roman" panose="02020603050405020304" pitchFamily="18" charset="0"/>
              </a:rPr>
              <a:t>中国服装市场品牌沟通策略，以及年度、项目市场沟通策略规划及执行</a:t>
            </a:r>
          </a:p>
          <a:p>
            <a:pPr indent="88900" defTabSz="1017905" eaLnBrk="0" hangingPunct="0">
              <a:spcAft>
                <a:spcPts val="400"/>
              </a:spcAft>
              <a:buClr>
                <a:schemeClr val="tx2"/>
              </a:buClr>
              <a:buSzPct val="80000"/>
              <a:buFont typeface="Wingdings" panose="05000000000000000000" pitchFamily="2" charset="2"/>
              <a:buChar char="§"/>
              <a:defRPr/>
            </a:pPr>
            <a:r>
              <a:rPr lang="en-US" altLang="zh-CN" sz="1200">
                <a:latin typeface="+mj-ea"/>
                <a:ea typeface="+mj-ea"/>
                <a:cs typeface="Times New Roman" panose="02020603050405020304" pitchFamily="18" charset="0"/>
              </a:rPr>
              <a:t>2015-2017:</a:t>
            </a:r>
            <a:r>
              <a:rPr lang="zh-CN" altLang="en-US" sz="1200">
                <a:latin typeface="+mj-ea"/>
                <a:ea typeface="+mj-ea"/>
                <a:cs typeface="Times New Roman" panose="02020603050405020304" pitchFamily="18" charset="0"/>
              </a:rPr>
              <a:t> </a:t>
            </a:r>
            <a:r>
              <a:rPr lang="zh-CN" altLang="zh-CN" sz="1200">
                <a:latin typeface="+mj-ea"/>
                <a:ea typeface="+mj-ea"/>
                <a:cs typeface="Times New Roman" panose="02020603050405020304" pitchFamily="18" charset="0"/>
              </a:rPr>
              <a:t>负责三大一线欧洲户外品牌</a:t>
            </a:r>
            <a:r>
              <a:rPr lang="en-US" altLang="zh-CN" sz="1200">
                <a:latin typeface="+mj-ea"/>
                <a:ea typeface="+mj-ea"/>
                <a:cs typeface="Times New Roman" panose="02020603050405020304" pitchFamily="18" charset="0"/>
              </a:rPr>
              <a:t>NORTHLAND</a:t>
            </a:r>
            <a:r>
              <a:rPr lang="zh-CN" altLang="zh-CN" sz="1200">
                <a:latin typeface="+mj-ea"/>
                <a:ea typeface="+mj-ea"/>
                <a:cs typeface="Times New Roman" panose="02020603050405020304" pitchFamily="18" charset="0"/>
              </a:rPr>
              <a:t>、</a:t>
            </a:r>
            <a:r>
              <a:rPr lang="en-US" altLang="zh-CN" sz="1200">
                <a:latin typeface="+mj-ea"/>
                <a:ea typeface="+mj-ea"/>
                <a:cs typeface="Times New Roman" panose="02020603050405020304" pitchFamily="18" charset="0"/>
              </a:rPr>
              <a:t>LOWA</a:t>
            </a:r>
            <a:r>
              <a:rPr lang="zh-CN" altLang="zh-CN" sz="1200">
                <a:latin typeface="+mj-ea"/>
                <a:ea typeface="+mj-ea"/>
                <a:cs typeface="Times New Roman" panose="02020603050405020304" pitchFamily="18" charset="0"/>
              </a:rPr>
              <a:t>、</a:t>
            </a:r>
            <a:r>
              <a:rPr lang="en-US" altLang="zh-CN" sz="1200">
                <a:latin typeface="+mj-ea"/>
                <a:ea typeface="+mj-ea"/>
                <a:cs typeface="Times New Roman" panose="02020603050405020304" pitchFamily="18" charset="0"/>
              </a:rPr>
              <a:t>LEKI</a:t>
            </a:r>
            <a:r>
              <a:rPr lang="zh-CN" altLang="zh-CN" sz="1200">
                <a:latin typeface="+mj-ea"/>
                <a:ea typeface="+mj-ea"/>
                <a:cs typeface="Times New Roman" panose="02020603050405020304" pitchFamily="18" charset="0"/>
              </a:rPr>
              <a:t>中国市场 </a:t>
            </a:r>
            <a:r>
              <a:rPr lang="zh-CN" altLang="en-US" sz="1200">
                <a:latin typeface="+mj-ea"/>
                <a:ea typeface="+mj-ea"/>
                <a:cs typeface="Times New Roman" panose="02020603050405020304" pitchFamily="18" charset="0"/>
              </a:rPr>
              <a:t>品牌塑造与传播</a:t>
            </a:r>
            <a:endParaRPr lang="en-US" altLang="zh-CN" sz="1200">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en-US" altLang="zh-CN" sz="1200">
                <a:latin typeface="+mj-ea"/>
                <a:ea typeface="+mj-ea"/>
                <a:cs typeface="Times New Roman" panose="02020603050405020304" pitchFamily="18" charset="0"/>
              </a:rPr>
              <a:t>2017-2018</a:t>
            </a:r>
            <a:r>
              <a:rPr lang="zh-CN" altLang="en-US" sz="1200">
                <a:latin typeface="+mj-ea"/>
                <a:ea typeface="+mj-ea"/>
                <a:cs typeface="Times New Roman" panose="02020603050405020304" pitchFamily="18" charset="0"/>
              </a:rPr>
              <a:t>：</a:t>
            </a:r>
            <a:r>
              <a:rPr lang="zh-CN" altLang="zh-CN" sz="1200">
                <a:latin typeface="+mj-ea"/>
                <a:ea typeface="+mj-ea"/>
                <a:cs typeface="Times New Roman" panose="02020603050405020304" pitchFamily="18" charset="0"/>
              </a:rPr>
              <a:t>负责美丽中国大陆及海外市场品牌定位、市场传播策略，完成市场团队搭建，支持招募募资目标实现，重要机构资源对接</a:t>
            </a:r>
          </a:p>
          <a:p>
            <a:pPr eaLnBrk="0" hangingPunct="0">
              <a:spcAft>
                <a:spcPts val="430"/>
              </a:spcAft>
              <a:buClr>
                <a:schemeClr val="tx2"/>
              </a:buClr>
              <a:buSzPct val="80000"/>
              <a:defRPr/>
            </a:pPr>
            <a:r>
              <a:rPr lang="en-US" altLang="zh-CN" sz="1200" b="1">
                <a:solidFill>
                  <a:srgbClr val="002060"/>
                </a:solidFill>
                <a:latin typeface="+mj-ea"/>
                <a:ea typeface="+mj-ea"/>
              </a:rPr>
              <a:t>NGO</a:t>
            </a:r>
            <a:r>
              <a:rPr lang="zh-CN" altLang="en-US" sz="1200" b="1">
                <a:solidFill>
                  <a:srgbClr val="002060"/>
                </a:solidFill>
                <a:latin typeface="+mj-ea"/>
                <a:ea typeface="+mj-ea"/>
              </a:rPr>
              <a:t>经验</a:t>
            </a:r>
            <a:endParaRPr lang="en-US" altLang="zh-CN" sz="1200" b="1">
              <a:solidFill>
                <a:srgbClr val="002060"/>
              </a:solidFill>
              <a:latin typeface="+mj-ea"/>
              <a:ea typeface="+mj-ea"/>
            </a:endParaRPr>
          </a:p>
          <a:p>
            <a:pPr indent="88900" defTabSz="1017905" eaLnBrk="0" hangingPunct="0">
              <a:spcAft>
                <a:spcPts val="400"/>
              </a:spcAft>
              <a:buClr>
                <a:schemeClr val="tx2"/>
              </a:buClr>
              <a:buSzPct val="80000"/>
              <a:buFont typeface="Wingdings" panose="05000000000000000000" pitchFamily="2" charset="2"/>
              <a:buChar char="§"/>
              <a:defRPr/>
            </a:pPr>
            <a:r>
              <a:rPr lang="en-US" altLang="zh-CN" sz="1200">
                <a:latin typeface="+mj-ea"/>
                <a:ea typeface="+mj-ea"/>
                <a:cs typeface="Times New Roman" panose="02020603050405020304" pitchFamily="18" charset="0"/>
              </a:rPr>
              <a:t>2005 </a:t>
            </a:r>
            <a:r>
              <a:rPr lang="zh-CN" altLang="en-US" sz="1200">
                <a:latin typeface="+mj-ea"/>
                <a:ea typeface="+mj-ea"/>
                <a:cs typeface="Times New Roman" panose="02020603050405020304" pitchFamily="18" charset="0"/>
              </a:rPr>
              <a:t>提升伦敦公众对于丙型肝炎认知及消除丙肝患者歧视的项目 ，公关支持</a:t>
            </a:r>
            <a:endParaRPr lang="en-US" altLang="zh-CN" sz="1200">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en-US" altLang="zh-CN" sz="1200">
                <a:latin typeface="+mj-ea"/>
                <a:ea typeface="+mj-ea"/>
                <a:cs typeface="Times New Roman" panose="02020603050405020304" pitchFamily="18" charset="0"/>
              </a:rPr>
              <a:t>2011-2015 </a:t>
            </a:r>
            <a:r>
              <a:rPr lang="zh-CN" altLang="zh-CN" sz="1200">
                <a:latin typeface="+mj-ea"/>
                <a:ea typeface="+mj-ea"/>
                <a:cs typeface="Times New Roman" panose="02020603050405020304" pitchFamily="18" charset="0"/>
              </a:rPr>
              <a:t>北京顺义太阳村长期支持</a:t>
            </a:r>
          </a:p>
          <a:p>
            <a:pPr indent="88900" defTabSz="1017905" eaLnBrk="0" hangingPunct="0">
              <a:spcAft>
                <a:spcPts val="400"/>
              </a:spcAft>
              <a:buClr>
                <a:schemeClr val="tx2"/>
              </a:buClr>
              <a:buSzPct val="80000"/>
              <a:buFont typeface="Wingdings" panose="05000000000000000000" pitchFamily="2" charset="2"/>
              <a:buChar char="§"/>
              <a:defRPr/>
            </a:pPr>
            <a:r>
              <a:rPr lang="en-US" altLang="zh-CN" sz="1200">
                <a:latin typeface="+mj-ea"/>
                <a:ea typeface="+mj-ea"/>
                <a:cs typeface="Times New Roman" panose="02020603050405020304" pitchFamily="18" charset="0"/>
              </a:rPr>
              <a:t>2015 ABC</a:t>
            </a:r>
            <a:r>
              <a:rPr lang="zh-CN" altLang="zh-CN" sz="1200">
                <a:latin typeface="+mj-ea"/>
                <a:ea typeface="+mj-ea"/>
                <a:cs typeface="Times New Roman" panose="02020603050405020304" pitchFamily="18" charset="0"/>
              </a:rPr>
              <a:t>新公民</a:t>
            </a:r>
            <a:r>
              <a:rPr lang="zh-CN" altLang="en-US" sz="1200">
                <a:latin typeface="+mj-ea"/>
                <a:ea typeface="+mj-ea"/>
                <a:cs typeface="Times New Roman" panose="02020603050405020304" pitchFamily="18" charset="0"/>
              </a:rPr>
              <a:t>筹款</a:t>
            </a:r>
            <a:r>
              <a:rPr lang="zh-CN" altLang="zh-CN" sz="1200">
                <a:latin typeface="+mj-ea"/>
                <a:ea typeface="+mj-ea"/>
                <a:cs typeface="Times New Roman" panose="02020603050405020304" pitchFamily="18" charset="0"/>
              </a:rPr>
              <a:t>项目，</a:t>
            </a:r>
            <a:r>
              <a:rPr lang="zh-CN" altLang="en-US" sz="1200">
                <a:latin typeface="+mj-ea"/>
                <a:ea typeface="+mj-ea"/>
                <a:cs typeface="Times New Roman" panose="02020603050405020304" pitchFamily="18" charset="0"/>
              </a:rPr>
              <a:t>项目总监</a:t>
            </a:r>
            <a:endParaRPr lang="en-US" altLang="zh-CN" sz="1200">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en-US" altLang="zh-CN" sz="1200">
                <a:latin typeface="+mj-ea"/>
                <a:ea typeface="+mj-ea"/>
                <a:cs typeface="Times New Roman" panose="02020603050405020304" pitchFamily="18" charset="0"/>
              </a:rPr>
              <a:t>2016</a:t>
            </a:r>
            <a:r>
              <a:rPr lang="zh-CN" altLang="en-US" sz="1200">
                <a:latin typeface="+mj-ea"/>
                <a:ea typeface="+mj-ea"/>
                <a:cs typeface="Times New Roman" panose="02020603050405020304" pitchFamily="18" charset="0"/>
              </a:rPr>
              <a:t> 北京同志中心品牌项目支持</a:t>
            </a:r>
            <a:endParaRPr lang="en-US" altLang="zh-CN" sz="1200">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en-US" altLang="zh-CN" sz="1200">
                <a:latin typeface="+mj-ea"/>
                <a:ea typeface="+mj-ea"/>
                <a:cs typeface="Times New Roman" panose="02020603050405020304" pitchFamily="18" charset="0"/>
              </a:rPr>
              <a:t>2017</a:t>
            </a:r>
            <a:r>
              <a:rPr lang="zh-CN" altLang="en-US" sz="1200">
                <a:latin typeface="+mj-ea"/>
                <a:ea typeface="+mj-ea"/>
                <a:cs typeface="Times New Roman" panose="02020603050405020304" pitchFamily="18" charset="0"/>
              </a:rPr>
              <a:t>年美丽中国</a:t>
            </a:r>
            <a:r>
              <a:rPr lang="zh-CN" altLang="zh-CN" sz="1200">
                <a:latin typeface="+mj-ea"/>
                <a:ea typeface="+mj-ea"/>
                <a:cs typeface="Times New Roman" panose="02020603050405020304" pitchFamily="18" charset="0"/>
              </a:rPr>
              <a:t>育人遇自己品牌重塑项目</a:t>
            </a:r>
            <a:r>
              <a:rPr lang="zh-CN" altLang="en-US" sz="1200">
                <a:latin typeface="+mj-ea"/>
                <a:ea typeface="+mj-ea"/>
                <a:cs typeface="Times New Roman" panose="02020603050405020304" pitchFamily="18" charset="0"/>
              </a:rPr>
              <a:t>、</a:t>
            </a:r>
            <a:r>
              <a:rPr lang="zh-CN" altLang="zh-CN" sz="1200">
                <a:latin typeface="+mj-ea"/>
                <a:ea typeface="+mj-ea"/>
                <a:cs typeface="Times New Roman" panose="02020603050405020304" pitchFamily="18" charset="0"/>
              </a:rPr>
              <a:t>美丽中国支教日项</a:t>
            </a:r>
            <a:endParaRPr lang="en-US" altLang="zh-CN" sz="1200" dirty="0">
              <a:latin typeface="+mj-ea"/>
              <a:ea typeface="+mj-ea"/>
              <a:cs typeface="Times New Roman" panose="02020603050405020304" pitchFamily="18" charset="0"/>
            </a:endParaRPr>
          </a:p>
        </p:txBody>
      </p:sp>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 y="1076509"/>
            <a:ext cx="878451" cy="1251565"/>
          </a:xfrm>
          <a:prstGeom prst="rect">
            <a:avLst/>
          </a:prstGeom>
        </p:spPr>
      </p:pic>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97418" y="124462"/>
            <a:ext cx="11263212" cy="865505"/>
          </a:xfrm>
        </p:spPr>
        <p:txBody>
          <a:bodyPr/>
          <a:lstStyle/>
          <a:p>
            <a:r>
              <a:rPr kumimoji="1" lang="zh-CN" altLang="en-US">
                <a:solidFill>
                  <a:schemeClr val="bg1"/>
                </a:solidFill>
                <a:latin typeface="微软雅黑" panose="020B0503020204020204" pitchFamily="34" charset="-122"/>
                <a:ea typeface="微软雅黑" panose="020B0503020204020204" pitchFamily="34" charset="-122"/>
              </a:rPr>
              <a:t>华善采用“总部管理</a:t>
            </a:r>
            <a:r>
              <a:rPr kumimoji="1" lang="en-US" altLang="zh-CN">
                <a:solidFill>
                  <a:schemeClr val="bg1"/>
                </a:solidFill>
                <a:latin typeface="微软雅黑" panose="020B0503020204020204" pitchFamily="34" charset="-122"/>
                <a:ea typeface="微软雅黑" panose="020B0503020204020204" pitchFamily="34" charset="-122"/>
              </a:rPr>
              <a:t>+</a:t>
            </a:r>
            <a:r>
              <a:rPr kumimoji="1" lang="zh-CN" altLang="en-US">
                <a:solidFill>
                  <a:schemeClr val="bg1"/>
                </a:solidFill>
                <a:latin typeface="微软雅黑" panose="020B0503020204020204" pitchFamily="34" charset="-122"/>
                <a:ea typeface="微软雅黑" panose="020B0503020204020204" pitchFamily="34" charset="-122"/>
              </a:rPr>
              <a:t>在地伙伴”执行的运营模式，保证了项目在全国各地广泛推行，但也在不同层面面临一些新的挑战</a:t>
            </a:r>
            <a:endParaRPr lang="zh-CN" altLang="en-US"/>
          </a:p>
        </p:txBody>
      </p:sp>
      <p:sp>
        <p:nvSpPr>
          <p:cNvPr id="7" name="矩形: 对角圆角 1033"/>
          <p:cNvSpPr/>
          <p:nvPr/>
        </p:nvSpPr>
        <p:spPr>
          <a:xfrm>
            <a:off x="516255" y="1633855"/>
            <a:ext cx="4737100" cy="4681220"/>
          </a:xfrm>
          <a:prstGeom prst="round2DiagRect">
            <a:avLst>
              <a:gd name="adj1" fmla="val 7455"/>
              <a:gd name="adj2" fmla="val 0"/>
            </a:avLst>
          </a:prstGeom>
          <a:gradFill flip="none" rotWithShape="1">
            <a:gsLst>
              <a:gs pos="0">
                <a:schemeClr val="accent1">
                  <a:lumMod val="20000"/>
                  <a:lumOff val="80000"/>
                  <a:alpha val="69000"/>
                </a:schemeClr>
              </a:gs>
              <a:gs pos="36000">
                <a:schemeClr val="accent1">
                  <a:lumMod val="20000"/>
                  <a:lumOff val="80000"/>
                  <a:alpha val="4460"/>
                </a:scheme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nSpc>
                <a:spcPct val="110000"/>
              </a:lnSpc>
              <a:spcAft>
                <a:spcPts val="100"/>
              </a:spcAft>
              <a:buFont typeface="Wingdings" panose="05000000000000000000" pitchFamily="2" charset="2"/>
              <a:buChar char="n"/>
            </a:pPr>
            <a:endParaRPr kumimoji="1" lang="en-US" altLang="en-US" sz="1400" dirty="0">
              <a:solidFill>
                <a:schemeClr val="tx1"/>
              </a:solidFill>
              <a:latin typeface="微软雅黑" panose="020B0503020204020204" pitchFamily="34" charset="-122"/>
              <a:ea typeface="微软雅黑" panose="020B0503020204020204" pitchFamily="34" charset="-122"/>
            </a:endParaRPr>
          </a:p>
        </p:txBody>
      </p:sp>
      <p:sp>
        <p:nvSpPr>
          <p:cNvPr id="8" name="ïş1idè"/>
          <p:cNvSpPr/>
          <p:nvPr/>
        </p:nvSpPr>
        <p:spPr>
          <a:xfrm>
            <a:off x="516367" y="1309973"/>
            <a:ext cx="1899377" cy="471317"/>
          </a:xfrm>
          <a:custGeom>
            <a:avLst/>
            <a:gdLst>
              <a:gd name="connsiteX0" fmla="*/ 0 w 1899377"/>
              <a:gd name="connsiteY0" fmla="*/ 0 h 471317"/>
              <a:gd name="connsiteX1" fmla="*/ 671113 w 1899377"/>
              <a:gd name="connsiteY1" fmla="*/ 0 h 471317"/>
              <a:gd name="connsiteX2" fmla="*/ 1323233 w 1899377"/>
              <a:gd name="connsiteY2" fmla="*/ 0 h 471317"/>
              <a:gd name="connsiteX3" fmla="*/ 1899377 w 1899377"/>
              <a:gd name="connsiteY3" fmla="*/ 0 h 471317"/>
              <a:gd name="connsiteX4" fmla="*/ 1899377 w 1899377"/>
              <a:gd name="connsiteY4" fmla="*/ 471317 h 471317"/>
              <a:gd name="connsiteX5" fmla="*/ 1304239 w 1899377"/>
              <a:gd name="connsiteY5" fmla="*/ 471317 h 471317"/>
              <a:gd name="connsiteX6" fmla="*/ 671113 w 1899377"/>
              <a:gd name="connsiteY6" fmla="*/ 471317 h 471317"/>
              <a:gd name="connsiteX7" fmla="*/ 0 w 1899377"/>
              <a:gd name="connsiteY7" fmla="*/ 471317 h 471317"/>
              <a:gd name="connsiteX8" fmla="*/ 0 w 1899377"/>
              <a:gd name="connsiteY8" fmla="*/ 0 h 471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99377" h="471317" fill="none" extrusionOk="0">
                <a:moveTo>
                  <a:pt x="0" y="0"/>
                </a:moveTo>
                <a:cubicBezTo>
                  <a:pt x="274041" y="30348"/>
                  <a:pt x="434369" y="-6577"/>
                  <a:pt x="671113" y="0"/>
                </a:cubicBezTo>
                <a:cubicBezTo>
                  <a:pt x="907857" y="6577"/>
                  <a:pt x="1165728" y="-19360"/>
                  <a:pt x="1323233" y="0"/>
                </a:cubicBezTo>
                <a:cubicBezTo>
                  <a:pt x="1480738" y="19360"/>
                  <a:pt x="1704535" y="19"/>
                  <a:pt x="1899377" y="0"/>
                </a:cubicBezTo>
                <a:cubicBezTo>
                  <a:pt x="1877670" y="131834"/>
                  <a:pt x="1905864" y="356356"/>
                  <a:pt x="1899377" y="471317"/>
                </a:cubicBezTo>
                <a:cubicBezTo>
                  <a:pt x="1765559" y="491211"/>
                  <a:pt x="1540991" y="473019"/>
                  <a:pt x="1304239" y="471317"/>
                </a:cubicBezTo>
                <a:cubicBezTo>
                  <a:pt x="1067487" y="469615"/>
                  <a:pt x="845667" y="476979"/>
                  <a:pt x="671113" y="471317"/>
                </a:cubicBezTo>
                <a:cubicBezTo>
                  <a:pt x="496559" y="465655"/>
                  <a:pt x="149076" y="501606"/>
                  <a:pt x="0" y="471317"/>
                </a:cubicBezTo>
                <a:cubicBezTo>
                  <a:pt x="7365" y="335951"/>
                  <a:pt x="8597" y="174026"/>
                  <a:pt x="0" y="0"/>
                </a:cubicBezTo>
                <a:close/>
              </a:path>
              <a:path w="1899377" h="471317" stroke="0" extrusionOk="0">
                <a:moveTo>
                  <a:pt x="0" y="0"/>
                </a:moveTo>
                <a:cubicBezTo>
                  <a:pt x="194128" y="8624"/>
                  <a:pt x="467888" y="-25410"/>
                  <a:pt x="614132" y="0"/>
                </a:cubicBezTo>
                <a:cubicBezTo>
                  <a:pt x="760376" y="25410"/>
                  <a:pt x="1036851" y="23520"/>
                  <a:pt x="1190276" y="0"/>
                </a:cubicBezTo>
                <a:cubicBezTo>
                  <a:pt x="1343701" y="-23520"/>
                  <a:pt x="1658523" y="33018"/>
                  <a:pt x="1899377" y="0"/>
                </a:cubicBezTo>
                <a:cubicBezTo>
                  <a:pt x="1884894" y="182661"/>
                  <a:pt x="1889362" y="295553"/>
                  <a:pt x="1899377" y="471317"/>
                </a:cubicBezTo>
                <a:cubicBezTo>
                  <a:pt x="1767303" y="473194"/>
                  <a:pt x="1427807" y="490399"/>
                  <a:pt x="1304239" y="471317"/>
                </a:cubicBezTo>
                <a:cubicBezTo>
                  <a:pt x="1180671" y="452235"/>
                  <a:pt x="932445" y="451841"/>
                  <a:pt x="633126" y="471317"/>
                </a:cubicBezTo>
                <a:cubicBezTo>
                  <a:pt x="333807" y="490793"/>
                  <a:pt x="266337" y="490263"/>
                  <a:pt x="0" y="471317"/>
                </a:cubicBezTo>
                <a:cubicBezTo>
                  <a:pt x="15591" y="266935"/>
                  <a:pt x="-2078" y="96023"/>
                  <a:pt x="0" y="0"/>
                </a:cubicBezTo>
                <a:close/>
              </a:path>
            </a:pathLst>
          </a:custGeom>
          <a:solidFill>
            <a:schemeClr val="bg1"/>
          </a:solidFill>
          <a:ln w="25400">
            <a:solidFill>
              <a:srgbClr val="31368D"/>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chorCtr="0">
            <a:normAutofit fontScale="90000"/>
          </a:bodyPr>
          <a:lstStyle/>
          <a:p>
            <a:pPr marL="0" indent="0" algn="ctr">
              <a:spcAft>
                <a:spcPts val="600"/>
              </a:spcAft>
              <a:buNone/>
            </a:pPr>
            <a:r>
              <a:rPr lang="zh-CN" altLang="en-US" b="1">
                <a:solidFill>
                  <a:schemeClr val="bg2">
                    <a:lumMod val="10000"/>
                  </a:schemeClr>
                </a:solidFill>
                <a:latin typeface="微软雅黑" panose="020B0503020204020204" pitchFamily="34" charset="-122"/>
                <a:ea typeface="微软雅黑" panose="020B0503020204020204" pitchFamily="34" charset="-122"/>
              </a:rPr>
              <a:t>总部（杭州）层</a:t>
            </a:r>
            <a:r>
              <a:rPr lang="zh-CN" altLang="en-US" b="1" dirty="0">
                <a:solidFill>
                  <a:schemeClr val="bg2">
                    <a:lumMod val="10000"/>
                  </a:schemeClr>
                </a:solidFill>
                <a:latin typeface="微软雅黑" panose="020B0503020204020204" pitchFamily="34" charset="-122"/>
                <a:ea typeface="微软雅黑" panose="020B0503020204020204" pitchFamily="34" charset="-122"/>
              </a:rPr>
              <a:t>面</a:t>
            </a:r>
          </a:p>
        </p:txBody>
      </p:sp>
      <p:sp>
        <p:nvSpPr>
          <p:cNvPr id="5" name="矩形 4"/>
          <p:cNvSpPr/>
          <p:nvPr/>
        </p:nvSpPr>
        <p:spPr>
          <a:xfrm>
            <a:off x="611505" y="1918335"/>
            <a:ext cx="4495165" cy="3646170"/>
          </a:xfrm>
          <a:prstGeom prst="rect">
            <a:avLst/>
          </a:prstGeom>
        </p:spPr>
        <p:txBody>
          <a:bodyPr wrap="square">
            <a:spAutoFit/>
          </a:bodyPr>
          <a:lstStyle/>
          <a:p>
            <a:pPr lvl="0" fontAlgn="base">
              <a:lnSpc>
                <a:spcPct val="150000"/>
              </a:lnSpc>
              <a:spcBef>
                <a:spcPct val="0"/>
              </a:spcBef>
              <a:spcAft>
                <a:spcPct val="0"/>
              </a:spcAft>
              <a:defRPr/>
            </a:pPr>
            <a:r>
              <a:rPr kumimoji="1" lang="zh-CN" altLang="en-US" sz="1400" b="1" dirty="0">
                <a:solidFill>
                  <a:srgbClr val="31368D"/>
                </a:solidFill>
                <a:latin typeface="微软雅黑" panose="020B0503020204020204" pitchFamily="34" charset="-122"/>
                <a:ea typeface="微软雅黑" panose="020B0503020204020204" pitchFamily="34" charset="-122"/>
              </a:rPr>
              <a:t>背景</a:t>
            </a:r>
            <a:endParaRPr kumimoji="1" lang="en-US" altLang="zh-CN" sz="1400" b="1" dirty="0">
              <a:solidFill>
                <a:srgbClr val="31368D"/>
              </a:solidFill>
              <a:latin typeface="微软雅黑" panose="020B0503020204020204" pitchFamily="34" charset="-122"/>
              <a:ea typeface="微软雅黑" panose="020B0503020204020204" pitchFamily="34" charset="-122"/>
            </a:endParaRPr>
          </a:p>
          <a:p>
            <a:pPr marL="285750" lvl="0" indent="-285750" fontAlgn="base">
              <a:lnSpc>
                <a:spcPct val="150000"/>
              </a:lnSpc>
              <a:spcBef>
                <a:spcPct val="0"/>
              </a:spcBef>
              <a:spcAft>
                <a:spcPct val="0"/>
              </a:spcAft>
              <a:buFont typeface="Arial" panose="020B0604020202020204" pitchFamily="34" charset="0"/>
              <a:buChar char="•"/>
              <a:defRPr/>
            </a:pPr>
            <a:r>
              <a:rPr kumimoji="1" lang="zh-CN" altLang="en-US" sz="1400" dirty="0">
                <a:solidFill>
                  <a:srgbClr val="31368D"/>
                </a:solidFill>
                <a:latin typeface="微软雅黑" panose="020B0503020204020204" pitchFamily="34" charset="-122"/>
                <a:ea typeface="微软雅黑" panose="020B0503020204020204" pitchFamily="34" charset="-122"/>
              </a:rPr>
              <a:t>团队：全职</a:t>
            </a:r>
            <a:r>
              <a:rPr kumimoji="1" lang="en-US" altLang="zh-CN" sz="1400" dirty="0">
                <a:solidFill>
                  <a:srgbClr val="31368D"/>
                </a:solidFill>
                <a:latin typeface="微软雅黑" panose="020B0503020204020204" pitchFamily="34" charset="-122"/>
                <a:ea typeface="微软雅黑" panose="020B0503020204020204" pitchFamily="34" charset="-122"/>
              </a:rPr>
              <a:t>10</a:t>
            </a:r>
            <a:r>
              <a:rPr kumimoji="1" lang="zh-CN" altLang="en-US" sz="1400" dirty="0">
                <a:solidFill>
                  <a:srgbClr val="31368D"/>
                </a:solidFill>
                <a:latin typeface="微软雅黑" panose="020B0503020204020204" pitchFamily="34" charset="-122"/>
                <a:ea typeface="微软雅黑" panose="020B0503020204020204" pitchFamily="34" charset="-122"/>
              </a:rPr>
              <a:t>余人</a:t>
            </a:r>
            <a:endParaRPr kumimoji="1" lang="en-US" altLang="zh-CN" sz="1400" dirty="0">
              <a:solidFill>
                <a:srgbClr val="31368D"/>
              </a:solidFill>
              <a:latin typeface="微软雅黑" panose="020B0503020204020204" pitchFamily="34" charset="-122"/>
              <a:ea typeface="微软雅黑" panose="020B0503020204020204" pitchFamily="34" charset="-122"/>
            </a:endParaRPr>
          </a:p>
          <a:p>
            <a:pPr marL="285750" lvl="0" indent="-285750" fontAlgn="base">
              <a:lnSpc>
                <a:spcPct val="150000"/>
              </a:lnSpc>
              <a:spcBef>
                <a:spcPct val="0"/>
              </a:spcBef>
              <a:spcAft>
                <a:spcPct val="0"/>
              </a:spcAft>
              <a:buFont typeface="Arial" panose="020B0604020202020204" pitchFamily="34" charset="0"/>
              <a:buChar char="•"/>
              <a:defRPr/>
            </a:pPr>
            <a:r>
              <a:rPr kumimoji="1" lang="zh-CN" altLang="en-US" sz="1400" dirty="0">
                <a:solidFill>
                  <a:srgbClr val="31368D"/>
                </a:solidFill>
                <a:latin typeface="微软雅黑" panose="020B0503020204020204" pitchFamily="34" charset="-122"/>
                <a:ea typeface="微软雅黑" panose="020B0503020204020204" pitchFamily="34" charset="-122"/>
              </a:rPr>
              <a:t>职责：负责合作伙伴招募、项目设计、活动宣发等</a:t>
            </a:r>
            <a:endParaRPr kumimoji="1" lang="en-US" altLang="zh-CN" sz="1400" dirty="0">
              <a:solidFill>
                <a:srgbClr val="31368D"/>
              </a:solidFill>
              <a:latin typeface="微软雅黑" panose="020B0503020204020204" pitchFamily="34" charset="-122"/>
              <a:ea typeface="微软雅黑" panose="020B0503020204020204" pitchFamily="34" charset="-122"/>
            </a:endParaRPr>
          </a:p>
          <a:p>
            <a:pPr lvl="0" fontAlgn="base">
              <a:lnSpc>
                <a:spcPct val="150000"/>
              </a:lnSpc>
              <a:spcBef>
                <a:spcPct val="0"/>
              </a:spcBef>
              <a:spcAft>
                <a:spcPct val="0"/>
              </a:spcAft>
              <a:defRPr/>
            </a:pPr>
            <a:endParaRPr kumimoji="1" lang="zh-CN" altLang="en-US" sz="1400" b="1" dirty="0">
              <a:solidFill>
                <a:srgbClr val="31368D"/>
              </a:solidFill>
              <a:latin typeface="微软雅黑" panose="020B0503020204020204" pitchFamily="34" charset="-122"/>
              <a:ea typeface="微软雅黑" panose="020B0503020204020204" pitchFamily="34" charset="-122"/>
            </a:endParaRPr>
          </a:p>
          <a:p>
            <a:pPr lvl="0" fontAlgn="base">
              <a:lnSpc>
                <a:spcPct val="150000"/>
              </a:lnSpc>
              <a:spcBef>
                <a:spcPct val="0"/>
              </a:spcBef>
              <a:spcAft>
                <a:spcPct val="0"/>
              </a:spcAft>
              <a:defRPr/>
            </a:pPr>
            <a:r>
              <a:rPr kumimoji="1" lang="zh-CN" altLang="en-US" sz="1400" b="1" dirty="0">
                <a:solidFill>
                  <a:srgbClr val="31368D"/>
                </a:solidFill>
                <a:latin typeface="微软雅黑" panose="020B0503020204020204" pitchFamily="34" charset="-122"/>
                <a:ea typeface="微软雅黑" panose="020B0503020204020204" pitchFamily="34" charset="-122"/>
              </a:rPr>
              <a:t>现状</a:t>
            </a:r>
            <a:endParaRPr kumimoji="1" lang="en-US" altLang="zh-CN" sz="1400" b="1" dirty="0">
              <a:solidFill>
                <a:srgbClr val="31368D"/>
              </a:solidFill>
              <a:latin typeface="微软雅黑" panose="020B0503020204020204" pitchFamily="34" charset="-122"/>
              <a:ea typeface="微软雅黑" panose="020B0503020204020204" pitchFamily="34" charset="-122"/>
            </a:endParaRPr>
          </a:p>
          <a:p>
            <a:pPr marL="285750" lvl="0" indent="-285750" fontAlgn="base">
              <a:lnSpc>
                <a:spcPct val="150000"/>
              </a:lnSpc>
              <a:spcBef>
                <a:spcPct val="0"/>
              </a:spcBef>
              <a:spcAft>
                <a:spcPct val="0"/>
              </a:spcAft>
              <a:buFont typeface="Arial" panose="020B0604020202020204" pitchFamily="34" charset="0"/>
              <a:buChar char="•"/>
              <a:defRPr/>
            </a:pPr>
            <a:r>
              <a:rPr kumimoji="1" lang="zh-CN" altLang="en-US" sz="1400" b="1" dirty="0">
                <a:solidFill>
                  <a:srgbClr val="31368D"/>
                </a:solidFill>
                <a:latin typeface="微软雅黑" panose="020B0503020204020204" pitchFamily="34" charset="-122"/>
                <a:ea typeface="微软雅黑" panose="020B0503020204020204" pitchFamily="34" charset="-122"/>
              </a:rPr>
              <a:t>组织：总部管理</a:t>
            </a:r>
            <a:r>
              <a:rPr kumimoji="1" lang="zh-CN" altLang="en-US" sz="1400" dirty="0">
                <a:solidFill>
                  <a:srgbClr val="31368D"/>
                </a:solidFill>
                <a:latin typeface="微软雅黑" panose="020B0503020204020204" pitchFamily="34" charset="-122"/>
                <a:ea typeface="微软雅黑" panose="020B0503020204020204" pitchFamily="34" charset="-122"/>
              </a:rPr>
              <a:t>具备较成熟项目体系，但对各地的项目执行缺乏</a:t>
            </a:r>
            <a:r>
              <a:rPr kumimoji="1" lang="zh-CN" altLang="en-US" sz="1400" b="1" dirty="0">
                <a:solidFill>
                  <a:srgbClr val="31368D"/>
                </a:solidFill>
                <a:latin typeface="微软雅黑" panose="020B0503020204020204" pitchFamily="34" charset="-122"/>
                <a:ea typeface="微软雅黑" panose="020B0503020204020204" pitchFamily="34" charset="-122"/>
              </a:rPr>
              <a:t>有效的管理机制</a:t>
            </a:r>
          </a:p>
          <a:p>
            <a:pPr marL="285750" lvl="0" indent="-285750" fontAlgn="base">
              <a:lnSpc>
                <a:spcPct val="150000"/>
              </a:lnSpc>
              <a:spcBef>
                <a:spcPct val="0"/>
              </a:spcBef>
              <a:spcAft>
                <a:spcPct val="0"/>
              </a:spcAft>
              <a:buFont typeface="Arial" panose="020B0604020202020204" pitchFamily="34" charset="0"/>
              <a:buChar char="•"/>
              <a:defRPr/>
            </a:pPr>
            <a:r>
              <a:rPr kumimoji="1" lang="zh-CN" altLang="en-US" sz="1400" b="1" dirty="0">
                <a:solidFill>
                  <a:srgbClr val="31368D"/>
                </a:solidFill>
                <a:latin typeface="微软雅黑" panose="020B0503020204020204" pitchFamily="34" charset="-122"/>
                <a:ea typeface="微软雅黑" panose="020B0503020204020204" pitchFamily="34" charset="-122"/>
                <a:sym typeface="+mn-ea"/>
              </a:rPr>
              <a:t>战略：总部角色</a:t>
            </a:r>
            <a:r>
              <a:rPr kumimoji="1" lang="zh-CN" altLang="en-US" sz="1400" dirty="0">
                <a:solidFill>
                  <a:srgbClr val="31368D"/>
                </a:solidFill>
                <a:latin typeface="微软雅黑" panose="020B0503020204020204" pitchFamily="34" charset="-122"/>
                <a:ea typeface="微软雅黑" panose="020B0503020204020204" pitchFamily="34" charset="-122"/>
                <a:sym typeface="+mn-ea"/>
              </a:rPr>
              <a:t>定位未清晰，起到‘机构枢纽’作用还是‘品牌牵引’作用未明确</a:t>
            </a:r>
            <a:endParaRPr kumimoji="1" lang="en-US" altLang="zh-CN" sz="1400" dirty="0">
              <a:solidFill>
                <a:srgbClr val="31368D"/>
              </a:solidFill>
              <a:latin typeface="微软雅黑" panose="020B0503020204020204" pitchFamily="34" charset="-122"/>
              <a:ea typeface="微软雅黑" panose="020B0503020204020204" pitchFamily="34" charset="-122"/>
            </a:endParaRPr>
          </a:p>
          <a:p>
            <a:pPr marL="285750" lvl="0" indent="-285750" fontAlgn="base">
              <a:lnSpc>
                <a:spcPct val="150000"/>
              </a:lnSpc>
              <a:spcBef>
                <a:spcPct val="0"/>
              </a:spcBef>
              <a:spcAft>
                <a:spcPct val="0"/>
              </a:spcAft>
              <a:buFont typeface="Arial" panose="020B0604020202020204" pitchFamily="34" charset="0"/>
              <a:buChar char="•"/>
              <a:defRPr/>
            </a:pPr>
            <a:r>
              <a:rPr kumimoji="1" lang="zh-CN" altLang="en-US" sz="1400" b="1" dirty="0">
                <a:solidFill>
                  <a:srgbClr val="31368D"/>
                </a:solidFill>
                <a:latin typeface="微软雅黑" panose="020B0503020204020204" pitchFamily="34" charset="-122"/>
                <a:ea typeface="微软雅黑" panose="020B0503020204020204" pitchFamily="34" charset="-122"/>
              </a:rPr>
              <a:t>品牌：未实现知名项目品牌与机构品牌合力</a:t>
            </a:r>
            <a:r>
              <a:rPr kumimoji="1" lang="zh-CN" altLang="en-US" sz="1400" dirty="0">
                <a:solidFill>
                  <a:srgbClr val="31368D"/>
                </a:solidFill>
                <a:latin typeface="微软雅黑" panose="020B0503020204020204" pitchFamily="34" charset="-122"/>
                <a:ea typeface="微软雅黑" panose="020B0503020204020204" pitchFamily="34" charset="-122"/>
              </a:rPr>
              <a:t>，总部宣发渠道较单一，未与在地项目形成联动</a:t>
            </a:r>
          </a:p>
        </p:txBody>
      </p:sp>
      <p:sp>
        <p:nvSpPr>
          <p:cNvPr id="11" name="矩形: 对角圆角 1033"/>
          <p:cNvSpPr/>
          <p:nvPr/>
        </p:nvSpPr>
        <p:spPr>
          <a:xfrm>
            <a:off x="6540423" y="1633814"/>
            <a:ext cx="4590296" cy="4681261"/>
          </a:xfrm>
          <a:prstGeom prst="round2DiagRect">
            <a:avLst>
              <a:gd name="adj1" fmla="val 7455"/>
              <a:gd name="adj2" fmla="val 0"/>
            </a:avLst>
          </a:prstGeom>
          <a:gradFill flip="none" rotWithShape="1">
            <a:gsLst>
              <a:gs pos="0">
                <a:schemeClr val="accent1">
                  <a:lumMod val="20000"/>
                  <a:lumOff val="80000"/>
                  <a:alpha val="69000"/>
                </a:schemeClr>
              </a:gs>
              <a:gs pos="36000">
                <a:schemeClr val="accent1">
                  <a:lumMod val="20000"/>
                  <a:lumOff val="80000"/>
                  <a:alpha val="4460"/>
                </a:scheme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nSpc>
                <a:spcPct val="110000"/>
              </a:lnSpc>
              <a:spcAft>
                <a:spcPts val="100"/>
              </a:spcAft>
              <a:buFont typeface="Wingdings" panose="05000000000000000000" pitchFamily="2" charset="2"/>
              <a:buChar char="n"/>
            </a:pPr>
            <a:endParaRPr kumimoji="1" lang="en-US" altLang="en-US" sz="1400" dirty="0">
              <a:solidFill>
                <a:schemeClr val="tx1"/>
              </a:solidFill>
              <a:latin typeface="微软雅黑" panose="020B0503020204020204" pitchFamily="34" charset="-122"/>
              <a:ea typeface="微软雅黑" panose="020B0503020204020204" pitchFamily="34" charset="-122"/>
            </a:endParaRPr>
          </a:p>
        </p:txBody>
      </p:sp>
      <p:sp>
        <p:nvSpPr>
          <p:cNvPr id="12" name="ïş1idè"/>
          <p:cNvSpPr/>
          <p:nvPr/>
        </p:nvSpPr>
        <p:spPr>
          <a:xfrm>
            <a:off x="6540423" y="1309973"/>
            <a:ext cx="1899377" cy="471317"/>
          </a:xfrm>
          <a:custGeom>
            <a:avLst/>
            <a:gdLst>
              <a:gd name="connsiteX0" fmla="*/ 0 w 1899377"/>
              <a:gd name="connsiteY0" fmla="*/ 0 h 471317"/>
              <a:gd name="connsiteX1" fmla="*/ 671113 w 1899377"/>
              <a:gd name="connsiteY1" fmla="*/ 0 h 471317"/>
              <a:gd name="connsiteX2" fmla="*/ 1323233 w 1899377"/>
              <a:gd name="connsiteY2" fmla="*/ 0 h 471317"/>
              <a:gd name="connsiteX3" fmla="*/ 1899377 w 1899377"/>
              <a:gd name="connsiteY3" fmla="*/ 0 h 471317"/>
              <a:gd name="connsiteX4" fmla="*/ 1899377 w 1899377"/>
              <a:gd name="connsiteY4" fmla="*/ 471317 h 471317"/>
              <a:gd name="connsiteX5" fmla="*/ 1304239 w 1899377"/>
              <a:gd name="connsiteY5" fmla="*/ 471317 h 471317"/>
              <a:gd name="connsiteX6" fmla="*/ 671113 w 1899377"/>
              <a:gd name="connsiteY6" fmla="*/ 471317 h 471317"/>
              <a:gd name="connsiteX7" fmla="*/ 0 w 1899377"/>
              <a:gd name="connsiteY7" fmla="*/ 471317 h 471317"/>
              <a:gd name="connsiteX8" fmla="*/ 0 w 1899377"/>
              <a:gd name="connsiteY8" fmla="*/ 0 h 471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99377" h="471317" fill="none" extrusionOk="0">
                <a:moveTo>
                  <a:pt x="0" y="0"/>
                </a:moveTo>
                <a:cubicBezTo>
                  <a:pt x="274041" y="30348"/>
                  <a:pt x="434369" y="-6577"/>
                  <a:pt x="671113" y="0"/>
                </a:cubicBezTo>
                <a:cubicBezTo>
                  <a:pt x="907857" y="6577"/>
                  <a:pt x="1165728" y="-19360"/>
                  <a:pt x="1323233" y="0"/>
                </a:cubicBezTo>
                <a:cubicBezTo>
                  <a:pt x="1480738" y="19360"/>
                  <a:pt x="1704535" y="19"/>
                  <a:pt x="1899377" y="0"/>
                </a:cubicBezTo>
                <a:cubicBezTo>
                  <a:pt x="1877670" y="131834"/>
                  <a:pt x="1905864" y="356356"/>
                  <a:pt x="1899377" y="471317"/>
                </a:cubicBezTo>
                <a:cubicBezTo>
                  <a:pt x="1765559" y="491211"/>
                  <a:pt x="1540991" y="473019"/>
                  <a:pt x="1304239" y="471317"/>
                </a:cubicBezTo>
                <a:cubicBezTo>
                  <a:pt x="1067487" y="469615"/>
                  <a:pt x="845667" y="476979"/>
                  <a:pt x="671113" y="471317"/>
                </a:cubicBezTo>
                <a:cubicBezTo>
                  <a:pt x="496559" y="465655"/>
                  <a:pt x="149076" y="501606"/>
                  <a:pt x="0" y="471317"/>
                </a:cubicBezTo>
                <a:cubicBezTo>
                  <a:pt x="7365" y="335951"/>
                  <a:pt x="8597" y="174026"/>
                  <a:pt x="0" y="0"/>
                </a:cubicBezTo>
                <a:close/>
              </a:path>
              <a:path w="1899377" h="471317" stroke="0" extrusionOk="0">
                <a:moveTo>
                  <a:pt x="0" y="0"/>
                </a:moveTo>
                <a:cubicBezTo>
                  <a:pt x="194128" y="8624"/>
                  <a:pt x="467888" y="-25410"/>
                  <a:pt x="614132" y="0"/>
                </a:cubicBezTo>
                <a:cubicBezTo>
                  <a:pt x="760376" y="25410"/>
                  <a:pt x="1036851" y="23520"/>
                  <a:pt x="1190276" y="0"/>
                </a:cubicBezTo>
                <a:cubicBezTo>
                  <a:pt x="1343701" y="-23520"/>
                  <a:pt x="1658523" y="33018"/>
                  <a:pt x="1899377" y="0"/>
                </a:cubicBezTo>
                <a:cubicBezTo>
                  <a:pt x="1884894" y="182661"/>
                  <a:pt x="1889362" y="295553"/>
                  <a:pt x="1899377" y="471317"/>
                </a:cubicBezTo>
                <a:cubicBezTo>
                  <a:pt x="1767303" y="473194"/>
                  <a:pt x="1427807" y="490399"/>
                  <a:pt x="1304239" y="471317"/>
                </a:cubicBezTo>
                <a:cubicBezTo>
                  <a:pt x="1180671" y="452235"/>
                  <a:pt x="932445" y="451841"/>
                  <a:pt x="633126" y="471317"/>
                </a:cubicBezTo>
                <a:cubicBezTo>
                  <a:pt x="333807" y="490793"/>
                  <a:pt x="266337" y="490263"/>
                  <a:pt x="0" y="471317"/>
                </a:cubicBezTo>
                <a:cubicBezTo>
                  <a:pt x="15591" y="266935"/>
                  <a:pt x="-2078" y="96023"/>
                  <a:pt x="0" y="0"/>
                </a:cubicBezTo>
                <a:close/>
              </a:path>
            </a:pathLst>
          </a:custGeom>
          <a:solidFill>
            <a:schemeClr val="bg1"/>
          </a:solidFill>
          <a:ln w="25400">
            <a:solidFill>
              <a:srgbClr val="31368D"/>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chorCtr="0">
            <a:normAutofit fontScale="90000"/>
          </a:bodyPr>
          <a:lstStyle/>
          <a:p>
            <a:pPr marL="0" indent="0" algn="ctr">
              <a:spcAft>
                <a:spcPts val="600"/>
              </a:spcAft>
              <a:buNone/>
            </a:pPr>
            <a:r>
              <a:rPr lang="zh-CN" altLang="en-US" b="1">
                <a:solidFill>
                  <a:schemeClr val="bg2">
                    <a:lumMod val="10000"/>
                  </a:schemeClr>
                </a:solidFill>
                <a:latin typeface="微软雅黑" panose="020B0503020204020204" pitchFamily="34" charset="-122"/>
                <a:ea typeface="微软雅黑" panose="020B0503020204020204" pitchFamily="34" charset="-122"/>
              </a:rPr>
              <a:t>伙伴（在地）层</a:t>
            </a:r>
            <a:r>
              <a:rPr lang="zh-CN" altLang="en-US" b="1" dirty="0">
                <a:solidFill>
                  <a:schemeClr val="bg2">
                    <a:lumMod val="10000"/>
                  </a:schemeClr>
                </a:solidFill>
                <a:latin typeface="微软雅黑" panose="020B0503020204020204" pitchFamily="34" charset="-122"/>
                <a:ea typeface="微软雅黑" panose="020B0503020204020204" pitchFamily="34" charset="-122"/>
              </a:rPr>
              <a:t>面</a:t>
            </a:r>
          </a:p>
        </p:txBody>
      </p:sp>
      <p:sp>
        <p:nvSpPr>
          <p:cNvPr id="13" name="矩形 12"/>
          <p:cNvSpPr/>
          <p:nvPr/>
        </p:nvSpPr>
        <p:spPr>
          <a:xfrm>
            <a:off x="6635297" y="1918608"/>
            <a:ext cx="4265559" cy="3969385"/>
          </a:xfrm>
          <a:prstGeom prst="rect">
            <a:avLst/>
          </a:prstGeom>
        </p:spPr>
        <p:txBody>
          <a:bodyPr wrap="square">
            <a:spAutoFit/>
          </a:bodyPr>
          <a:lstStyle/>
          <a:p>
            <a:pPr lvl="0" fontAlgn="base">
              <a:lnSpc>
                <a:spcPct val="150000"/>
              </a:lnSpc>
              <a:spcBef>
                <a:spcPct val="0"/>
              </a:spcBef>
              <a:spcAft>
                <a:spcPct val="0"/>
              </a:spcAft>
              <a:defRPr/>
            </a:pPr>
            <a:r>
              <a:rPr kumimoji="1" lang="zh-CN" altLang="en-US" sz="1400" b="1" dirty="0">
                <a:solidFill>
                  <a:srgbClr val="31368D"/>
                </a:solidFill>
                <a:latin typeface="微软雅黑" panose="020B0503020204020204" pitchFamily="34" charset="-122"/>
                <a:ea typeface="微软雅黑" panose="020B0503020204020204" pitchFamily="34" charset="-122"/>
              </a:rPr>
              <a:t>背景</a:t>
            </a:r>
            <a:endParaRPr kumimoji="1" lang="en-US" altLang="zh-CN" sz="1400" b="1" dirty="0">
              <a:solidFill>
                <a:srgbClr val="31368D"/>
              </a:solidFill>
              <a:latin typeface="微软雅黑" panose="020B0503020204020204" pitchFamily="34" charset="-122"/>
              <a:ea typeface="微软雅黑" panose="020B0503020204020204" pitchFamily="34" charset="-122"/>
            </a:endParaRPr>
          </a:p>
          <a:p>
            <a:pPr marL="285750" lvl="0" indent="-285750" fontAlgn="base">
              <a:lnSpc>
                <a:spcPct val="150000"/>
              </a:lnSpc>
              <a:spcBef>
                <a:spcPct val="0"/>
              </a:spcBef>
              <a:spcAft>
                <a:spcPct val="0"/>
              </a:spcAft>
              <a:buFont typeface="Arial" panose="020B0604020202020204" pitchFamily="34" charset="0"/>
              <a:buChar char="•"/>
              <a:defRPr/>
            </a:pPr>
            <a:r>
              <a:rPr kumimoji="1" lang="zh-CN" altLang="en-US" sz="1400" dirty="0">
                <a:solidFill>
                  <a:srgbClr val="31368D"/>
                </a:solidFill>
                <a:latin typeface="微软雅黑" panose="020B0503020204020204" pitchFamily="34" charset="-122"/>
                <a:ea typeface="微软雅黑" panose="020B0503020204020204" pitchFamily="34" charset="-122"/>
              </a:rPr>
              <a:t>团队：各当地公益组织</a:t>
            </a:r>
            <a:endParaRPr kumimoji="1" lang="en-US" altLang="zh-CN" sz="1400" dirty="0">
              <a:solidFill>
                <a:srgbClr val="31368D"/>
              </a:solidFill>
              <a:latin typeface="微软雅黑" panose="020B0503020204020204" pitchFamily="34" charset="-122"/>
              <a:ea typeface="微软雅黑" panose="020B0503020204020204" pitchFamily="34" charset="-122"/>
            </a:endParaRPr>
          </a:p>
          <a:p>
            <a:pPr marL="285750" lvl="0" indent="-285750" fontAlgn="base">
              <a:lnSpc>
                <a:spcPct val="150000"/>
              </a:lnSpc>
              <a:spcBef>
                <a:spcPct val="0"/>
              </a:spcBef>
              <a:spcAft>
                <a:spcPct val="0"/>
              </a:spcAft>
              <a:buFont typeface="Arial" panose="020B0604020202020204" pitchFamily="34" charset="0"/>
              <a:buChar char="•"/>
              <a:defRPr/>
            </a:pPr>
            <a:r>
              <a:rPr kumimoji="1" lang="zh-CN" altLang="en-US" sz="1400" dirty="0">
                <a:solidFill>
                  <a:srgbClr val="31368D"/>
                </a:solidFill>
                <a:latin typeface="微软雅黑" panose="020B0503020204020204" pitchFamily="34" charset="-122"/>
                <a:ea typeface="微软雅黑" panose="020B0503020204020204" pitchFamily="34" charset="-122"/>
              </a:rPr>
              <a:t>职责：负责当地项目运营与开展；中国公益小天使管理委员会权益机构</a:t>
            </a:r>
          </a:p>
          <a:p>
            <a:pPr lvl="0" fontAlgn="base">
              <a:lnSpc>
                <a:spcPct val="150000"/>
              </a:lnSpc>
              <a:spcBef>
                <a:spcPct val="0"/>
              </a:spcBef>
              <a:spcAft>
                <a:spcPct val="0"/>
              </a:spcAft>
              <a:defRPr/>
            </a:pPr>
            <a:endParaRPr kumimoji="1" lang="zh-CN" altLang="en-US" sz="1400" b="1" dirty="0">
              <a:solidFill>
                <a:srgbClr val="31368D"/>
              </a:solidFill>
              <a:latin typeface="微软雅黑" panose="020B0503020204020204" pitchFamily="34" charset="-122"/>
              <a:ea typeface="微软雅黑" panose="020B0503020204020204" pitchFamily="34" charset="-122"/>
            </a:endParaRPr>
          </a:p>
          <a:p>
            <a:pPr lvl="0" fontAlgn="base">
              <a:lnSpc>
                <a:spcPct val="150000"/>
              </a:lnSpc>
              <a:spcBef>
                <a:spcPct val="0"/>
              </a:spcBef>
              <a:spcAft>
                <a:spcPct val="0"/>
              </a:spcAft>
              <a:defRPr/>
            </a:pPr>
            <a:r>
              <a:rPr kumimoji="1" lang="zh-CN" altLang="en-US" sz="1400" b="1" dirty="0">
                <a:solidFill>
                  <a:srgbClr val="31368D"/>
                </a:solidFill>
                <a:latin typeface="微软雅黑" panose="020B0503020204020204" pitchFamily="34" charset="-122"/>
                <a:ea typeface="微软雅黑" panose="020B0503020204020204" pitchFamily="34" charset="-122"/>
              </a:rPr>
              <a:t>现状</a:t>
            </a:r>
            <a:endParaRPr kumimoji="1" lang="en-US" altLang="zh-CN" sz="1400" b="1" dirty="0">
              <a:solidFill>
                <a:srgbClr val="31368D"/>
              </a:solidFill>
              <a:latin typeface="微软雅黑" panose="020B0503020204020204" pitchFamily="34" charset="-122"/>
              <a:ea typeface="微软雅黑" panose="020B0503020204020204" pitchFamily="34" charset="-122"/>
            </a:endParaRPr>
          </a:p>
          <a:p>
            <a:pPr marL="285750" lvl="0" indent="-285750" fontAlgn="base">
              <a:lnSpc>
                <a:spcPct val="150000"/>
              </a:lnSpc>
              <a:spcBef>
                <a:spcPct val="0"/>
              </a:spcBef>
              <a:spcAft>
                <a:spcPct val="0"/>
              </a:spcAft>
              <a:buFont typeface="Arial" panose="020B0604020202020204" pitchFamily="34" charset="0"/>
              <a:buChar char="•"/>
              <a:defRPr/>
            </a:pPr>
            <a:r>
              <a:rPr kumimoji="1" lang="zh-CN" altLang="en-US" sz="1400" b="1" dirty="0">
                <a:solidFill>
                  <a:srgbClr val="31368D"/>
                </a:solidFill>
                <a:latin typeface="微软雅黑" panose="020B0503020204020204" pitchFamily="34" charset="-122"/>
                <a:ea typeface="微软雅黑" panose="020B0503020204020204" pitchFamily="34" charset="-122"/>
              </a:rPr>
              <a:t>资源</a:t>
            </a:r>
            <a:r>
              <a:rPr kumimoji="1" lang="zh-CN" altLang="en-US" sz="1400" dirty="0">
                <a:solidFill>
                  <a:srgbClr val="31368D"/>
                </a:solidFill>
                <a:latin typeface="微软雅黑" panose="020B0503020204020204" pitchFamily="34" charset="-122"/>
                <a:ea typeface="微软雅黑" panose="020B0503020204020204" pitchFamily="34" charset="-122"/>
              </a:rPr>
              <a:t>状态：处于发展阶段，各地资源</a:t>
            </a:r>
            <a:r>
              <a:rPr kumimoji="1" lang="zh-CN" altLang="en-US" sz="1400" b="1" dirty="0">
                <a:solidFill>
                  <a:srgbClr val="31368D"/>
                </a:solidFill>
                <a:latin typeface="微软雅黑" panose="020B0503020204020204" pitchFamily="34" charset="-122"/>
                <a:ea typeface="微软雅黑" panose="020B0503020204020204" pitchFamily="34" charset="-122"/>
              </a:rPr>
              <a:t>差异化较大，响应速度不一</a:t>
            </a:r>
            <a:endParaRPr kumimoji="1" lang="zh-CN" altLang="en-US" sz="1400" dirty="0">
              <a:solidFill>
                <a:srgbClr val="31368D"/>
              </a:solidFill>
              <a:latin typeface="微软雅黑" panose="020B0503020204020204" pitchFamily="34" charset="-122"/>
              <a:ea typeface="微软雅黑" panose="020B0503020204020204" pitchFamily="34" charset="-122"/>
            </a:endParaRPr>
          </a:p>
          <a:p>
            <a:pPr marL="285750" lvl="0" indent="-285750" fontAlgn="base">
              <a:lnSpc>
                <a:spcPct val="150000"/>
              </a:lnSpc>
              <a:spcBef>
                <a:spcPct val="0"/>
              </a:spcBef>
              <a:spcAft>
                <a:spcPct val="0"/>
              </a:spcAft>
              <a:buFont typeface="Arial" panose="020B0604020202020204" pitchFamily="34" charset="0"/>
              <a:buChar char="•"/>
              <a:defRPr/>
            </a:pPr>
            <a:r>
              <a:rPr kumimoji="1" lang="zh-CN" altLang="en-US" sz="1400" b="1" dirty="0">
                <a:solidFill>
                  <a:srgbClr val="31368D"/>
                </a:solidFill>
                <a:latin typeface="微软雅黑" panose="020B0503020204020204" pitchFamily="34" charset="-122"/>
                <a:ea typeface="微软雅黑" panose="020B0503020204020204" pitchFamily="34" charset="-122"/>
              </a:rPr>
              <a:t>组织</a:t>
            </a:r>
            <a:r>
              <a:rPr kumimoji="1" lang="zh-CN" altLang="en-US" sz="1400" dirty="0">
                <a:solidFill>
                  <a:srgbClr val="31368D"/>
                </a:solidFill>
                <a:latin typeface="微软雅黑" panose="020B0503020204020204" pitchFamily="34" charset="-122"/>
                <a:ea typeface="微软雅黑" panose="020B0503020204020204" pitchFamily="34" charset="-122"/>
              </a:rPr>
              <a:t>状态：活动执行与当地发展</a:t>
            </a:r>
            <a:r>
              <a:rPr kumimoji="1" lang="zh-CN" altLang="en-US" sz="1400" b="1" dirty="0">
                <a:solidFill>
                  <a:srgbClr val="31368D"/>
                </a:solidFill>
                <a:latin typeface="微软雅黑" panose="020B0503020204020204" pitchFamily="34" charset="-122"/>
                <a:ea typeface="微软雅黑" panose="020B0503020204020204" pitchFamily="34" charset="-122"/>
              </a:rPr>
              <a:t>经济与文化发展水平直接相关</a:t>
            </a:r>
            <a:r>
              <a:rPr kumimoji="1" lang="zh-CN" altLang="en-US" sz="1400" dirty="0">
                <a:solidFill>
                  <a:srgbClr val="31368D"/>
                </a:solidFill>
                <a:latin typeface="微软雅黑" panose="020B0503020204020204" pitchFamily="34" charset="-122"/>
                <a:ea typeface="微软雅黑" panose="020B0503020204020204" pitchFamily="34" charset="-122"/>
              </a:rPr>
              <a:t>，推进难度不一</a:t>
            </a:r>
          </a:p>
          <a:p>
            <a:pPr marL="285750" lvl="0" indent="-285750" fontAlgn="base">
              <a:lnSpc>
                <a:spcPct val="150000"/>
              </a:lnSpc>
              <a:spcBef>
                <a:spcPct val="0"/>
              </a:spcBef>
              <a:spcAft>
                <a:spcPct val="0"/>
              </a:spcAft>
              <a:buFont typeface="Arial" panose="020B0604020202020204" pitchFamily="34" charset="0"/>
              <a:buChar char="•"/>
              <a:defRPr/>
            </a:pPr>
            <a:r>
              <a:rPr kumimoji="1" lang="zh-CN" altLang="en-US" sz="1400" b="1" dirty="0">
                <a:solidFill>
                  <a:srgbClr val="31368D"/>
                </a:solidFill>
                <a:latin typeface="微软雅黑" panose="020B0503020204020204" pitchFamily="34" charset="-122"/>
                <a:ea typeface="微软雅黑" panose="020B0503020204020204" pitchFamily="34" charset="-122"/>
              </a:rPr>
              <a:t>项目</a:t>
            </a:r>
            <a:r>
              <a:rPr kumimoji="1" lang="zh-CN" altLang="en-US" sz="1400" dirty="0">
                <a:solidFill>
                  <a:srgbClr val="31368D"/>
                </a:solidFill>
                <a:latin typeface="微软雅黑" panose="020B0503020204020204" pitchFamily="34" charset="-122"/>
                <a:ea typeface="微软雅黑" panose="020B0503020204020204" pitchFamily="34" charset="-122"/>
              </a:rPr>
              <a:t>状态：形成一定知名项目，但</a:t>
            </a:r>
            <a:r>
              <a:rPr kumimoji="1" lang="zh-CN" altLang="en-US" sz="1400" b="1" dirty="0">
                <a:solidFill>
                  <a:srgbClr val="31368D"/>
                </a:solidFill>
                <a:latin typeface="微软雅黑" panose="020B0503020204020204" pitchFamily="34" charset="-122"/>
                <a:ea typeface="微软雅黑" panose="020B0503020204020204" pitchFamily="34" charset="-122"/>
              </a:rPr>
              <a:t>未实现与机构品牌深度联结</a:t>
            </a:r>
          </a:p>
        </p:txBody>
      </p:sp>
      <p:grpSp>
        <p:nvGrpSpPr>
          <p:cNvPr id="9" name="群組 81"/>
          <p:cNvGrpSpPr/>
          <p:nvPr/>
        </p:nvGrpSpPr>
        <p:grpSpPr>
          <a:xfrm>
            <a:off x="5703953" y="3781508"/>
            <a:ext cx="385871" cy="385871"/>
            <a:chOff x="4887500" y="3733263"/>
            <a:chExt cx="646331" cy="646331"/>
          </a:xfrm>
        </p:grpSpPr>
        <p:sp>
          <p:nvSpPr>
            <p:cNvPr id="10" name="橢圓 82"/>
            <p:cNvSpPr/>
            <p:nvPr/>
          </p:nvSpPr>
          <p:spPr>
            <a:xfrm>
              <a:off x="4887500" y="3733263"/>
              <a:ext cx="646331" cy="646331"/>
            </a:xfrm>
            <a:prstGeom prst="ellipse">
              <a:avLst/>
            </a:prstGeom>
            <a:solidFill>
              <a:srgbClr val="3136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HK" altLang="en-US"/>
            </a:p>
          </p:txBody>
        </p:sp>
        <p:sp>
          <p:nvSpPr>
            <p:cNvPr id="14" name="fast-forward_156283"/>
            <p:cNvSpPr>
              <a:spLocks noChangeAspect="1"/>
            </p:cNvSpPr>
            <p:nvPr/>
          </p:nvSpPr>
          <p:spPr>
            <a:xfrm>
              <a:off x="5019915" y="3845368"/>
              <a:ext cx="422809" cy="422119"/>
            </a:xfrm>
            <a:custGeom>
              <a:avLst/>
              <a:gdLst>
                <a:gd name="T0" fmla="*/ 1219 w 6533"/>
                <a:gd name="T1" fmla="*/ 6533 h 6533"/>
                <a:gd name="T2" fmla="*/ 2191 w 6533"/>
                <a:gd name="T3" fmla="*/ 5603 h 6533"/>
                <a:gd name="T4" fmla="*/ 3121 w 6533"/>
                <a:gd name="T5" fmla="*/ 6533 h 6533"/>
                <a:gd name="T6" fmla="*/ 6533 w 6533"/>
                <a:gd name="T7" fmla="*/ 3267 h 6533"/>
                <a:gd name="T8" fmla="*/ 3121 w 6533"/>
                <a:gd name="T9" fmla="*/ 0 h 6533"/>
                <a:gd name="T10" fmla="*/ 2191 w 6533"/>
                <a:gd name="T11" fmla="*/ 931 h 6533"/>
                <a:gd name="T12" fmla="*/ 1219 w 6533"/>
                <a:gd name="T13" fmla="*/ 0 h 6533"/>
                <a:gd name="T14" fmla="*/ 0 w 6533"/>
                <a:gd name="T15" fmla="*/ 1220 h 6533"/>
                <a:gd name="T16" fmla="*/ 2138 w 6533"/>
                <a:gd name="T17" fmla="*/ 3267 h 6533"/>
                <a:gd name="T18" fmla="*/ 0 w 6533"/>
                <a:gd name="T19" fmla="*/ 5314 h 6533"/>
                <a:gd name="T20" fmla="*/ 1219 w 6533"/>
                <a:gd name="T21" fmla="*/ 6533 h 6533"/>
                <a:gd name="T22" fmla="*/ 3128 w 6533"/>
                <a:gd name="T23" fmla="*/ 572 h 6533"/>
                <a:gd name="T24" fmla="*/ 5942 w 6533"/>
                <a:gd name="T25" fmla="*/ 3267 h 6533"/>
                <a:gd name="T26" fmla="*/ 3128 w 6533"/>
                <a:gd name="T27" fmla="*/ 5961 h 6533"/>
                <a:gd name="T28" fmla="*/ 2487 w 6533"/>
                <a:gd name="T29" fmla="*/ 5320 h 6533"/>
                <a:gd name="T30" fmla="*/ 4631 w 6533"/>
                <a:gd name="T31" fmla="*/ 3267 h 6533"/>
                <a:gd name="T32" fmla="*/ 2487 w 6533"/>
                <a:gd name="T33" fmla="*/ 1213 h 6533"/>
                <a:gd name="T34" fmla="*/ 3128 w 6533"/>
                <a:gd name="T35" fmla="*/ 572 h 6533"/>
                <a:gd name="T36" fmla="*/ 585 w 6533"/>
                <a:gd name="T37" fmla="*/ 1213 h 6533"/>
                <a:gd name="T38" fmla="*/ 1226 w 6533"/>
                <a:gd name="T39" fmla="*/ 572 h 6533"/>
                <a:gd name="T40" fmla="*/ 4040 w 6533"/>
                <a:gd name="T41" fmla="*/ 3267 h 6533"/>
                <a:gd name="T42" fmla="*/ 1226 w 6533"/>
                <a:gd name="T43" fmla="*/ 5961 h 6533"/>
                <a:gd name="T44" fmla="*/ 585 w 6533"/>
                <a:gd name="T45" fmla="*/ 5320 h 6533"/>
                <a:gd name="T46" fmla="*/ 2729 w 6533"/>
                <a:gd name="T47" fmla="*/ 3267 h 6533"/>
                <a:gd name="T48" fmla="*/ 585 w 6533"/>
                <a:gd name="T49" fmla="*/ 1213 h 6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33" h="6533">
                  <a:moveTo>
                    <a:pt x="1219" y="6533"/>
                  </a:moveTo>
                  <a:lnTo>
                    <a:pt x="2191" y="5603"/>
                  </a:lnTo>
                  <a:lnTo>
                    <a:pt x="3121" y="6533"/>
                  </a:lnTo>
                  <a:lnTo>
                    <a:pt x="6533" y="3267"/>
                  </a:lnTo>
                  <a:lnTo>
                    <a:pt x="3121" y="0"/>
                  </a:lnTo>
                  <a:lnTo>
                    <a:pt x="2191" y="931"/>
                  </a:lnTo>
                  <a:lnTo>
                    <a:pt x="1219" y="0"/>
                  </a:lnTo>
                  <a:lnTo>
                    <a:pt x="0" y="1220"/>
                  </a:lnTo>
                  <a:lnTo>
                    <a:pt x="2138" y="3267"/>
                  </a:lnTo>
                  <a:lnTo>
                    <a:pt x="0" y="5314"/>
                  </a:lnTo>
                  <a:lnTo>
                    <a:pt x="1219" y="6533"/>
                  </a:lnTo>
                  <a:close/>
                  <a:moveTo>
                    <a:pt x="3128" y="572"/>
                  </a:moveTo>
                  <a:lnTo>
                    <a:pt x="5942" y="3267"/>
                  </a:lnTo>
                  <a:lnTo>
                    <a:pt x="3128" y="5961"/>
                  </a:lnTo>
                  <a:lnTo>
                    <a:pt x="2487" y="5320"/>
                  </a:lnTo>
                  <a:lnTo>
                    <a:pt x="4631" y="3267"/>
                  </a:lnTo>
                  <a:lnTo>
                    <a:pt x="2487" y="1213"/>
                  </a:lnTo>
                  <a:lnTo>
                    <a:pt x="3128" y="572"/>
                  </a:lnTo>
                  <a:close/>
                  <a:moveTo>
                    <a:pt x="585" y="1213"/>
                  </a:moveTo>
                  <a:lnTo>
                    <a:pt x="1226" y="572"/>
                  </a:lnTo>
                  <a:lnTo>
                    <a:pt x="4040" y="3267"/>
                  </a:lnTo>
                  <a:lnTo>
                    <a:pt x="1226" y="5961"/>
                  </a:lnTo>
                  <a:lnTo>
                    <a:pt x="585" y="5320"/>
                  </a:lnTo>
                  <a:lnTo>
                    <a:pt x="2729" y="3267"/>
                  </a:lnTo>
                  <a:lnTo>
                    <a:pt x="585" y="121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ABC</a:t>
            </a:r>
            <a:r>
              <a:rPr lang="zh-CN" altLang="en-US"/>
              <a:t>合伙人简介（部分）</a:t>
            </a:r>
          </a:p>
        </p:txBody>
      </p:sp>
      <p:sp>
        <p:nvSpPr>
          <p:cNvPr id="4" name="Rectangle 58"/>
          <p:cNvSpPr/>
          <p:nvPr/>
        </p:nvSpPr>
        <p:spPr>
          <a:xfrm>
            <a:off x="878451" y="1076510"/>
            <a:ext cx="11313549" cy="1139756"/>
          </a:xfrm>
          <a:prstGeom prst="rect">
            <a:avLst/>
          </a:prstGeom>
          <a:solidFill>
            <a:srgbClr val="002060"/>
          </a:solidFill>
          <a:ln w="12700" cap="flat" cmpd="sng" algn="ctr">
            <a:noFill/>
            <a:prstDash val="solid"/>
            <a:miter lim="800000"/>
          </a:ln>
          <a:effectLst/>
        </p:spPr>
        <p:txBody>
          <a:bodyPr lIns="81832" tIns="40908" rIns="81832" bIns="40908"/>
          <a:lstStyle/>
          <a:p>
            <a:pPr lvl="0" defTabSz="1040765" hangingPunct="0"/>
            <a:r>
              <a:rPr lang="zh-CN" altLang="en-US" kern="0">
                <a:solidFill>
                  <a:srgbClr val="FFFFFF"/>
                </a:solidFill>
                <a:latin typeface="+mj-ea"/>
                <a:ea typeface="+mj-ea"/>
                <a:sym typeface="Arial" panose="020B0604020202020204"/>
              </a:rPr>
              <a:t>黄郁娟</a:t>
            </a:r>
            <a:r>
              <a:rPr lang="en-US" altLang="zh-CN" kern="0">
                <a:solidFill>
                  <a:srgbClr val="FFFFFF"/>
                </a:solidFill>
                <a:latin typeface="+mj-ea"/>
                <a:ea typeface="+mj-ea"/>
                <a:sym typeface="Arial" panose="020B0604020202020204"/>
              </a:rPr>
              <a:t>(Cecilia)</a:t>
            </a:r>
            <a:r>
              <a:rPr lang="zh-CN" altLang="en-US" kern="0">
                <a:solidFill>
                  <a:srgbClr val="FFFFFF"/>
                </a:solidFill>
                <a:latin typeface="+mj-ea"/>
                <a:ea typeface="+mj-ea"/>
                <a:sym typeface="Arial" panose="020B0604020202020204"/>
              </a:rPr>
              <a:t>，合伙人，上海</a:t>
            </a:r>
          </a:p>
          <a:p>
            <a:pPr lvl="0" defTabSz="1040765" hangingPunct="0"/>
            <a:endParaRPr lang="en-US" altLang="zh-CN" kern="0">
              <a:solidFill>
                <a:srgbClr val="FFFFFF"/>
              </a:solidFill>
              <a:latin typeface="+mj-ea"/>
              <a:ea typeface="+mj-ea"/>
              <a:sym typeface="Arial" panose="020B0604020202020204"/>
            </a:endParaRPr>
          </a:p>
          <a:p>
            <a:pPr lvl="0" defTabSz="1040765" hangingPunct="0"/>
            <a:r>
              <a:rPr lang="zh-CN" altLang="en-US" kern="0">
                <a:solidFill>
                  <a:srgbClr val="FFFFFF"/>
                </a:solidFill>
                <a:latin typeface="+mj-ea"/>
                <a:ea typeface="+mj-ea"/>
                <a:sym typeface="Arial" panose="020B0604020202020204"/>
              </a:rPr>
              <a:t>品牌推广业务线，美好社会咨询社</a:t>
            </a:r>
          </a:p>
          <a:p>
            <a:pPr lvl="0" defTabSz="1040765" hangingPunct="0"/>
            <a:r>
              <a:rPr lang="zh-CN" altLang="en-US" kern="0">
                <a:solidFill>
                  <a:srgbClr val="FFFFFF"/>
                </a:solidFill>
                <a:latin typeface="+mj-ea"/>
                <a:ea typeface="+mj-ea"/>
                <a:sym typeface="Arial" panose="020B0604020202020204"/>
              </a:rPr>
              <a:t>资深副总裁，安索帕中国集团</a:t>
            </a:r>
          </a:p>
        </p:txBody>
      </p:sp>
      <p:sp>
        <p:nvSpPr>
          <p:cNvPr id="5" name="TextBox 55"/>
          <p:cNvSpPr txBox="1"/>
          <p:nvPr/>
        </p:nvSpPr>
        <p:spPr>
          <a:xfrm>
            <a:off x="878452" y="2346915"/>
            <a:ext cx="11027798" cy="841256"/>
          </a:xfrm>
          <a:prstGeom prst="rect">
            <a:avLst/>
          </a:prstGeom>
          <a:noFill/>
          <a:ln>
            <a:noFill/>
          </a:ln>
        </p:spPr>
        <p:txBody>
          <a:bodyPr wrap="square" lIns="0" tIns="0" rIns="0" bIns="0" rtlCol="0">
            <a:spAutoFit/>
          </a:bodyPr>
          <a:lstStyle/>
          <a:p>
            <a:pPr hangingPunct="0">
              <a:spcAft>
                <a:spcPts val="430"/>
              </a:spcAft>
            </a:pPr>
            <a:r>
              <a:rPr lang="zh-HK" altLang="en-US" sz="1200" b="1" kern="0" dirty="0">
                <a:solidFill>
                  <a:srgbClr val="002060"/>
                </a:solidFill>
                <a:latin typeface="+mj-ea"/>
                <a:ea typeface="+mj-ea"/>
                <a:sym typeface="Arial" panose="020B0604020202020204"/>
              </a:rPr>
              <a:t>背景</a:t>
            </a:r>
          </a:p>
          <a:p>
            <a:pPr eaLnBrk="0" hangingPunct="0">
              <a:spcAft>
                <a:spcPts val="400"/>
              </a:spcAft>
            </a:pPr>
            <a:r>
              <a:rPr lang="zh-CN" altLang="en-US" sz="1200" kern="0">
                <a:solidFill>
                  <a:srgbClr val="000000"/>
                </a:solidFill>
                <a:latin typeface="+mj-ea"/>
                <a:ea typeface="+mj-ea"/>
                <a:cs typeface="Times New Roman" panose="02020603050405020304" pitchFamily="18" charset="0"/>
                <a:sym typeface="Arial" panose="020B0604020202020204"/>
              </a:rPr>
              <a:t>在零售业、市场营销、品牌咨询以及</a:t>
            </a:r>
            <a:r>
              <a:rPr lang="en-US" altLang="zh-CN" sz="1200" kern="0">
                <a:solidFill>
                  <a:srgbClr val="000000"/>
                </a:solidFill>
                <a:latin typeface="+mj-ea"/>
                <a:ea typeface="+mj-ea"/>
                <a:cs typeface="Times New Roman" panose="02020603050405020304" pitchFamily="18" charset="0"/>
                <a:sym typeface="Arial" panose="020B0604020202020204"/>
              </a:rPr>
              <a:t>CRM</a:t>
            </a:r>
            <a:r>
              <a:rPr lang="zh-CN" altLang="en-US" sz="1200" kern="0">
                <a:solidFill>
                  <a:srgbClr val="000000"/>
                </a:solidFill>
                <a:latin typeface="+mj-ea"/>
                <a:ea typeface="+mj-ea"/>
                <a:cs typeface="Times New Roman" panose="02020603050405020304" pitchFamily="18" charset="0"/>
                <a:sym typeface="Arial" panose="020B0604020202020204"/>
              </a:rPr>
              <a:t>有超过</a:t>
            </a:r>
            <a:r>
              <a:rPr lang="en-US" altLang="zh-CN" sz="1200" kern="0">
                <a:solidFill>
                  <a:srgbClr val="000000"/>
                </a:solidFill>
                <a:latin typeface="+mj-ea"/>
                <a:ea typeface="+mj-ea"/>
                <a:cs typeface="Times New Roman" panose="02020603050405020304" pitchFamily="18" charset="0"/>
                <a:sym typeface="Arial" panose="020B0604020202020204"/>
              </a:rPr>
              <a:t>20</a:t>
            </a:r>
            <a:r>
              <a:rPr lang="zh-CN" altLang="en-US" sz="1200" kern="0">
                <a:solidFill>
                  <a:srgbClr val="000000"/>
                </a:solidFill>
                <a:latin typeface="+mj-ea"/>
                <a:ea typeface="+mj-ea"/>
                <a:cs typeface="Times New Roman" panose="02020603050405020304" pitchFamily="18" charset="0"/>
                <a:sym typeface="Arial" panose="020B0604020202020204"/>
              </a:rPr>
              <a:t>年的经验，曾经服务过的客户包括快消品、金融、汽车、家电、不动产等。</a:t>
            </a:r>
          </a:p>
          <a:p>
            <a:pPr eaLnBrk="0" hangingPunct="0">
              <a:spcAft>
                <a:spcPts val="400"/>
              </a:spcAft>
            </a:pPr>
            <a:r>
              <a:rPr lang="zh-CN" altLang="en-US" sz="1200" kern="0">
                <a:solidFill>
                  <a:srgbClr val="000000"/>
                </a:solidFill>
                <a:latin typeface="+mj-ea"/>
                <a:ea typeface="+mj-ea"/>
                <a:cs typeface="Times New Roman" panose="02020603050405020304" pitchFamily="18" charset="0"/>
                <a:sym typeface="Arial" panose="020B0604020202020204"/>
              </a:rPr>
              <a:t>在加入安索帕中国集团之前，曾经在台湾智威汤逊广告、特力集团以及</a:t>
            </a:r>
            <a:r>
              <a:rPr lang="en-US" altLang="zh-CN" sz="1200" kern="0">
                <a:solidFill>
                  <a:srgbClr val="000000"/>
                </a:solidFill>
                <a:latin typeface="+mj-ea"/>
                <a:ea typeface="+mj-ea"/>
                <a:cs typeface="Times New Roman" panose="02020603050405020304" pitchFamily="18" charset="0"/>
                <a:sym typeface="Arial" panose="020B0604020202020204"/>
              </a:rPr>
              <a:t>Interbrand</a:t>
            </a:r>
            <a:r>
              <a:rPr lang="zh-CN" altLang="en-US" sz="1200" kern="0">
                <a:solidFill>
                  <a:srgbClr val="000000"/>
                </a:solidFill>
                <a:latin typeface="+mj-ea"/>
                <a:ea typeface="+mj-ea"/>
                <a:cs typeface="Times New Roman" panose="02020603050405020304" pitchFamily="18" charset="0"/>
                <a:sym typeface="Arial" panose="020B0604020202020204"/>
              </a:rPr>
              <a:t>担任管理职。目前负责品牌商务咨询服务，致力于协助品牌在数字化时代打造完整品牌、商务、传播、数据、体验地生态圈，将营销与营运活动所搜集的数据，转换成品牌策略与传播计划。</a:t>
            </a:r>
          </a:p>
        </p:txBody>
      </p:sp>
      <p:sp>
        <p:nvSpPr>
          <p:cNvPr id="6" name="Rectangle 56"/>
          <p:cNvSpPr>
            <a:spLocks noChangeArrowheads="1"/>
          </p:cNvSpPr>
          <p:nvPr/>
        </p:nvSpPr>
        <p:spPr bwMode="auto">
          <a:xfrm>
            <a:off x="878451" y="3318821"/>
            <a:ext cx="11027799" cy="3076571"/>
          </a:xfrm>
          <a:prstGeom prst="rect">
            <a:avLst/>
          </a:prstGeom>
          <a:solidFill>
            <a:sysClr val="window" lastClr="FFFFFF"/>
          </a:solidFill>
          <a:ln w="9525" algn="ctr">
            <a:noFill/>
            <a:miter lim="800000"/>
          </a:ln>
        </p:spPr>
        <p:txBody>
          <a:bodyPr lIns="0" tIns="0" rIns="0" bIns="0"/>
          <a:lstStyle/>
          <a:p>
            <a:pPr eaLnBrk="0" hangingPunct="0">
              <a:spcAft>
                <a:spcPts val="430"/>
              </a:spcAft>
              <a:buClr>
                <a:schemeClr val="tx2"/>
              </a:buClr>
              <a:buSzPct val="80000"/>
            </a:pPr>
            <a:r>
              <a:rPr lang="zh-HK" altLang="en-US" sz="1200" b="1">
                <a:solidFill>
                  <a:srgbClr val="002060"/>
                </a:solidFill>
                <a:latin typeface="+mj-ea"/>
                <a:ea typeface="+mj-ea"/>
              </a:rPr>
              <a:t>相关经验</a:t>
            </a:r>
            <a:endParaRPr lang="zh-HK" altLang="en-US" sz="1200">
              <a:solidFill>
                <a:srgbClr val="002060"/>
              </a:solidFill>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en-US" altLang="en-US" sz="1200">
                <a:latin typeface="+mj-ea"/>
                <a:ea typeface="+mj-ea"/>
                <a:cs typeface="Times New Roman" panose="02020603050405020304" pitchFamily="18" charset="0"/>
              </a:rPr>
              <a:t>零售业：台湾特力集团、特力屋、特力和乐</a:t>
            </a:r>
          </a:p>
          <a:p>
            <a:pPr indent="88900" defTabSz="1017905" eaLnBrk="0" hangingPunct="0">
              <a:spcAft>
                <a:spcPts val="400"/>
              </a:spcAft>
              <a:buClr>
                <a:schemeClr val="tx2"/>
              </a:buClr>
              <a:buSzPct val="80000"/>
              <a:buFont typeface="Wingdings" panose="05000000000000000000" pitchFamily="2" charset="2"/>
              <a:buChar char="§"/>
              <a:defRPr/>
            </a:pPr>
            <a:r>
              <a:rPr lang="en-US" altLang="en-US" sz="1200">
                <a:latin typeface="+mj-ea"/>
                <a:ea typeface="+mj-ea"/>
                <a:cs typeface="Times New Roman" panose="02020603050405020304" pitchFamily="18" charset="0"/>
              </a:rPr>
              <a:t>快消业：康师傅、达能、辉瑞、Hormel、可口可乐、必胜客、德克士、全家便利、多美滋、舒洁、家乐氏</a:t>
            </a:r>
          </a:p>
          <a:p>
            <a:pPr indent="88900" defTabSz="1017905" eaLnBrk="0" hangingPunct="0">
              <a:spcAft>
                <a:spcPts val="400"/>
              </a:spcAft>
              <a:buClr>
                <a:schemeClr val="tx2"/>
              </a:buClr>
              <a:buSzPct val="80000"/>
              <a:buFont typeface="Wingdings" panose="05000000000000000000" pitchFamily="2" charset="2"/>
              <a:buChar char="§"/>
              <a:defRPr/>
            </a:pPr>
            <a:r>
              <a:rPr lang="en-US" altLang="en-US" sz="1200">
                <a:latin typeface="+mj-ea"/>
                <a:ea typeface="+mj-ea"/>
                <a:cs typeface="Times New Roman" panose="02020603050405020304" pitchFamily="18" charset="0"/>
              </a:rPr>
              <a:t>汽车及耐用品：ZTE、海尔、De Beers、上汽集团、爱驰意维</a:t>
            </a:r>
          </a:p>
          <a:p>
            <a:pPr indent="88900" defTabSz="1017905" eaLnBrk="0" hangingPunct="0">
              <a:spcAft>
                <a:spcPts val="400"/>
              </a:spcAft>
              <a:buClr>
                <a:schemeClr val="tx2"/>
              </a:buClr>
              <a:buSzPct val="80000"/>
              <a:buFont typeface="Wingdings" panose="05000000000000000000" pitchFamily="2" charset="2"/>
              <a:buChar char="§"/>
              <a:defRPr/>
            </a:pPr>
            <a:r>
              <a:rPr lang="en-US" altLang="en-US" sz="1200">
                <a:latin typeface="+mj-ea"/>
                <a:ea typeface="+mj-ea"/>
                <a:cs typeface="Times New Roman" panose="02020603050405020304" pitchFamily="18" charset="0"/>
              </a:rPr>
              <a:t>金融业：银联、花旗银行、荷兰银行</a:t>
            </a:r>
          </a:p>
          <a:p>
            <a:pPr indent="88900" defTabSz="1017905" eaLnBrk="0" hangingPunct="0">
              <a:spcAft>
                <a:spcPts val="400"/>
              </a:spcAft>
              <a:buClr>
                <a:schemeClr val="tx2"/>
              </a:buClr>
              <a:buSzPct val="80000"/>
              <a:buFont typeface="Wingdings" panose="05000000000000000000" pitchFamily="2" charset="2"/>
              <a:buChar char="§"/>
              <a:defRPr/>
            </a:pPr>
            <a:r>
              <a:rPr lang="en-US" altLang="en-US" sz="1200">
                <a:latin typeface="+mj-ea"/>
                <a:ea typeface="+mj-ea"/>
                <a:cs typeface="Times New Roman" panose="02020603050405020304" pitchFamily="18" charset="0"/>
              </a:rPr>
              <a:t>不动产：苏州中心、中南集团</a:t>
            </a:r>
          </a:p>
          <a:p>
            <a:pPr indent="88900" defTabSz="1017905" eaLnBrk="0" hangingPunct="0">
              <a:spcAft>
                <a:spcPts val="400"/>
              </a:spcAft>
              <a:buClr>
                <a:schemeClr val="tx2"/>
              </a:buClr>
              <a:buSzPct val="80000"/>
              <a:buFont typeface="Wingdings" panose="05000000000000000000" pitchFamily="2" charset="2"/>
              <a:buChar char="§"/>
              <a:defRPr/>
            </a:pPr>
            <a:r>
              <a:rPr lang="en-US" altLang="en-US" sz="1200">
                <a:latin typeface="+mj-ea"/>
                <a:ea typeface="+mj-ea"/>
                <a:cs typeface="Times New Roman" panose="02020603050405020304" pitchFamily="18" charset="0"/>
              </a:rPr>
              <a:t>互联网：腾讯</a:t>
            </a:r>
          </a:p>
          <a:p>
            <a:pPr indent="88900" defTabSz="1017905" eaLnBrk="0" hangingPunct="0">
              <a:spcAft>
                <a:spcPts val="400"/>
              </a:spcAft>
              <a:buClr>
                <a:schemeClr val="tx2"/>
              </a:buClr>
              <a:buSzPct val="80000"/>
              <a:buFont typeface="Wingdings" panose="05000000000000000000" pitchFamily="2" charset="2"/>
              <a:buChar char="§"/>
              <a:defRPr/>
            </a:pPr>
            <a:r>
              <a:rPr lang="en-US" altLang="en-US" sz="1200">
                <a:latin typeface="+mj-ea"/>
                <a:ea typeface="+mj-ea"/>
                <a:cs typeface="Times New Roman" panose="02020603050405020304" pitchFamily="18" charset="0"/>
              </a:rPr>
              <a:t>教育：华尔街英语</a:t>
            </a:r>
            <a:endParaRPr lang="en-US" altLang="zh-CN" sz="1200">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endParaRPr lang="zh-CN" altLang="en-US" sz="1200">
              <a:latin typeface="+mj-ea"/>
              <a:ea typeface="+mj-ea"/>
              <a:cs typeface="Times New Roman" panose="02020603050405020304" pitchFamily="18" charset="0"/>
            </a:endParaRPr>
          </a:p>
          <a:p>
            <a:pPr eaLnBrk="0" hangingPunct="0">
              <a:spcAft>
                <a:spcPts val="430"/>
              </a:spcAft>
              <a:buClr>
                <a:schemeClr val="tx2"/>
              </a:buClr>
              <a:buSzPct val="80000"/>
              <a:defRPr/>
            </a:pPr>
            <a:r>
              <a:rPr lang="en-US" altLang="zh-CN" sz="1200" b="1">
                <a:solidFill>
                  <a:srgbClr val="002060"/>
                </a:solidFill>
                <a:latin typeface="+mj-ea"/>
                <a:ea typeface="+mj-ea"/>
              </a:rPr>
              <a:t>NGO</a:t>
            </a:r>
            <a:r>
              <a:rPr lang="zh-CN" altLang="en-US" sz="1200" b="1">
                <a:solidFill>
                  <a:srgbClr val="002060"/>
                </a:solidFill>
                <a:latin typeface="+mj-ea"/>
                <a:ea typeface="+mj-ea"/>
              </a:rPr>
              <a:t>经验</a:t>
            </a:r>
            <a:endParaRPr lang="en-US" altLang="zh-CN" sz="1200" b="1">
              <a:solidFill>
                <a:srgbClr val="002060"/>
              </a:solidFill>
              <a:latin typeface="+mj-ea"/>
              <a:ea typeface="+mj-ea"/>
            </a:endParaRPr>
          </a:p>
          <a:p>
            <a:pPr indent="88900" defTabSz="1017905" eaLnBrk="0" hangingPunct="0">
              <a:spcAft>
                <a:spcPts val="400"/>
              </a:spcAft>
              <a:buClr>
                <a:schemeClr val="tx2"/>
              </a:buClr>
              <a:buSzPct val="80000"/>
              <a:buFont typeface="Wingdings" panose="05000000000000000000" pitchFamily="2" charset="2"/>
              <a:buChar char="§"/>
              <a:defRPr/>
            </a:pPr>
            <a:r>
              <a:rPr lang="en-US" altLang="en-US" sz="1200">
                <a:latin typeface="+mj-ea"/>
                <a:ea typeface="+mj-ea"/>
                <a:cs typeface="Times New Roman" panose="02020603050405020304" pitchFamily="18" charset="0"/>
              </a:rPr>
              <a:t>ABC 尽美战略规划项目</a:t>
            </a:r>
            <a:r>
              <a:rPr lang="zh-CN" altLang="en-US" sz="1200">
                <a:latin typeface="+mj-ea"/>
                <a:ea typeface="+mj-ea"/>
                <a:cs typeface="Times New Roman" panose="02020603050405020304" pitchFamily="18" charset="0"/>
              </a:rPr>
              <a:t>，专家顾问</a:t>
            </a:r>
            <a:endParaRPr lang="en-US" altLang="en-US" sz="1200">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en-US" altLang="en-US" sz="1200">
                <a:latin typeface="+mj-ea"/>
                <a:ea typeface="+mj-ea"/>
                <a:cs typeface="Times New Roman" panose="02020603050405020304" pitchFamily="18" charset="0"/>
              </a:rPr>
              <a:t>ABC 慈善超市战略规划项目</a:t>
            </a:r>
            <a:r>
              <a:rPr lang="zh-CN" altLang="en-US" sz="1200">
                <a:latin typeface="+mj-ea"/>
                <a:ea typeface="+mj-ea"/>
                <a:cs typeface="Times New Roman" panose="02020603050405020304" pitchFamily="18" charset="0"/>
              </a:rPr>
              <a:t>，专家顾问</a:t>
            </a:r>
            <a:endParaRPr lang="en-US" altLang="en-US" sz="1200">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en-US" altLang="en-US" sz="1200">
                <a:latin typeface="+mj-ea"/>
                <a:ea typeface="+mj-ea"/>
                <a:cs typeface="Times New Roman" panose="02020603050405020304" pitchFamily="18" charset="0"/>
              </a:rPr>
              <a:t>ABC 爱拍品牌规划项目</a:t>
            </a:r>
            <a:r>
              <a:rPr lang="zh-CN" altLang="en-US" sz="1200">
                <a:latin typeface="+mj-ea"/>
                <a:ea typeface="+mj-ea"/>
                <a:cs typeface="Times New Roman" panose="02020603050405020304" pitchFamily="18" charset="0"/>
              </a:rPr>
              <a:t>，项目总监</a:t>
            </a:r>
            <a:endParaRPr lang="en-US" altLang="en-US" sz="1200">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en-US" altLang="en-US" sz="1200">
                <a:latin typeface="+mj-ea"/>
                <a:ea typeface="+mj-ea"/>
                <a:cs typeface="Times New Roman" panose="02020603050405020304" pitchFamily="18" charset="0"/>
              </a:rPr>
              <a:t>ABC 手牵手规划项目</a:t>
            </a:r>
            <a:r>
              <a:rPr lang="zh-CN" altLang="en-US" sz="1200">
                <a:latin typeface="+mj-ea"/>
                <a:ea typeface="+mj-ea"/>
                <a:cs typeface="Times New Roman" panose="02020603050405020304" pitchFamily="18" charset="0"/>
              </a:rPr>
              <a:t>，项目总监</a:t>
            </a:r>
            <a:endParaRPr lang="en-US" altLang="zh-CN" sz="1200" dirty="0">
              <a:latin typeface="+mj-ea"/>
              <a:ea typeface="+mj-ea"/>
            </a:endParaRPr>
          </a:p>
        </p:txBody>
      </p:sp>
      <p:pic>
        <p:nvPicPr>
          <p:cNvPr id="8" name="图片 7"/>
          <p:cNvPicPr>
            <a:picLocks noChangeAspect="1"/>
          </p:cNvPicPr>
          <p:nvPr/>
        </p:nvPicPr>
        <p:blipFill rotWithShape="1">
          <a:blip r:embed="rId2" cstate="print">
            <a:extLst>
              <a:ext uri="{28A0092B-C50C-407E-A947-70E740481C1C}">
                <a14:useLocalDpi xmlns:a14="http://schemas.microsoft.com/office/drawing/2010/main" val="0"/>
              </a:ext>
            </a:extLst>
          </a:blip>
          <a:srcRect l="39977" t="6728" r="32818" b="32182"/>
          <a:stretch>
            <a:fillRect/>
          </a:stretch>
        </p:blipFill>
        <p:spPr>
          <a:xfrm>
            <a:off x="-18209" y="1076510"/>
            <a:ext cx="896660" cy="1139756"/>
          </a:xfrm>
          <a:prstGeom prst="rect">
            <a:avLst/>
          </a:prstGeom>
        </p:spPr>
      </p:pic>
    </p:spTree>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ABC</a:t>
            </a:r>
            <a:r>
              <a:rPr lang="zh-CN" altLang="en-US"/>
              <a:t>合伙人简介（部分）</a:t>
            </a:r>
          </a:p>
        </p:txBody>
      </p:sp>
      <p:sp>
        <p:nvSpPr>
          <p:cNvPr id="4" name="Rectangle 58"/>
          <p:cNvSpPr/>
          <p:nvPr/>
        </p:nvSpPr>
        <p:spPr>
          <a:xfrm>
            <a:off x="878451" y="1076510"/>
            <a:ext cx="11313549" cy="1241040"/>
          </a:xfrm>
          <a:prstGeom prst="rect">
            <a:avLst/>
          </a:prstGeom>
          <a:solidFill>
            <a:srgbClr val="002060"/>
          </a:solidFill>
          <a:ln w="12700" cap="flat" cmpd="sng" algn="ctr">
            <a:noFill/>
            <a:prstDash val="solid"/>
            <a:miter lim="800000"/>
          </a:ln>
          <a:effectLst/>
        </p:spPr>
        <p:txBody>
          <a:bodyPr lIns="81832" tIns="40908" rIns="81832" bIns="40908"/>
          <a:lstStyle/>
          <a:p>
            <a:pPr lvl="0" defTabSz="1040765" hangingPunct="0"/>
            <a:r>
              <a:rPr lang="zh-CN" altLang="en-US" kern="0">
                <a:solidFill>
                  <a:srgbClr val="FFFFFF"/>
                </a:solidFill>
                <a:latin typeface="+mj-ea"/>
                <a:ea typeface="+mj-ea"/>
                <a:sym typeface="Arial" panose="020B0604020202020204"/>
              </a:rPr>
              <a:t>杨亚婷</a:t>
            </a:r>
            <a:r>
              <a:rPr lang="en-US" altLang="zh-CN" kern="0">
                <a:solidFill>
                  <a:srgbClr val="FFFFFF"/>
                </a:solidFill>
                <a:latin typeface="+mj-ea"/>
                <a:ea typeface="+mj-ea"/>
                <a:sym typeface="Arial" panose="020B0604020202020204"/>
              </a:rPr>
              <a:t>(Echo)</a:t>
            </a:r>
            <a:r>
              <a:rPr lang="zh-CN" altLang="en-US" kern="0">
                <a:solidFill>
                  <a:srgbClr val="FFFFFF"/>
                </a:solidFill>
                <a:latin typeface="+mj-ea"/>
                <a:ea typeface="+mj-ea"/>
                <a:sym typeface="Arial" panose="020B0604020202020204"/>
              </a:rPr>
              <a:t>，合伙人，上海</a:t>
            </a:r>
          </a:p>
          <a:p>
            <a:pPr lvl="0" defTabSz="1040765" hangingPunct="0"/>
            <a:endParaRPr lang="en-US" altLang="zh-CN" kern="0">
              <a:solidFill>
                <a:srgbClr val="FFFFFF"/>
              </a:solidFill>
              <a:latin typeface="+mj-ea"/>
              <a:ea typeface="+mj-ea"/>
              <a:sym typeface="Arial" panose="020B0604020202020204"/>
            </a:endParaRPr>
          </a:p>
          <a:p>
            <a:pPr lvl="0" defTabSz="1040765" hangingPunct="0"/>
            <a:r>
              <a:rPr lang="zh-CN" altLang="en-US" kern="0">
                <a:solidFill>
                  <a:srgbClr val="FFFFFF"/>
                </a:solidFill>
                <a:latin typeface="+mj-ea"/>
                <a:ea typeface="+mj-ea"/>
                <a:sym typeface="Arial" panose="020B0604020202020204"/>
              </a:rPr>
              <a:t>品牌推广业务线，美好社会咨询社</a:t>
            </a:r>
          </a:p>
          <a:p>
            <a:pPr lvl="0" defTabSz="1040765" hangingPunct="0"/>
            <a:r>
              <a:rPr lang="en-US" altLang="zh-CN" kern="0">
                <a:solidFill>
                  <a:srgbClr val="FFFFFF"/>
                </a:solidFill>
                <a:latin typeface="+mj-ea"/>
                <a:ea typeface="+mj-ea"/>
                <a:sym typeface="Arial" panose="020B0604020202020204"/>
              </a:rPr>
              <a:t>CMO</a:t>
            </a:r>
            <a:r>
              <a:rPr lang="zh-CN" altLang="en-US" kern="0">
                <a:solidFill>
                  <a:srgbClr val="FFFFFF"/>
                </a:solidFill>
                <a:latin typeface="+mj-ea"/>
                <a:ea typeface="+mj-ea"/>
                <a:sym typeface="Arial" panose="020B0604020202020204"/>
              </a:rPr>
              <a:t>，上海恒乐餐饮管理有限公司</a:t>
            </a:r>
          </a:p>
        </p:txBody>
      </p:sp>
      <p:sp>
        <p:nvSpPr>
          <p:cNvPr id="5" name="TextBox 55"/>
          <p:cNvSpPr txBox="1"/>
          <p:nvPr/>
        </p:nvSpPr>
        <p:spPr>
          <a:xfrm>
            <a:off x="878452" y="2438558"/>
            <a:ext cx="11027798" cy="1025922"/>
          </a:xfrm>
          <a:prstGeom prst="rect">
            <a:avLst/>
          </a:prstGeom>
          <a:noFill/>
          <a:ln>
            <a:noFill/>
          </a:ln>
        </p:spPr>
        <p:txBody>
          <a:bodyPr wrap="square" lIns="0" tIns="0" rIns="0" bIns="0" rtlCol="0">
            <a:spAutoFit/>
          </a:bodyPr>
          <a:lstStyle/>
          <a:p>
            <a:pPr hangingPunct="0">
              <a:spcAft>
                <a:spcPts val="430"/>
              </a:spcAft>
            </a:pPr>
            <a:r>
              <a:rPr lang="zh-HK" altLang="en-US" sz="1200" b="1" kern="0" dirty="0">
                <a:solidFill>
                  <a:srgbClr val="002060"/>
                </a:solidFill>
                <a:latin typeface="+mj-ea"/>
                <a:ea typeface="+mj-ea"/>
                <a:sym typeface="Arial" panose="020B0604020202020204"/>
              </a:rPr>
              <a:t>背景</a:t>
            </a:r>
          </a:p>
          <a:p>
            <a:pPr eaLnBrk="0" hangingPunct="0">
              <a:spcAft>
                <a:spcPts val="400"/>
              </a:spcAft>
            </a:pPr>
            <a:r>
              <a:rPr lang="zh-CN" altLang="en-US" sz="1200" kern="0">
                <a:solidFill>
                  <a:srgbClr val="000000"/>
                </a:solidFill>
                <a:latin typeface="+mj-ea"/>
                <a:ea typeface="+mj-ea"/>
                <a:cs typeface="Times New Roman" panose="02020603050405020304" pitchFamily="18" charset="0"/>
                <a:sym typeface="Arial" panose="020B0604020202020204"/>
              </a:rPr>
              <a:t>杨亚婷女士具备</a:t>
            </a:r>
            <a:r>
              <a:rPr lang="en-US" altLang="zh-CN" sz="1200" kern="0">
                <a:solidFill>
                  <a:srgbClr val="000000"/>
                </a:solidFill>
                <a:latin typeface="+mj-ea"/>
                <a:ea typeface="+mj-ea"/>
                <a:cs typeface="Times New Roman" panose="02020603050405020304" pitchFamily="18" charset="0"/>
                <a:sym typeface="Arial" panose="020B0604020202020204"/>
              </a:rPr>
              <a:t>20</a:t>
            </a:r>
            <a:r>
              <a:rPr lang="zh-CN" altLang="en-US" sz="1200" kern="0">
                <a:solidFill>
                  <a:srgbClr val="000000"/>
                </a:solidFill>
                <a:latin typeface="+mj-ea"/>
                <a:ea typeface="+mj-ea"/>
                <a:cs typeface="Times New Roman" panose="02020603050405020304" pitchFamily="18" charset="0"/>
                <a:sym typeface="Arial" panose="020B0604020202020204"/>
              </a:rPr>
              <a:t>余年品牌管理经验，深耕于连锁餐饮领域，擅长品牌传播、</a:t>
            </a:r>
            <a:r>
              <a:rPr lang="en-US" altLang="zh-CN" sz="1200" kern="0">
                <a:solidFill>
                  <a:srgbClr val="000000"/>
                </a:solidFill>
                <a:latin typeface="+mj-ea"/>
                <a:ea typeface="+mj-ea"/>
                <a:cs typeface="Times New Roman" panose="02020603050405020304" pitchFamily="18" charset="0"/>
                <a:sym typeface="Arial" panose="020B0604020202020204"/>
              </a:rPr>
              <a:t>CSR</a:t>
            </a:r>
            <a:r>
              <a:rPr lang="zh-CN" altLang="en-US" sz="1200" kern="0">
                <a:solidFill>
                  <a:srgbClr val="000000"/>
                </a:solidFill>
                <a:latin typeface="+mj-ea"/>
                <a:ea typeface="+mj-ea"/>
                <a:cs typeface="Times New Roman" panose="02020603050405020304" pitchFamily="18" charset="0"/>
                <a:sym typeface="Arial" panose="020B0604020202020204"/>
              </a:rPr>
              <a:t>、危机公关与市场营销。曾服务于中国百胜餐饮集团肯德基品牌公共事务部，作为美国</a:t>
            </a:r>
            <a:r>
              <a:rPr lang="en-US" altLang="zh-CN" sz="1200" kern="0">
                <a:solidFill>
                  <a:srgbClr val="000000"/>
                </a:solidFill>
                <a:latin typeface="+mj-ea"/>
                <a:ea typeface="+mj-ea"/>
                <a:cs typeface="Times New Roman" panose="02020603050405020304" pitchFamily="18" charset="0"/>
                <a:sym typeface="Arial" panose="020B0604020202020204"/>
              </a:rPr>
              <a:t>DQ</a:t>
            </a:r>
            <a:r>
              <a:rPr lang="zh-CN" altLang="en-US" sz="1200" kern="0">
                <a:solidFill>
                  <a:srgbClr val="000000"/>
                </a:solidFill>
                <a:latin typeface="+mj-ea"/>
                <a:ea typeface="+mj-ea"/>
                <a:cs typeface="Times New Roman" panose="02020603050405020304" pitchFamily="18" charset="0"/>
                <a:sym typeface="Arial" panose="020B0604020202020204"/>
              </a:rPr>
              <a:t>冰雪皇后品牌市场与公关总监开拓中国市场，之后历任小南国餐饮集团首席品牌官，阿基米德</a:t>
            </a:r>
            <a:r>
              <a:rPr lang="en-US" altLang="zh-CN" sz="1200" kern="0">
                <a:solidFill>
                  <a:srgbClr val="000000"/>
                </a:solidFill>
                <a:latin typeface="+mj-ea"/>
                <a:ea typeface="+mj-ea"/>
                <a:cs typeface="Times New Roman" panose="02020603050405020304" pitchFamily="18" charset="0"/>
                <a:sym typeface="Arial" panose="020B0604020202020204"/>
              </a:rPr>
              <a:t>FM</a:t>
            </a:r>
            <a:r>
              <a:rPr lang="zh-CN" altLang="en-US" sz="1200" kern="0">
                <a:solidFill>
                  <a:srgbClr val="000000"/>
                </a:solidFill>
                <a:latin typeface="+mj-ea"/>
                <a:ea typeface="+mj-ea"/>
                <a:cs typeface="Times New Roman" panose="02020603050405020304" pitchFamily="18" charset="0"/>
                <a:sym typeface="Arial" panose="020B0604020202020204"/>
              </a:rPr>
              <a:t>首席市场官。毕业于上海交通大学安泰经济与管理学院</a:t>
            </a:r>
            <a:r>
              <a:rPr lang="en-US" altLang="zh-CN" sz="1200" kern="0">
                <a:solidFill>
                  <a:srgbClr val="000000"/>
                </a:solidFill>
                <a:latin typeface="+mj-ea"/>
                <a:ea typeface="+mj-ea"/>
                <a:cs typeface="Times New Roman" panose="02020603050405020304" pitchFamily="18" charset="0"/>
                <a:sym typeface="Arial" panose="020B0604020202020204"/>
              </a:rPr>
              <a:t>EMBA</a:t>
            </a:r>
            <a:r>
              <a:rPr lang="zh-CN" altLang="en-US" sz="1200" kern="0">
                <a:solidFill>
                  <a:srgbClr val="000000"/>
                </a:solidFill>
                <a:latin typeface="+mj-ea"/>
                <a:ea typeface="+mj-ea"/>
                <a:cs typeface="Times New Roman" panose="02020603050405020304" pitchFamily="18" charset="0"/>
                <a:sym typeface="Arial" panose="020B0604020202020204"/>
              </a:rPr>
              <a:t>。</a:t>
            </a:r>
          </a:p>
          <a:p>
            <a:pPr eaLnBrk="0" hangingPunct="0">
              <a:spcAft>
                <a:spcPts val="400"/>
              </a:spcAft>
            </a:pPr>
            <a:r>
              <a:rPr lang="zh-CN" altLang="en-US" sz="1200" kern="0">
                <a:solidFill>
                  <a:srgbClr val="000000"/>
                </a:solidFill>
                <a:latin typeface="+mj-ea"/>
                <a:ea typeface="+mj-ea"/>
                <a:cs typeface="Times New Roman" panose="02020603050405020304" pitchFamily="18" charset="0"/>
                <a:sym typeface="Arial" panose="020B0604020202020204"/>
              </a:rPr>
              <a:t>。</a:t>
            </a:r>
          </a:p>
        </p:txBody>
      </p:sp>
      <p:sp>
        <p:nvSpPr>
          <p:cNvPr id="6" name="Rectangle 56"/>
          <p:cNvSpPr>
            <a:spLocks noChangeArrowheads="1"/>
          </p:cNvSpPr>
          <p:nvPr/>
        </p:nvSpPr>
        <p:spPr bwMode="auto">
          <a:xfrm>
            <a:off x="878451" y="3318821"/>
            <a:ext cx="11027799" cy="3076571"/>
          </a:xfrm>
          <a:prstGeom prst="rect">
            <a:avLst/>
          </a:prstGeom>
          <a:solidFill>
            <a:sysClr val="window" lastClr="FFFFFF"/>
          </a:solidFill>
          <a:ln w="9525" algn="ctr">
            <a:noFill/>
            <a:miter lim="800000"/>
          </a:ln>
        </p:spPr>
        <p:txBody>
          <a:bodyPr lIns="0" tIns="0" rIns="0" bIns="0"/>
          <a:lstStyle/>
          <a:p>
            <a:pPr eaLnBrk="0" hangingPunct="0">
              <a:spcAft>
                <a:spcPts val="430"/>
              </a:spcAft>
              <a:buClr>
                <a:schemeClr val="tx2"/>
              </a:buClr>
              <a:buSzPct val="80000"/>
            </a:pPr>
            <a:r>
              <a:rPr lang="zh-HK" altLang="en-US" sz="1200" b="1">
                <a:solidFill>
                  <a:srgbClr val="002060"/>
                </a:solidFill>
                <a:latin typeface="+mj-ea"/>
                <a:ea typeface="+mj-ea"/>
              </a:rPr>
              <a:t>相关经验</a:t>
            </a:r>
            <a:endParaRPr lang="zh-HK" altLang="en-US" sz="1200">
              <a:solidFill>
                <a:srgbClr val="002060"/>
              </a:solidFill>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j-ea"/>
                <a:ea typeface="+mj-ea"/>
                <a:cs typeface="Times New Roman" panose="02020603050405020304" pitchFamily="18" charset="0"/>
              </a:rPr>
              <a:t>建立肯德基危机公关体系，且亲历非典、禽流感、苏丹红等大型公关危机处理。</a:t>
            </a: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j-ea"/>
                <a:ea typeface="+mj-ea"/>
                <a:cs typeface="Times New Roman" panose="02020603050405020304" pitchFamily="18" charset="0"/>
              </a:rPr>
              <a:t>作为创业团队成员，成功将全球排名第一的</a:t>
            </a:r>
            <a:r>
              <a:rPr lang="en-US" altLang="zh-CN" sz="1200">
                <a:latin typeface="+mj-ea"/>
                <a:ea typeface="+mj-ea"/>
                <a:cs typeface="Times New Roman" panose="02020603050405020304" pitchFamily="18" charset="0"/>
              </a:rPr>
              <a:t>DQ</a:t>
            </a:r>
            <a:r>
              <a:rPr lang="zh-CN" altLang="en-US" sz="1200">
                <a:latin typeface="+mj-ea"/>
                <a:ea typeface="+mj-ea"/>
                <a:cs typeface="Times New Roman" panose="02020603050405020304" pitchFamily="18" charset="0"/>
              </a:rPr>
              <a:t>冰淇淋品牌引入中国市场，并制定适应中国市场的品牌定位及核心价值战略，执掌品</a:t>
            </a:r>
            <a:r>
              <a:rPr lang="en-US" altLang="zh-CN" sz="1200">
                <a:latin typeface="+mj-ea"/>
                <a:ea typeface="+mj-ea"/>
                <a:cs typeface="Times New Roman" panose="02020603050405020304" pitchFamily="18" charset="0"/>
              </a:rPr>
              <a:t>  </a:t>
            </a:r>
          </a:p>
          <a:p>
            <a:pPr defTabSz="1017905" eaLnBrk="0" hangingPunct="0">
              <a:spcAft>
                <a:spcPts val="400"/>
              </a:spcAft>
              <a:buClr>
                <a:schemeClr val="tx2"/>
              </a:buClr>
              <a:buSzPct val="80000"/>
              <a:defRPr/>
            </a:pPr>
            <a:r>
              <a:rPr lang="en-US" altLang="zh-CN" sz="1200">
                <a:latin typeface="+mj-ea"/>
                <a:ea typeface="+mj-ea"/>
                <a:cs typeface="Times New Roman" panose="02020603050405020304" pitchFamily="18" charset="0"/>
              </a:rPr>
              <a:t>  </a:t>
            </a:r>
            <a:r>
              <a:rPr lang="zh-CN" altLang="en-US" sz="1200">
                <a:latin typeface="+mj-ea"/>
                <a:ea typeface="+mj-ea"/>
                <a:cs typeface="Times New Roman" panose="02020603050405020304" pitchFamily="18" charset="0"/>
              </a:rPr>
              <a:t>牌</a:t>
            </a:r>
            <a:r>
              <a:rPr lang="en-US" altLang="zh-CN" sz="1200">
                <a:latin typeface="+mj-ea"/>
                <a:ea typeface="+mj-ea"/>
                <a:cs typeface="Times New Roman" panose="02020603050405020304" pitchFamily="18" charset="0"/>
              </a:rPr>
              <a:t>11</a:t>
            </a:r>
            <a:r>
              <a:rPr lang="zh-CN" altLang="en-US" sz="1200">
                <a:latin typeface="+mj-ea"/>
                <a:ea typeface="+mj-ea"/>
                <a:cs typeface="Times New Roman" panose="02020603050405020304" pitchFamily="18" charset="0"/>
              </a:rPr>
              <a:t>年，全面负责品牌传播，市场营销，数字营销，</a:t>
            </a:r>
            <a:r>
              <a:rPr lang="en-US" altLang="zh-CN" sz="1200">
                <a:latin typeface="+mj-ea"/>
                <a:ea typeface="+mj-ea"/>
                <a:cs typeface="Times New Roman" panose="02020603050405020304" pitchFamily="18" charset="0"/>
              </a:rPr>
              <a:t>O2O</a:t>
            </a:r>
            <a:r>
              <a:rPr lang="zh-CN" altLang="en-US" sz="1200">
                <a:latin typeface="+mj-ea"/>
                <a:ea typeface="+mj-ea"/>
                <a:cs typeface="Times New Roman" panose="02020603050405020304" pitchFamily="18" charset="0"/>
              </a:rPr>
              <a:t>及电商，媒体关系与危机公关。</a:t>
            </a: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j-ea"/>
                <a:ea typeface="+mj-ea"/>
                <a:cs typeface="Times New Roman" panose="02020603050405020304" pitchFamily="18" charset="0"/>
              </a:rPr>
              <a:t>制定小南国集团五年战略规划及分期实施策略，集团商业模式创新，新业态、新零售规划及品牌延展规划；引入日本咖啡连锁第一品</a:t>
            </a:r>
            <a:r>
              <a:rPr lang="en-US" altLang="zh-CN" sz="1200">
                <a:latin typeface="+mj-ea"/>
                <a:ea typeface="+mj-ea"/>
                <a:cs typeface="Times New Roman" panose="02020603050405020304" pitchFamily="18" charset="0"/>
              </a:rPr>
              <a:t>  </a:t>
            </a:r>
          </a:p>
          <a:p>
            <a:pPr defTabSz="1017905" eaLnBrk="0" hangingPunct="0">
              <a:spcAft>
                <a:spcPts val="400"/>
              </a:spcAft>
              <a:buClr>
                <a:schemeClr val="tx2"/>
              </a:buClr>
              <a:buSzPct val="80000"/>
              <a:defRPr/>
            </a:pPr>
            <a:r>
              <a:rPr lang="en-US" altLang="zh-CN" sz="1200">
                <a:latin typeface="+mj-ea"/>
                <a:ea typeface="+mj-ea"/>
                <a:cs typeface="Times New Roman" panose="02020603050405020304" pitchFamily="18" charset="0"/>
              </a:rPr>
              <a:t>  </a:t>
            </a:r>
            <a:r>
              <a:rPr lang="zh-CN" altLang="en-US" sz="1200">
                <a:latin typeface="+mj-ea"/>
                <a:ea typeface="+mj-ea"/>
                <a:cs typeface="Times New Roman" panose="02020603050405020304" pitchFamily="18" charset="0"/>
              </a:rPr>
              <a:t>牌</a:t>
            </a:r>
            <a:r>
              <a:rPr lang="en-US" altLang="zh-CN" sz="1200">
                <a:latin typeface="+mj-ea"/>
                <a:ea typeface="+mj-ea"/>
                <a:cs typeface="Times New Roman" panose="02020603050405020304" pitchFamily="18" charset="0"/>
              </a:rPr>
              <a:t>DOUTOR</a:t>
            </a:r>
            <a:r>
              <a:rPr lang="zh-CN" altLang="en-US" sz="1200">
                <a:latin typeface="+mj-ea"/>
                <a:ea typeface="+mj-ea"/>
                <a:cs typeface="Times New Roman" panose="02020603050405020304" pitchFamily="18" charset="0"/>
              </a:rPr>
              <a:t>；打造“家宴”子品牌，餐饮产品转型零售商品，成功牵手盒马鲜生。</a:t>
            </a:r>
            <a:endParaRPr lang="en-US" altLang="zh-CN" sz="1200">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j-ea"/>
                <a:ea typeface="+mj-ea"/>
                <a:cs typeface="Times New Roman" panose="02020603050405020304" pitchFamily="18" charset="0"/>
              </a:rPr>
              <a:t>阿基米德</a:t>
            </a:r>
            <a:r>
              <a:rPr lang="en-US" altLang="zh-CN" sz="1200">
                <a:latin typeface="+mj-ea"/>
                <a:ea typeface="+mj-ea"/>
                <a:cs typeface="Times New Roman" panose="02020603050405020304" pitchFamily="18" charset="0"/>
              </a:rPr>
              <a:t>FM</a:t>
            </a:r>
            <a:r>
              <a:rPr lang="zh-CN" altLang="en-US" sz="1200">
                <a:latin typeface="+mj-ea"/>
                <a:ea typeface="+mj-ea"/>
                <a:cs typeface="Times New Roman" panose="02020603050405020304" pitchFamily="18" charset="0"/>
              </a:rPr>
              <a:t>商业模式及赢利模式建立，电商业务开拓及团队搭建。</a:t>
            </a:r>
            <a:endParaRPr lang="en-US" altLang="zh-CN" sz="1200">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zh-CN" altLang="en-US" sz="1200">
                <a:latin typeface="+mj-ea"/>
                <a:ea typeface="+mj-ea"/>
                <a:cs typeface="Times New Roman" panose="02020603050405020304" pitchFamily="18" charset="0"/>
              </a:rPr>
              <a:t>企业社会责任</a:t>
            </a:r>
            <a:r>
              <a:rPr lang="en-US" altLang="zh-CN" sz="1200">
                <a:latin typeface="+mj-ea"/>
                <a:ea typeface="+mj-ea"/>
                <a:cs typeface="Times New Roman" panose="02020603050405020304" pitchFamily="18" charset="0"/>
              </a:rPr>
              <a:t>CSR</a:t>
            </a:r>
            <a:r>
              <a:rPr lang="zh-CN" altLang="en-US" sz="1200">
                <a:latin typeface="+mj-ea"/>
                <a:ea typeface="+mj-ea"/>
                <a:cs typeface="Times New Roman" panose="02020603050405020304" pitchFamily="18" charset="0"/>
              </a:rPr>
              <a:t>项目：肯德基中国“梦想基金”；</a:t>
            </a:r>
            <a:r>
              <a:rPr lang="en-US" altLang="zh-CN" sz="1200">
                <a:latin typeface="+mj-ea"/>
                <a:ea typeface="+mj-ea"/>
                <a:cs typeface="Times New Roman" panose="02020603050405020304" pitchFamily="18" charset="0"/>
              </a:rPr>
              <a:t>DQ</a:t>
            </a:r>
            <a:r>
              <a:rPr lang="zh-CN" altLang="en-US" sz="1200">
                <a:latin typeface="+mj-ea"/>
                <a:ea typeface="+mj-ea"/>
                <a:cs typeface="Times New Roman" panose="02020603050405020304" pitchFamily="18" charset="0"/>
              </a:rPr>
              <a:t>连续</a:t>
            </a:r>
            <a:r>
              <a:rPr lang="en-US" altLang="zh-CN" sz="1200">
                <a:latin typeface="+mj-ea"/>
                <a:ea typeface="+mj-ea"/>
                <a:cs typeface="Times New Roman" panose="02020603050405020304" pitchFamily="18" charset="0"/>
              </a:rPr>
              <a:t>5</a:t>
            </a:r>
            <a:r>
              <a:rPr lang="zh-CN" altLang="en-US" sz="1200">
                <a:latin typeface="+mj-ea"/>
                <a:ea typeface="+mj-ea"/>
                <a:cs typeface="Times New Roman" panose="02020603050405020304" pitchFamily="18" charset="0"/>
              </a:rPr>
              <a:t>年成为国际特殊奥林匹克中国区合作伙伴；</a:t>
            </a:r>
            <a:r>
              <a:rPr lang="en-US" altLang="zh-CN" sz="1200">
                <a:latin typeface="+mj-ea"/>
                <a:ea typeface="+mj-ea"/>
                <a:cs typeface="Times New Roman" panose="02020603050405020304" pitchFamily="18" charset="0"/>
              </a:rPr>
              <a:t>DQ &amp; </a:t>
            </a:r>
            <a:r>
              <a:rPr lang="zh-CN" altLang="en-US" sz="1200">
                <a:latin typeface="+mj-ea"/>
                <a:ea typeface="+mj-ea"/>
                <a:cs typeface="Times New Roman" panose="02020603050405020304" pitchFamily="18" charset="0"/>
              </a:rPr>
              <a:t>中国下一代教育基金</a:t>
            </a:r>
            <a:r>
              <a:rPr lang="en-US" altLang="zh-CN" sz="1200">
                <a:latin typeface="+mj-ea"/>
                <a:ea typeface="+mj-ea"/>
                <a:cs typeface="Times New Roman" panose="02020603050405020304" pitchFamily="18" charset="0"/>
              </a:rPr>
              <a:t>  </a:t>
            </a:r>
          </a:p>
          <a:p>
            <a:pPr defTabSz="1017905" eaLnBrk="0" hangingPunct="0">
              <a:spcAft>
                <a:spcPts val="400"/>
              </a:spcAft>
              <a:buClr>
                <a:schemeClr val="tx2"/>
              </a:buClr>
              <a:buSzPct val="80000"/>
              <a:defRPr/>
            </a:pPr>
            <a:r>
              <a:rPr lang="en-US" altLang="zh-CN" sz="1200">
                <a:latin typeface="+mj-ea"/>
                <a:ea typeface="+mj-ea"/>
                <a:cs typeface="Times New Roman" panose="02020603050405020304" pitchFamily="18" charset="0"/>
              </a:rPr>
              <a:t>  </a:t>
            </a:r>
            <a:r>
              <a:rPr lang="zh-CN" altLang="en-US" sz="1200">
                <a:latin typeface="+mj-ea"/>
                <a:ea typeface="+mj-ea"/>
                <a:cs typeface="Times New Roman" panose="02020603050405020304" pitchFamily="18" charset="0"/>
              </a:rPr>
              <a:t>会贫困地区“儿童营养午餐”项目；阿基米德</a:t>
            </a:r>
            <a:r>
              <a:rPr lang="en-US" altLang="zh-CN" sz="1200">
                <a:latin typeface="+mj-ea"/>
                <a:ea typeface="+mj-ea"/>
                <a:cs typeface="Times New Roman" panose="02020603050405020304" pitchFamily="18" charset="0"/>
              </a:rPr>
              <a:t>FM 2017</a:t>
            </a:r>
            <a:r>
              <a:rPr lang="zh-CN" altLang="en-US" sz="1200">
                <a:latin typeface="+mj-ea"/>
                <a:ea typeface="+mj-ea"/>
                <a:cs typeface="Times New Roman" panose="02020603050405020304" pitchFamily="18" charset="0"/>
              </a:rPr>
              <a:t>“自然的馈赠”大型精准扶贫项目。</a:t>
            </a:r>
            <a:endParaRPr lang="en-US" altLang="zh-CN" sz="1200">
              <a:latin typeface="+mj-ea"/>
              <a:ea typeface="+mj-ea"/>
              <a:cs typeface="Times New Roman" panose="02020603050405020304" pitchFamily="18" charset="0"/>
            </a:endParaRPr>
          </a:p>
          <a:p>
            <a:pPr defTabSz="1017905" eaLnBrk="0" hangingPunct="0">
              <a:spcAft>
                <a:spcPts val="400"/>
              </a:spcAft>
              <a:buClr>
                <a:schemeClr val="tx2"/>
              </a:buClr>
              <a:buSzPct val="80000"/>
              <a:defRPr/>
            </a:pPr>
            <a:endParaRPr lang="en-US" altLang="zh-CN" sz="1200">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en-US" altLang="zh-CN" sz="1200" b="1">
                <a:solidFill>
                  <a:srgbClr val="002060"/>
                </a:solidFill>
                <a:latin typeface="+mj-ea"/>
                <a:ea typeface="+mj-ea"/>
              </a:rPr>
              <a:t>NGO</a:t>
            </a:r>
            <a:r>
              <a:rPr lang="zh-CN" altLang="en-US" sz="1200" b="1">
                <a:solidFill>
                  <a:srgbClr val="002060"/>
                </a:solidFill>
                <a:latin typeface="+mj-ea"/>
                <a:ea typeface="+mj-ea"/>
              </a:rPr>
              <a:t>经验</a:t>
            </a:r>
            <a:endParaRPr lang="en-US" altLang="zh-CN" sz="1200" b="1">
              <a:solidFill>
                <a:srgbClr val="002060"/>
              </a:solidFill>
              <a:latin typeface="+mj-ea"/>
              <a:ea typeface="+mj-ea"/>
            </a:endParaRPr>
          </a:p>
          <a:p>
            <a:pPr indent="88900" defTabSz="1017905" eaLnBrk="0" hangingPunct="0">
              <a:spcAft>
                <a:spcPts val="400"/>
              </a:spcAft>
              <a:buClr>
                <a:schemeClr val="tx2"/>
              </a:buClr>
              <a:buSzPct val="80000"/>
              <a:buFont typeface="Wingdings" panose="05000000000000000000" pitchFamily="2" charset="2"/>
              <a:buChar char="§"/>
              <a:defRPr/>
            </a:pPr>
            <a:r>
              <a:rPr lang="en-US" altLang="zh-CN" sz="1200">
                <a:latin typeface="+mj-ea"/>
                <a:ea typeface="+mj-ea"/>
                <a:cs typeface="Times New Roman" panose="02020603050405020304" pitchFamily="18" charset="0"/>
              </a:rPr>
              <a:t>2016</a:t>
            </a:r>
            <a:r>
              <a:rPr lang="zh-CN" altLang="en-US" sz="1200">
                <a:latin typeface="+mj-ea"/>
                <a:ea typeface="+mj-ea"/>
                <a:cs typeface="Times New Roman" panose="02020603050405020304" pitchFamily="18" charset="0"/>
              </a:rPr>
              <a:t>年春季，</a:t>
            </a:r>
            <a:r>
              <a:rPr lang="en-US" altLang="zh-CN" sz="1200">
                <a:latin typeface="+mj-ea"/>
                <a:ea typeface="+mj-ea"/>
                <a:cs typeface="Times New Roman" panose="02020603050405020304" pitchFamily="18" charset="0"/>
              </a:rPr>
              <a:t>ABC“</a:t>
            </a:r>
            <a:r>
              <a:rPr lang="zh-CN" altLang="en-US" sz="1200">
                <a:latin typeface="+mj-ea"/>
                <a:ea typeface="+mj-ea"/>
                <a:cs typeface="Times New Roman" panose="02020603050405020304" pitchFamily="18" charset="0"/>
              </a:rPr>
              <a:t>禾邻社</a:t>
            </a:r>
            <a:r>
              <a:rPr lang="en-US" altLang="zh-CN" sz="1200">
                <a:latin typeface="+mj-ea"/>
                <a:ea typeface="+mj-ea"/>
                <a:cs typeface="Times New Roman" panose="02020603050405020304" pitchFamily="18" charset="0"/>
              </a:rPr>
              <a:t>”</a:t>
            </a:r>
            <a:r>
              <a:rPr lang="zh-CN" altLang="en-US" sz="1200">
                <a:latin typeface="+mj-ea"/>
                <a:ea typeface="+mj-ea"/>
                <a:cs typeface="Times New Roman" panose="02020603050405020304" pitchFamily="18" charset="0"/>
              </a:rPr>
              <a:t>渠道战略项目</a:t>
            </a:r>
            <a:endParaRPr lang="en-US" altLang="zh-CN" sz="1200">
              <a:latin typeface="+mj-ea"/>
              <a:ea typeface="+mj-ea"/>
              <a:cs typeface="Times New Roman" panose="02020603050405020304" pitchFamily="18" charset="0"/>
            </a:endParaRPr>
          </a:p>
          <a:p>
            <a:pPr indent="88900" defTabSz="1017905" eaLnBrk="0" hangingPunct="0">
              <a:spcAft>
                <a:spcPts val="400"/>
              </a:spcAft>
              <a:buClr>
                <a:schemeClr val="tx2"/>
              </a:buClr>
              <a:buSzPct val="80000"/>
              <a:buFont typeface="Wingdings" panose="05000000000000000000" pitchFamily="2" charset="2"/>
              <a:buChar char="§"/>
              <a:defRPr/>
            </a:pPr>
            <a:r>
              <a:rPr lang="en-US" altLang="zh-CN" sz="1200">
                <a:latin typeface="+mj-ea"/>
                <a:ea typeface="+mj-ea"/>
                <a:cs typeface="Times New Roman" panose="02020603050405020304" pitchFamily="18" charset="0"/>
              </a:rPr>
              <a:t>2016</a:t>
            </a:r>
            <a:r>
              <a:rPr lang="zh-CN" altLang="en-US" sz="1200">
                <a:latin typeface="+mj-ea"/>
                <a:ea typeface="+mj-ea"/>
                <a:cs typeface="Times New Roman" panose="02020603050405020304" pitchFamily="18" charset="0"/>
              </a:rPr>
              <a:t>年秋季，</a:t>
            </a:r>
            <a:r>
              <a:rPr lang="en-US" altLang="zh-CN" sz="1200">
                <a:latin typeface="+mj-ea"/>
                <a:ea typeface="+mj-ea"/>
                <a:cs typeface="Times New Roman" panose="02020603050405020304" pitchFamily="18" charset="0"/>
              </a:rPr>
              <a:t>ABC“</a:t>
            </a:r>
            <a:r>
              <a:rPr lang="zh-CN" altLang="en-US" sz="1200">
                <a:latin typeface="+mj-ea"/>
                <a:ea typeface="+mj-ea"/>
                <a:cs typeface="Times New Roman" panose="02020603050405020304" pitchFamily="18" charset="0"/>
              </a:rPr>
              <a:t>湛蓝</a:t>
            </a:r>
            <a:r>
              <a:rPr lang="en-US" altLang="zh-CN" sz="1200">
                <a:latin typeface="+mj-ea"/>
                <a:ea typeface="+mj-ea"/>
                <a:cs typeface="Times New Roman" panose="02020603050405020304" pitchFamily="18" charset="0"/>
              </a:rPr>
              <a:t>”</a:t>
            </a:r>
            <a:r>
              <a:rPr lang="zh-CN" altLang="en-US" sz="1200">
                <a:latin typeface="+mj-ea"/>
                <a:ea typeface="+mj-ea"/>
                <a:cs typeface="Times New Roman" panose="02020603050405020304" pitchFamily="18" charset="0"/>
              </a:rPr>
              <a:t>筹款项目</a:t>
            </a:r>
            <a:endParaRPr lang="en-US" altLang="zh-CN" sz="1200">
              <a:latin typeface="+mj-ea"/>
              <a:ea typeface="+mj-ea"/>
            </a:endParaRPr>
          </a:p>
          <a:p>
            <a:pPr indent="88900" defTabSz="1017905" eaLnBrk="0" hangingPunct="0">
              <a:spcAft>
                <a:spcPts val="400"/>
              </a:spcAft>
              <a:buClr>
                <a:schemeClr val="tx2"/>
              </a:buClr>
              <a:buSzPct val="80000"/>
              <a:buFont typeface="Wingdings" panose="05000000000000000000" pitchFamily="2" charset="2"/>
              <a:buChar char="§"/>
              <a:defRPr/>
            </a:pPr>
            <a:r>
              <a:rPr lang="en-US" altLang="zh-CN" sz="1200">
                <a:latin typeface="+mj-ea"/>
                <a:ea typeface="+mj-ea"/>
                <a:cs typeface="Times New Roman" panose="02020603050405020304" pitchFamily="18" charset="0"/>
              </a:rPr>
              <a:t>2017</a:t>
            </a:r>
            <a:r>
              <a:rPr lang="zh-CN" altLang="en-US" sz="1200">
                <a:latin typeface="+mj-ea"/>
                <a:ea typeface="+mj-ea"/>
                <a:cs typeface="Times New Roman" panose="02020603050405020304" pitchFamily="18" charset="0"/>
              </a:rPr>
              <a:t>年夏季，</a:t>
            </a:r>
            <a:r>
              <a:rPr lang="en-US" altLang="zh-CN" sz="1200">
                <a:latin typeface="+mj-ea"/>
                <a:ea typeface="+mj-ea"/>
                <a:cs typeface="Times New Roman" panose="02020603050405020304" pitchFamily="18" charset="0"/>
              </a:rPr>
              <a:t>ABC“</a:t>
            </a:r>
            <a:r>
              <a:rPr lang="zh-CN" altLang="en-US" sz="1200">
                <a:latin typeface="+mj-ea"/>
                <a:ea typeface="+mj-ea"/>
                <a:cs typeface="Times New Roman" panose="02020603050405020304" pitchFamily="18" charset="0"/>
              </a:rPr>
              <a:t>暘昇</a:t>
            </a:r>
            <a:r>
              <a:rPr lang="en-US" altLang="zh-CN" sz="1200">
                <a:latin typeface="+mj-ea"/>
                <a:ea typeface="+mj-ea"/>
                <a:cs typeface="Times New Roman" panose="02020603050405020304" pitchFamily="18" charset="0"/>
              </a:rPr>
              <a:t>”</a:t>
            </a:r>
            <a:r>
              <a:rPr lang="zh-CN" altLang="en-US" sz="1200">
                <a:latin typeface="+mj-ea"/>
                <a:ea typeface="+mj-ea"/>
                <a:cs typeface="Times New Roman" panose="02020603050405020304" pitchFamily="18" charset="0"/>
              </a:rPr>
              <a:t>品牌战略项目，项目总监</a:t>
            </a:r>
            <a:endParaRPr lang="zh-CN" altLang="en-US" sz="1200" dirty="0">
              <a:latin typeface="+mj-ea"/>
              <a:ea typeface="+mj-ea"/>
              <a:cs typeface="Times New Roman" panose="02020603050405020304" pitchFamily="18" charset="0"/>
            </a:endParaRPr>
          </a:p>
        </p:txBody>
      </p:sp>
      <p:pic>
        <p:nvPicPr>
          <p:cNvPr id="8" name="图片 7"/>
          <p:cNvPicPr/>
          <p:nvPr/>
        </p:nvPicPr>
        <p:blipFill>
          <a:blip r:embed="rId2" cstate="print">
            <a:extLst>
              <a:ext uri="{28A0092B-C50C-407E-A947-70E740481C1C}">
                <a14:useLocalDpi xmlns:a14="http://schemas.microsoft.com/office/drawing/2010/main" val="0"/>
              </a:ext>
            </a:extLst>
          </a:blip>
          <a:stretch>
            <a:fillRect/>
          </a:stretch>
        </p:blipFill>
        <p:spPr>
          <a:xfrm>
            <a:off x="0" y="1089932"/>
            <a:ext cx="878451" cy="1227618"/>
          </a:xfrm>
          <a:prstGeom prst="rect">
            <a:avLst/>
          </a:prstGeom>
        </p:spPr>
      </p:pic>
    </p:spTree>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4294967295"/>
          </p:nvPr>
        </p:nvSpPr>
        <p:spPr>
          <a:xfrm>
            <a:off x="0" y="6364288"/>
            <a:ext cx="488950" cy="365125"/>
          </a:xfrm>
        </p:spPr>
        <p:txBody>
          <a:bodyPr/>
          <a:lstStyle/>
          <a:p>
            <a:fld id="{E6049C3D-CCF1-41B9-A681-D61E0CAE4A17}" type="slidenum">
              <a:rPr lang="en-US" altLang="zh-CN" smtClean="0"/>
              <a:t>52</a:t>
            </a:fld>
            <a:endParaRPr lang="en-US" dirty="0"/>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4394" y="200263"/>
            <a:ext cx="11263212" cy="757130"/>
          </a:xfrm>
        </p:spPr>
        <p:txBody>
          <a:bodyPr/>
          <a:lstStyle/>
          <a:p>
            <a:r>
              <a:rPr lang="zh-CN" altLang="en-US" sz="2400" dirty="0"/>
              <a:t>我们认为华善需要通过战略定位</a:t>
            </a:r>
            <a:r>
              <a:rPr lang="en-US" altLang="zh-CN" sz="2400" dirty="0"/>
              <a:t>+</a:t>
            </a:r>
            <a:r>
              <a:rPr lang="zh-CN" altLang="en-US" sz="2400" dirty="0"/>
              <a:t>品牌策划，明确一个定位，讲好两类故事，产生一个方案，从而打通组织发展路径</a:t>
            </a:r>
          </a:p>
        </p:txBody>
      </p:sp>
      <p:grpSp>
        <p:nvGrpSpPr>
          <p:cNvPr id="4" name="组合 3"/>
          <p:cNvGrpSpPr/>
          <p:nvPr/>
        </p:nvGrpSpPr>
        <p:grpSpPr>
          <a:xfrm>
            <a:off x="3848099" y="2370119"/>
            <a:ext cx="4495801" cy="2470974"/>
            <a:chOff x="3848101" y="2174463"/>
            <a:chExt cx="4495801" cy="2470974"/>
          </a:xfrm>
        </p:grpSpPr>
        <p:sp>
          <p:nvSpPr>
            <p:cNvPr id="24" name="任意多边形: 形状 23"/>
            <p:cNvSpPr/>
            <p:nvPr/>
          </p:nvSpPr>
          <p:spPr>
            <a:xfrm>
              <a:off x="5873728" y="2174463"/>
              <a:ext cx="2470174" cy="2470974"/>
            </a:xfrm>
            <a:custGeom>
              <a:avLst/>
              <a:gdLst>
                <a:gd name="connsiteX0" fmla="*/ 1484938 w 2970838"/>
                <a:gd name="connsiteY0" fmla="*/ 0 h 2971800"/>
                <a:gd name="connsiteX1" fmla="*/ 2970838 w 2970838"/>
                <a:gd name="connsiteY1" fmla="*/ 1485900 h 2971800"/>
                <a:gd name="connsiteX2" fmla="*/ 1484938 w 2970838"/>
                <a:gd name="connsiteY2" fmla="*/ 2971800 h 2971800"/>
                <a:gd name="connsiteX3" fmla="*/ 6710 w 2970838"/>
                <a:gd name="connsiteY3" fmla="*/ 1637825 h 2971800"/>
                <a:gd name="connsiteX4" fmla="*/ 0 w 2970838"/>
                <a:gd name="connsiteY4" fmla="*/ 1504951 h 2971800"/>
                <a:gd name="connsiteX5" fmla="*/ 533765 w 2970838"/>
                <a:gd name="connsiteY5" fmla="*/ 1504951 h 2971800"/>
                <a:gd name="connsiteX6" fmla="*/ 537719 w 2970838"/>
                <a:gd name="connsiteY6" fmla="*/ 1583250 h 2971800"/>
                <a:gd name="connsiteX7" fmla="*/ 1484938 w 2970838"/>
                <a:gd name="connsiteY7" fmla="*/ 2438035 h 2971800"/>
                <a:gd name="connsiteX8" fmla="*/ 2437073 w 2970838"/>
                <a:gd name="connsiteY8" fmla="*/ 1485900 h 2971800"/>
                <a:gd name="connsiteX9" fmla="*/ 1484938 w 2970838"/>
                <a:gd name="connsiteY9" fmla="*/ 533765 h 2971800"/>
                <a:gd name="connsiteX10" fmla="*/ 811677 w 2970838"/>
                <a:gd name="connsiteY10" fmla="*/ 812639 h 2971800"/>
                <a:gd name="connsiteX11" fmla="*/ 745820 w 2970838"/>
                <a:gd name="connsiteY11" fmla="*/ 892459 h 2971800"/>
                <a:gd name="connsiteX12" fmla="*/ 366414 w 2970838"/>
                <a:gd name="connsiteY12" fmla="*/ 509846 h 2971800"/>
                <a:gd name="connsiteX13" fmla="*/ 434248 w 2970838"/>
                <a:gd name="connsiteY13" fmla="*/ 435210 h 2971800"/>
                <a:gd name="connsiteX14" fmla="*/ 1484938 w 2970838"/>
                <a:gd name="connsiteY14" fmla="*/ 0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70838" h="2971800">
                  <a:moveTo>
                    <a:pt x="1484938" y="0"/>
                  </a:moveTo>
                  <a:cubicBezTo>
                    <a:pt x="2305578" y="0"/>
                    <a:pt x="2970838" y="665260"/>
                    <a:pt x="2970838" y="1485900"/>
                  </a:cubicBezTo>
                  <a:cubicBezTo>
                    <a:pt x="2970838" y="2306540"/>
                    <a:pt x="2305578" y="2971800"/>
                    <a:pt x="1484938" y="2971800"/>
                  </a:cubicBezTo>
                  <a:cubicBezTo>
                    <a:pt x="715588" y="2971800"/>
                    <a:pt x="82803" y="2387099"/>
                    <a:pt x="6710" y="1637825"/>
                  </a:cubicBezTo>
                  <a:lnTo>
                    <a:pt x="0" y="1504951"/>
                  </a:lnTo>
                  <a:lnTo>
                    <a:pt x="533765" y="1504951"/>
                  </a:lnTo>
                  <a:lnTo>
                    <a:pt x="537719" y="1583250"/>
                  </a:lnTo>
                  <a:cubicBezTo>
                    <a:pt x="586478" y="2063371"/>
                    <a:pt x="991954" y="2438035"/>
                    <a:pt x="1484938" y="2438035"/>
                  </a:cubicBezTo>
                  <a:cubicBezTo>
                    <a:pt x="2010788" y="2438035"/>
                    <a:pt x="2437073" y="2011750"/>
                    <a:pt x="2437073" y="1485900"/>
                  </a:cubicBezTo>
                  <a:cubicBezTo>
                    <a:pt x="2437073" y="960050"/>
                    <a:pt x="2010788" y="533765"/>
                    <a:pt x="1484938" y="533765"/>
                  </a:cubicBezTo>
                  <a:cubicBezTo>
                    <a:pt x="1222013" y="533765"/>
                    <a:pt x="983979" y="640336"/>
                    <a:pt x="811677" y="812639"/>
                  </a:cubicBezTo>
                  <a:lnTo>
                    <a:pt x="745820" y="892459"/>
                  </a:lnTo>
                  <a:lnTo>
                    <a:pt x="366414" y="509846"/>
                  </a:lnTo>
                  <a:lnTo>
                    <a:pt x="434248" y="435210"/>
                  </a:lnTo>
                  <a:cubicBezTo>
                    <a:pt x="703143" y="166315"/>
                    <a:pt x="1074618" y="0"/>
                    <a:pt x="1484938" y="0"/>
                  </a:cubicBezTo>
                  <a:close/>
                </a:path>
              </a:pathLst>
            </a:custGeom>
            <a:solidFill>
              <a:schemeClr val="tx1">
                <a:lumMod val="50000"/>
                <a:lumOff val="5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rgbClr val="FFFFFF"/>
                  </a:solidFill>
                  <a:latin typeface="Arial" panose="020B0604020202020204"/>
                  <a:ea typeface="+mn-ea"/>
                  <a:cs typeface="+mn-cs"/>
                </a:defRPr>
              </a:lvl1pPr>
              <a:lvl2pPr marL="457200" algn="l" defTabSz="914400" rtl="0" eaLnBrk="1" latinLnBrk="0" hangingPunct="1">
                <a:defRPr sz="1800" kern="1200">
                  <a:solidFill>
                    <a:srgbClr val="FFFFFF"/>
                  </a:solidFill>
                  <a:latin typeface="Arial" panose="020B0604020202020204"/>
                  <a:ea typeface="+mn-ea"/>
                  <a:cs typeface="+mn-cs"/>
                </a:defRPr>
              </a:lvl2pPr>
              <a:lvl3pPr marL="914400" algn="l" defTabSz="914400" rtl="0" eaLnBrk="1" latinLnBrk="0" hangingPunct="1">
                <a:defRPr sz="1800" kern="1200">
                  <a:solidFill>
                    <a:srgbClr val="FFFFFF"/>
                  </a:solidFill>
                  <a:latin typeface="Arial" panose="020B0604020202020204"/>
                  <a:ea typeface="+mn-ea"/>
                  <a:cs typeface="+mn-cs"/>
                </a:defRPr>
              </a:lvl3pPr>
              <a:lvl4pPr marL="1371600" algn="l" defTabSz="914400" rtl="0" eaLnBrk="1" latinLnBrk="0" hangingPunct="1">
                <a:defRPr sz="1800" kern="1200">
                  <a:solidFill>
                    <a:srgbClr val="FFFFFF"/>
                  </a:solidFill>
                  <a:latin typeface="Arial" panose="020B0604020202020204"/>
                  <a:ea typeface="+mn-ea"/>
                  <a:cs typeface="+mn-cs"/>
                </a:defRPr>
              </a:lvl4pPr>
              <a:lvl5pPr marL="1828800" algn="l" defTabSz="914400" rtl="0" eaLnBrk="1" latinLnBrk="0" hangingPunct="1">
                <a:defRPr sz="1800" kern="1200">
                  <a:solidFill>
                    <a:srgbClr val="FFFFFF"/>
                  </a:solidFill>
                  <a:latin typeface="Arial" panose="020B0604020202020204"/>
                  <a:ea typeface="+mn-ea"/>
                  <a:cs typeface="+mn-cs"/>
                </a:defRPr>
              </a:lvl5pPr>
              <a:lvl6pPr marL="2286000" algn="l" defTabSz="914400" rtl="0" eaLnBrk="1" latinLnBrk="0" hangingPunct="1">
                <a:defRPr sz="1800" kern="1200">
                  <a:solidFill>
                    <a:srgbClr val="FFFFFF"/>
                  </a:solidFill>
                  <a:latin typeface="Arial" panose="020B0604020202020204"/>
                  <a:ea typeface="+mn-ea"/>
                  <a:cs typeface="+mn-cs"/>
                </a:defRPr>
              </a:lvl6pPr>
              <a:lvl7pPr marL="2743200" algn="l" defTabSz="914400" rtl="0" eaLnBrk="1" latinLnBrk="0" hangingPunct="1">
                <a:defRPr sz="1800" kern="1200">
                  <a:solidFill>
                    <a:srgbClr val="FFFFFF"/>
                  </a:solidFill>
                  <a:latin typeface="Arial" panose="020B0604020202020204"/>
                  <a:ea typeface="+mn-ea"/>
                  <a:cs typeface="+mn-cs"/>
                </a:defRPr>
              </a:lvl7pPr>
              <a:lvl8pPr marL="3200400" algn="l" defTabSz="914400" rtl="0" eaLnBrk="1" latinLnBrk="0" hangingPunct="1">
                <a:defRPr sz="1800" kern="1200">
                  <a:solidFill>
                    <a:srgbClr val="FFFFFF"/>
                  </a:solidFill>
                  <a:latin typeface="Arial" panose="020B0604020202020204"/>
                  <a:ea typeface="+mn-ea"/>
                  <a:cs typeface="+mn-cs"/>
                </a:defRPr>
              </a:lvl8pPr>
              <a:lvl9pPr marL="3657600" algn="l" defTabSz="914400" rtl="0" eaLnBrk="1" latinLnBrk="0" hangingPunct="1">
                <a:defRPr sz="1800" kern="1200">
                  <a:solidFill>
                    <a:srgbClr val="FFFFFF"/>
                  </a:solidFill>
                  <a:latin typeface="Arial" panose="020B0604020202020204"/>
                  <a:ea typeface="+mn-ea"/>
                  <a:cs typeface="+mn-cs"/>
                </a:defRPr>
              </a:lvl9pPr>
            </a:lstStyle>
            <a:p>
              <a:pPr algn="ctr"/>
              <a:endParaRPr/>
            </a:p>
          </p:txBody>
        </p:sp>
        <p:sp>
          <p:nvSpPr>
            <p:cNvPr id="25" name="任意多边形: 形状 24"/>
            <p:cNvSpPr/>
            <p:nvPr/>
          </p:nvSpPr>
          <p:spPr>
            <a:xfrm flipV="1">
              <a:off x="3848101" y="2174463"/>
              <a:ext cx="2470974" cy="2470974"/>
            </a:xfrm>
            <a:custGeom>
              <a:avLst/>
              <a:gdLst>
                <a:gd name="connsiteX0" fmla="*/ 1485900 w 2971800"/>
                <a:gd name="connsiteY0" fmla="*/ 2971800 h 2971800"/>
                <a:gd name="connsiteX1" fmla="*/ 2971800 w 2971800"/>
                <a:gd name="connsiteY1" fmla="*/ 1485900 h 2971800"/>
                <a:gd name="connsiteX2" fmla="*/ 2970838 w 2971800"/>
                <a:gd name="connsiteY2" fmla="*/ 1466849 h 2971800"/>
                <a:gd name="connsiteX3" fmla="*/ 2437073 w 2971800"/>
                <a:gd name="connsiteY3" fmla="*/ 1466849 h 2971800"/>
                <a:gd name="connsiteX4" fmla="*/ 2438035 w 2971800"/>
                <a:gd name="connsiteY4" fmla="*/ 1485900 h 2971800"/>
                <a:gd name="connsiteX5" fmla="*/ 1485900 w 2971800"/>
                <a:gd name="connsiteY5" fmla="*/ 2438035 h 2971800"/>
                <a:gd name="connsiteX6" fmla="*/ 533765 w 2971800"/>
                <a:gd name="connsiteY6" fmla="*/ 1485900 h 2971800"/>
                <a:gd name="connsiteX7" fmla="*/ 1485900 w 2971800"/>
                <a:gd name="connsiteY7" fmla="*/ 533765 h 2971800"/>
                <a:gd name="connsiteX8" fmla="*/ 2159161 w 2971800"/>
                <a:gd name="connsiteY8" fmla="*/ 812639 h 2971800"/>
                <a:gd name="connsiteX9" fmla="*/ 2207859 w 2971800"/>
                <a:gd name="connsiteY9" fmla="*/ 871662 h 2971800"/>
                <a:gd name="connsiteX10" fmla="*/ 2586355 w 2971800"/>
                <a:gd name="connsiteY10" fmla="*/ 489966 h 2971800"/>
                <a:gd name="connsiteX11" fmla="*/ 2536590 w 2971800"/>
                <a:gd name="connsiteY11" fmla="*/ 435210 h 2971800"/>
                <a:gd name="connsiteX12" fmla="*/ 1485900 w 2971800"/>
                <a:gd name="connsiteY12" fmla="*/ 0 h 2971800"/>
                <a:gd name="connsiteX13" fmla="*/ 0 w 2971800"/>
                <a:gd name="connsiteY13" fmla="*/ 1485900 h 2971800"/>
                <a:gd name="connsiteX14" fmla="*/ 1485900 w 2971800"/>
                <a:gd name="connsiteY14" fmla="*/ 2971800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71800" h="2971800">
                  <a:moveTo>
                    <a:pt x="1485900" y="2971800"/>
                  </a:moveTo>
                  <a:cubicBezTo>
                    <a:pt x="2306540" y="2971800"/>
                    <a:pt x="2971800" y="2306540"/>
                    <a:pt x="2971800" y="1485900"/>
                  </a:cubicBezTo>
                  <a:lnTo>
                    <a:pt x="2970838" y="1466849"/>
                  </a:lnTo>
                  <a:lnTo>
                    <a:pt x="2437073" y="1466849"/>
                  </a:lnTo>
                  <a:lnTo>
                    <a:pt x="2438035" y="1485900"/>
                  </a:lnTo>
                  <a:cubicBezTo>
                    <a:pt x="2438035" y="2011750"/>
                    <a:pt x="2011750" y="2438035"/>
                    <a:pt x="1485900" y="2438035"/>
                  </a:cubicBezTo>
                  <a:cubicBezTo>
                    <a:pt x="960050" y="2438035"/>
                    <a:pt x="533765" y="2011750"/>
                    <a:pt x="533765" y="1485900"/>
                  </a:cubicBezTo>
                  <a:cubicBezTo>
                    <a:pt x="533765" y="960050"/>
                    <a:pt x="960050" y="533765"/>
                    <a:pt x="1485900" y="533765"/>
                  </a:cubicBezTo>
                  <a:cubicBezTo>
                    <a:pt x="1748825" y="533765"/>
                    <a:pt x="1986859" y="640336"/>
                    <a:pt x="2159161" y="812639"/>
                  </a:cubicBezTo>
                  <a:lnTo>
                    <a:pt x="2207859" y="871662"/>
                  </a:lnTo>
                  <a:lnTo>
                    <a:pt x="2586355" y="489966"/>
                  </a:lnTo>
                  <a:lnTo>
                    <a:pt x="2536590" y="435210"/>
                  </a:lnTo>
                  <a:cubicBezTo>
                    <a:pt x="2267695" y="166315"/>
                    <a:pt x="1896220" y="0"/>
                    <a:pt x="1485900" y="0"/>
                  </a:cubicBezTo>
                  <a:cubicBezTo>
                    <a:pt x="665260" y="0"/>
                    <a:pt x="0" y="665260"/>
                    <a:pt x="0" y="1485900"/>
                  </a:cubicBezTo>
                  <a:cubicBezTo>
                    <a:pt x="0" y="2306540"/>
                    <a:pt x="665260" y="2971800"/>
                    <a:pt x="1485900" y="2971800"/>
                  </a:cubicBezTo>
                  <a:close/>
                </a:path>
              </a:pathLst>
            </a:cu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rgbClr val="FFFFFF"/>
                  </a:solidFill>
                  <a:latin typeface="Arial" panose="020B0604020202020204"/>
                  <a:ea typeface="+mn-ea"/>
                  <a:cs typeface="+mn-cs"/>
                </a:defRPr>
              </a:lvl1pPr>
              <a:lvl2pPr marL="457200" algn="l" defTabSz="914400" rtl="0" eaLnBrk="1" latinLnBrk="0" hangingPunct="1">
                <a:defRPr sz="1800" kern="1200">
                  <a:solidFill>
                    <a:srgbClr val="FFFFFF"/>
                  </a:solidFill>
                  <a:latin typeface="Arial" panose="020B0604020202020204"/>
                  <a:ea typeface="+mn-ea"/>
                  <a:cs typeface="+mn-cs"/>
                </a:defRPr>
              </a:lvl2pPr>
              <a:lvl3pPr marL="914400" algn="l" defTabSz="914400" rtl="0" eaLnBrk="1" latinLnBrk="0" hangingPunct="1">
                <a:defRPr sz="1800" kern="1200">
                  <a:solidFill>
                    <a:srgbClr val="FFFFFF"/>
                  </a:solidFill>
                  <a:latin typeface="Arial" panose="020B0604020202020204"/>
                  <a:ea typeface="+mn-ea"/>
                  <a:cs typeface="+mn-cs"/>
                </a:defRPr>
              </a:lvl3pPr>
              <a:lvl4pPr marL="1371600" algn="l" defTabSz="914400" rtl="0" eaLnBrk="1" latinLnBrk="0" hangingPunct="1">
                <a:defRPr sz="1800" kern="1200">
                  <a:solidFill>
                    <a:srgbClr val="FFFFFF"/>
                  </a:solidFill>
                  <a:latin typeface="Arial" panose="020B0604020202020204"/>
                  <a:ea typeface="+mn-ea"/>
                  <a:cs typeface="+mn-cs"/>
                </a:defRPr>
              </a:lvl4pPr>
              <a:lvl5pPr marL="1828800" algn="l" defTabSz="914400" rtl="0" eaLnBrk="1" latinLnBrk="0" hangingPunct="1">
                <a:defRPr sz="1800" kern="1200">
                  <a:solidFill>
                    <a:srgbClr val="FFFFFF"/>
                  </a:solidFill>
                  <a:latin typeface="Arial" panose="020B0604020202020204"/>
                  <a:ea typeface="+mn-ea"/>
                  <a:cs typeface="+mn-cs"/>
                </a:defRPr>
              </a:lvl5pPr>
              <a:lvl6pPr marL="2286000" algn="l" defTabSz="914400" rtl="0" eaLnBrk="1" latinLnBrk="0" hangingPunct="1">
                <a:defRPr sz="1800" kern="1200">
                  <a:solidFill>
                    <a:srgbClr val="FFFFFF"/>
                  </a:solidFill>
                  <a:latin typeface="Arial" panose="020B0604020202020204"/>
                  <a:ea typeface="+mn-ea"/>
                  <a:cs typeface="+mn-cs"/>
                </a:defRPr>
              </a:lvl6pPr>
              <a:lvl7pPr marL="2743200" algn="l" defTabSz="914400" rtl="0" eaLnBrk="1" latinLnBrk="0" hangingPunct="1">
                <a:defRPr sz="1800" kern="1200">
                  <a:solidFill>
                    <a:srgbClr val="FFFFFF"/>
                  </a:solidFill>
                  <a:latin typeface="Arial" panose="020B0604020202020204"/>
                  <a:ea typeface="+mn-ea"/>
                  <a:cs typeface="+mn-cs"/>
                </a:defRPr>
              </a:lvl7pPr>
              <a:lvl8pPr marL="3200400" algn="l" defTabSz="914400" rtl="0" eaLnBrk="1" latinLnBrk="0" hangingPunct="1">
                <a:defRPr sz="1800" kern="1200">
                  <a:solidFill>
                    <a:srgbClr val="FFFFFF"/>
                  </a:solidFill>
                  <a:latin typeface="Arial" panose="020B0604020202020204"/>
                  <a:ea typeface="+mn-ea"/>
                  <a:cs typeface="+mn-cs"/>
                </a:defRPr>
              </a:lvl8pPr>
              <a:lvl9pPr marL="3657600" algn="l" defTabSz="914400" rtl="0" eaLnBrk="1" latinLnBrk="0" hangingPunct="1">
                <a:defRPr sz="1800" kern="1200">
                  <a:solidFill>
                    <a:srgbClr val="FFFFFF"/>
                  </a:solidFill>
                  <a:latin typeface="Arial" panose="020B0604020202020204"/>
                  <a:ea typeface="+mn-ea"/>
                  <a:cs typeface="+mn-cs"/>
                </a:defRPr>
              </a:lvl9pPr>
            </a:lstStyle>
            <a:p>
              <a:pPr algn="ctr"/>
              <a:endParaRPr/>
            </a:p>
          </p:txBody>
        </p:sp>
      </p:grpSp>
      <p:sp>
        <p:nvSpPr>
          <p:cNvPr id="26" name="矩形 25"/>
          <p:cNvSpPr/>
          <p:nvPr/>
        </p:nvSpPr>
        <p:spPr>
          <a:xfrm>
            <a:off x="4009777" y="3250089"/>
            <a:ext cx="3321709" cy="499624"/>
          </a:xfrm>
          <a:prstGeom prst="rect">
            <a:avLst/>
          </a:prstGeom>
        </p:spPr>
        <p:txBody>
          <a:bodyPr wrap="square">
            <a:spAutoFit/>
          </a:bodyPr>
          <a:lstStyle/>
          <a:p>
            <a:pPr lvl="1" fontAlgn="base">
              <a:lnSpc>
                <a:spcPct val="150000"/>
              </a:lnSpc>
              <a:spcBef>
                <a:spcPct val="0"/>
              </a:spcBef>
              <a:spcAft>
                <a:spcPct val="0"/>
              </a:spcAft>
              <a:defRPr/>
            </a:pPr>
            <a:r>
              <a:rPr kumimoji="1" lang="zh-CN" altLang="en-US" sz="2000" b="1" dirty="0">
                <a:solidFill>
                  <a:srgbClr val="31368D"/>
                </a:solidFill>
                <a:latin typeface="微软雅黑" panose="020B0503020204020204" pitchFamily="34" charset="-122"/>
                <a:ea typeface="微软雅黑" panose="020B0503020204020204" pitchFamily="34" charset="-122"/>
              </a:rPr>
              <a:t>机构品牌</a:t>
            </a:r>
            <a:endParaRPr kumimoji="1" lang="en-US" altLang="zh-CN" sz="2000" b="1" dirty="0">
              <a:solidFill>
                <a:srgbClr val="31368D"/>
              </a:solidFill>
              <a:latin typeface="微软雅黑" panose="020B0503020204020204" pitchFamily="34" charset="-122"/>
              <a:ea typeface="微软雅黑" panose="020B0503020204020204" pitchFamily="34" charset="-122"/>
            </a:endParaRPr>
          </a:p>
        </p:txBody>
      </p:sp>
      <p:sp>
        <p:nvSpPr>
          <p:cNvPr id="27" name="矩形 26"/>
          <p:cNvSpPr/>
          <p:nvPr/>
        </p:nvSpPr>
        <p:spPr>
          <a:xfrm>
            <a:off x="6035404" y="3250089"/>
            <a:ext cx="3321709" cy="499624"/>
          </a:xfrm>
          <a:prstGeom prst="rect">
            <a:avLst/>
          </a:prstGeom>
        </p:spPr>
        <p:txBody>
          <a:bodyPr wrap="square">
            <a:spAutoFit/>
          </a:bodyPr>
          <a:lstStyle/>
          <a:p>
            <a:pPr lvl="1" fontAlgn="base">
              <a:lnSpc>
                <a:spcPct val="150000"/>
              </a:lnSpc>
              <a:spcBef>
                <a:spcPct val="0"/>
              </a:spcBef>
              <a:spcAft>
                <a:spcPct val="0"/>
              </a:spcAft>
              <a:defRPr/>
            </a:pPr>
            <a:r>
              <a:rPr kumimoji="1" lang="zh-CN" altLang="en-US" sz="2000" b="1" dirty="0">
                <a:solidFill>
                  <a:srgbClr val="31368D"/>
                </a:solidFill>
                <a:latin typeface="微软雅黑" panose="020B0503020204020204" pitchFamily="34" charset="-122"/>
                <a:ea typeface="微软雅黑" panose="020B0503020204020204" pitchFamily="34" charset="-122"/>
              </a:rPr>
              <a:t>项目品牌</a:t>
            </a:r>
            <a:endParaRPr kumimoji="1" lang="en-US" altLang="zh-CN" sz="2000" b="1" dirty="0">
              <a:solidFill>
                <a:srgbClr val="31368D"/>
              </a:solidFill>
              <a:latin typeface="微软雅黑" panose="020B0503020204020204" pitchFamily="34" charset="-122"/>
              <a:ea typeface="微软雅黑" panose="020B0503020204020204" pitchFamily="34" charset="-122"/>
            </a:endParaRPr>
          </a:p>
        </p:txBody>
      </p:sp>
      <p:sp>
        <p:nvSpPr>
          <p:cNvPr id="28" name="矩形 27"/>
          <p:cNvSpPr/>
          <p:nvPr/>
        </p:nvSpPr>
        <p:spPr>
          <a:xfrm>
            <a:off x="-303627" y="3279634"/>
            <a:ext cx="3449461" cy="2306955"/>
          </a:xfrm>
          <a:prstGeom prst="rect">
            <a:avLst/>
          </a:prstGeom>
        </p:spPr>
        <p:txBody>
          <a:bodyPr wrap="square">
            <a:spAutoFit/>
          </a:bodyPr>
          <a:lstStyle/>
          <a:p>
            <a:pPr lvl="1" algn="ctr" fontAlgn="base">
              <a:lnSpc>
                <a:spcPct val="150000"/>
              </a:lnSpc>
              <a:spcBef>
                <a:spcPct val="0"/>
              </a:spcBef>
              <a:spcAft>
                <a:spcPct val="0"/>
              </a:spcAft>
              <a:defRPr/>
            </a:pPr>
            <a:r>
              <a:rPr kumimoji="1" lang="zh-CN" altLang="en-US" sz="2000" b="1" dirty="0">
                <a:solidFill>
                  <a:srgbClr val="31368D"/>
                </a:solidFill>
                <a:latin typeface="微软雅黑" panose="020B0503020204020204" pitchFamily="34" charset="-122"/>
                <a:ea typeface="微软雅黑" panose="020B0503020204020204" pitchFamily="34" charset="-122"/>
              </a:rPr>
              <a:t>一个战略品牌</a:t>
            </a:r>
            <a:r>
              <a:rPr kumimoji="1" lang="zh-CN" altLang="en-US" sz="2800" b="1" u="sng" dirty="0">
                <a:solidFill>
                  <a:srgbClr val="31368D"/>
                </a:solidFill>
                <a:latin typeface="微软雅黑" panose="020B0503020204020204" pitchFamily="34" charset="-122"/>
                <a:ea typeface="微软雅黑" panose="020B0503020204020204" pitchFamily="34" charset="-122"/>
              </a:rPr>
              <a:t>定位</a:t>
            </a:r>
            <a:endParaRPr kumimoji="1" lang="en-US" altLang="zh-CN" sz="2000" b="1" dirty="0">
              <a:solidFill>
                <a:srgbClr val="31368D"/>
              </a:solidFill>
              <a:latin typeface="微软雅黑" panose="020B0503020204020204" pitchFamily="34" charset="-122"/>
              <a:ea typeface="微软雅黑" panose="020B0503020204020204" pitchFamily="34" charset="-122"/>
            </a:endParaRPr>
          </a:p>
          <a:p>
            <a:pPr lvl="1" algn="ctr" fontAlgn="base">
              <a:lnSpc>
                <a:spcPct val="150000"/>
              </a:lnSpc>
              <a:spcBef>
                <a:spcPct val="0"/>
              </a:spcBef>
              <a:spcAft>
                <a:spcPct val="0"/>
              </a:spcAft>
              <a:defRPr/>
            </a:pPr>
            <a:r>
              <a:rPr kumimoji="1" lang="zh-CN" altLang="en-US" sz="1400" b="1" dirty="0">
                <a:solidFill>
                  <a:srgbClr val="31368D"/>
                </a:solidFill>
                <a:latin typeface="微软雅黑" panose="020B0503020204020204" pitchFamily="34" charset="-122"/>
                <a:ea typeface="微软雅黑" panose="020B0503020204020204" pitchFamily="34" charset="-122"/>
              </a:rPr>
              <a:t>帮助华善做成儿童素质教育知名公益品牌，拓展未来发展空间</a:t>
            </a:r>
            <a:endParaRPr kumimoji="1" lang="en-US" altLang="zh-CN" sz="1400" b="1" dirty="0">
              <a:solidFill>
                <a:srgbClr val="31368D"/>
              </a:solidFill>
              <a:latin typeface="微软雅黑" panose="020B0503020204020204" pitchFamily="34" charset="-122"/>
              <a:ea typeface="微软雅黑" panose="020B0503020204020204" pitchFamily="34" charset="-122"/>
            </a:endParaRPr>
          </a:p>
          <a:p>
            <a:pPr lvl="1" fontAlgn="base">
              <a:lnSpc>
                <a:spcPct val="150000"/>
              </a:lnSpc>
              <a:spcBef>
                <a:spcPct val="0"/>
              </a:spcBef>
              <a:spcAft>
                <a:spcPct val="0"/>
              </a:spcAft>
              <a:defRPr/>
            </a:pPr>
            <a:endParaRPr kumimoji="1" lang="en-US" altLang="zh-CN" sz="2000" b="1" dirty="0">
              <a:solidFill>
                <a:srgbClr val="31368D"/>
              </a:solidFill>
              <a:latin typeface="微软雅黑" panose="020B0503020204020204" pitchFamily="34" charset="-122"/>
              <a:ea typeface="微软雅黑" panose="020B0503020204020204" pitchFamily="34" charset="-122"/>
            </a:endParaRPr>
          </a:p>
          <a:p>
            <a:pPr lvl="1" fontAlgn="base">
              <a:lnSpc>
                <a:spcPct val="150000"/>
              </a:lnSpc>
              <a:spcBef>
                <a:spcPct val="0"/>
              </a:spcBef>
              <a:spcAft>
                <a:spcPct val="0"/>
              </a:spcAft>
              <a:defRPr/>
            </a:pPr>
            <a:endParaRPr kumimoji="1" lang="en-US" altLang="zh-CN" sz="2000" b="1" dirty="0">
              <a:solidFill>
                <a:srgbClr val="31368D"/>
              </a:solidFill>
              <a:latin typeface="微软雅黑" panose="020B0503020204020204" pitchFamily="34" charset="-122"/>
              <a:ea typeface="微软雅黑" panose="020B0503020204020204" pitchFamily="34" charset="-122"/>
            </a:endParaRPr>
          </a:p>
        </p:txBody>
      </p:sp>
      <p:sp>
        <p:nvSpPr>
          <p:cNvPr id="29" name="矩形 28"/>
          <p:cNvSpPr/>
          <p:nvPr/>
        </p:nvSpPr>
        <p:spPr>
          <a:xfrm>
            <a:off x="1916620" y="1413704"/>
            <a:ext cx="8804909" cy="499624"/>
          </a:xfrm>
          <a:prstGeom prst="rect">
            <a:avLst/>
          </a:prstGeom>
        </p:spPr>
        <p:txBody>
          <a:bodyPr wrap="square">
            <a:spAutoFit/>
          </a:bodyPr>
          <a:lstStyle/>
          <a:p>
            <a:pPr lvl="1" fontAlgn="base">
              <a:lnSpc>
                <a:spcPct val="150000"/>
              </a:lnSpc>
              <a:spcBef>
                <a:spcPct val="0"/>
              </a:spcBef>
              <a:spcAft>
                <a:spcPct val="0"/>
              </a:spcAft>
              <a:defRPr/>
            </a:pPr>
            <a:r>
              <a:rPr kumimoji="1" lang="zh-CN" altLang="en-US" sz="2000" b="1" dirty="0">
                <a:solidFill>
                  <a:srgbClr val="31368D"/>
                </a:solidFill>
                <a:latin typeface="微软雅黑" panose="020B0503020204020204" pitchFamily="34" charset="-122"/>
                <a:ea typeface="微软雅黑" panose="020B0503020204020204" pitchFamily="34" charset="-122"/>
              </a:rPr>
              <a:t>打通组织发展的路径，机构品牌与项目品牌形成合力，助力机构发展</a:t>
            </a:r>
            <a:endParaRPr kumimoji="1" lang="en-US" altLang="zh-CN" sz="2000" b="1" dirty="0">
              <a:solidFill>
                <a:srgbClr val="31368D"/>
              </a:solidFill>
              <a:latin typeface="微软雅黑" panose="020B0503020204020204" pitchFamily="34" charset="-122"/>
              <a:ea typeface="微软雅黑" panose="020B0503020204020204" pitchFamily="34" charset="-122"/>
            </a:endParaRPr>
          </a:p>
        </p:txBody>
      </p:sp>
      <p:sp>
        <p:nvSpPr>
          <p:cNvPr id="33" name="矩形 32"/>
          <p:cNvSpPr/>
          <p:nvPr/>
        </p:nvSpPr>
        <p:spPr>
          <a:xfrm>
            <a:off x="884625" y="4981629"/>
            <a:ext cx="9836904" cy="2306955"/>
          </a:xfrm>
          <a:prstGeom prst="rect">
            <a:avLst/>
          </a:prstGeom>
        </p:spPr>
        <p:txBody>
          <a:bodyPr wrap="square">
            <a:spAutoFit/>
          </a:bodyPr>
          <a:lstStyle/>
          <a:p>
            <a:pPr lvl="1" algn="ctr" fontAlgn="base">
              <a:lnSpc>
                <a:spcPct val="150000"/>
              </a:lnSpc>
              <a:spcBef>
                <a:spcPct val="0"/>
              </a:spcBef>
              <a:spcAft>
                <a:spcPct val="0"/>
              </a:spcAft>
              <a:defRPr/>
            </a:pPr>
            <a:r>
              <a:rPr kumimoji="1" lang="zh-CN" altLang="en-US" sz="2000" b="1" dirty="0">
                <a:solidFill>
                  <a:srgbClr val="31368D"/>
                </a:solidFill>
                <a:latin typeface="微软雅黑" panose="020B0503020204020204" pitchFamily="34" charset="-122"/>
                <a:ea typeface="微软雅黑" panose="020B0503020204020204" pitchFamily="34" charset="-122"/>
              </a:rPr>
              <a:t>两类</a:t>
            </a:r>
            <a:r>
              <a:rPr kumimoji="1" lang="zh-CN" altLang="en-US" sz="2800" b="1" dirty="0">
                <a:solidFill>
                  <a:srgbClr val="31368D"/>
                </a:solidFill>
                <a:latin typeface="微软雅黑" panose="020B0503020204020204" pitchFamily="34" charset="-122"/>
                <a:ea typeface="微软雅黑" panose="020B0503020204020204" pitchFamily="34" charset="-122"/>
              </a:rPr>
              <a:t>故事</a:t>
            </a:r>
            <a:endParaRPr kumimoji="1" lang="en-US" altLang="zh-CN" sz="2800" b="1" dirty="0">
              <a:solidFill>
                <a:srgbClr val="31368D"/>
              </a:solidFill>
              <a:latin typeface="微软雅黑" panose="020B0503020204020204" pitchFamily="34" charset="-122"/>
              <a:ea typeface="微软雅黑" panose="020B0503020204020204" pitchFamily="34" charset="-122"/>
            </a:endParaRPr>
          </a:p>
          <a:p>
            <a:pPr lvl="1" algn="ctr" fontAlgn="base">
              <a:lnSpc>
                <a:spcPct val="150000"/>
              </a:lnSpc>
              <a:spcBef>
                <a:spcPct val="0"/>
              </a:spcBef>
              <a:spcAft>
                <a:spcPct val="0"/>
              </a:spcAft>
              <a:defRPr/>
            </a:pPr>
            <a:r>
              <a:rPr kumimoji="1" lang="zh-CN" altLang="en-US" sz="1400" b="1" dirty="0">
                <a:solidFill>
                  <a:srgbClr val="31368D"/>
                </a:solidFill>
                <a:latin typeface="微软雅黑" panose="020B0503020204020204" pitchFamily="34" charset="-122"/>
                <a:ea typeface="微软雅黑" panose="020B0503020204020204" pitchFamily="34" charset="-122"/>
              </a:rPr>
              <a:t>讲好针对</a:t>
            </a:r>
            <a:r>
              <a:rPr kumimoji="1" lang="zh-CN" altLang="en-US" sz="1400" b="1" u="sng" dirty="0">
                <a:solidFill>
                  <a:srgbClr val="31368D"/>
                </a:solidFill>
                <a:latin typeface="微软雅黑" panose="020B0503020204020204" pitchFamily="34" charset="-122"/>
                <a:ea typeface="微软雅黑" panose="020B0503020204020204" pitchFamily="34" charset="-122"/>
              </a:rPr>
              <a:t>公众及受益家庭，学校等机构</a:t>
            </a:r>
            <a:r>
              <a:rPr kumimoji="1" lang="zh-CN" altLang="en-US" sz="1400" b="1" dirty="0">
                <a:solidFill>
                  <a:srgbClr val="31368D"/>
                </a:solidFill>
                <a:latin typeface="微软雅黑" panose="020B0503020204020204" pitchFamily="34" charset="-122"/>
                <a:ea typeface="微软雅黑" panose="020B0503020204020204" pitchFamily="34" charset="-122"/>
              </a:rPr>
              <a:t>的故事，提升机构</a:t>
            </a:r>
            <a:r>
              <a:rPr kumimoji="1" lang="zh-CN" altLang="en-US" sz="1400" b="1" u="sng" dirty="0">
                <a:solidFill>
                  <a:srgbClr val="31368D"/>
                </a:solidFill>
                <a:latin typeface="微软雅黑" panose="020B0503020204020204" pitchFamily="34" charset="-122"/>
                <a:ea typeface="微软雅黑" panose="020B0503020204020204" pitchFamily="34" charset="-122"/>
              </a:rPr>
              <a:t>核心竞争力与产品力</a:t>
            </a:r>
            <a:endParaRPr kumimoji="1" lang="zh-CN" altLang="en-US" sz="1400" b="1" dirty="0">
              <a:solidFill>
                <a:srgbClr val="31368D"/>
              </a:solidFill>
              <a:latin typeface="微软雅黑" panose="020B0503020204020204" pitchFamily="34" charset="-122"/>
              <a:ea typeface="微软雅黑" panose="020B0503020204020204" pitchFamily="34" charset="-122"/>
            </a:endParaRPr>
          </a:p>
          <a:p>
            <a:pPr marL="0" lvl="1" algn="ctr" fontAlgn="base">
              <a:lnSpc>
                <a:spcPct val="150000"/>
              </a:lnSpc>
              <a:spcBef>
                <a:spcPct val="0"/>
              </a:spcBef>
              <a:spcAft>
                <a:spcPct val="0"/>
              </a:spcAft>
              <a:defRPr/>
            </a:pPr>
            <a:r>
              <a:rPr kumimoji="1" lang="zh-CN" altLang="en-US" sz="1400" b="1" dirty="0">
                <a:solidFill>
                  <a:srgbClr val="31368D"/>
                </a:solidFill>
                <a:latin typeface="微软雅黑" panose="020B0503020204020204" pitchFamily="34" charset="-122"/>
                <a:ea typeface="微软雅黑" panose="020B0503020204020204" pitchFamily="34" charset="-122"/>
                <a:sym typeface="+mn-ea"/>
              </a:rPr>
              <a:t>讲好针对</a:t>
            </a:r>
            <a:r>
              <a:rPr kumimoji="1" lang="zh-CN" altLang="en-US" sz="1400" b="1" u="sng" dirty="0">
                <a:solidFill>
                  <a:srgbClr val="31368D"/>
                </a:solidFill>
                <a:latin typeface="微软雅黑" panose="020B0503020204020204" pitchFamily="34" charset="-122"/>
                <a:ea typeface="微软雅黑" panose="020B0503020204020204" pitchFamily="34" charset="-122"/>
                <a:sym typeface="+mn-ea"/>
              </a:rPr>
              <a:t>政府及其他资方</a:t>
            </a:r>
            <a:r>
              <a:rPr kumimoji="1" lang="zh-CN" altLang="en-US" sz="1400" b="1" dirty="0">
                <a:solidFill>
                  <a:srgbClr val="31368D"/>
                </a:solidFill>
                <a:latin typeface="微软雅黑" panose="020B0503020204020204" pitchFamily="34" charset="-122"/>
                <a:ea typeface="微软雅黑" panose="020B0503020204020204" pitchFamily="34" charset="-122"/>
                <a:sym typeface="+mn-ea"/>
              </a:rPr>
              <a:t>的故事，提升组织</a:t>
            </a:r>
            <a:r>
              <a:rPr kumimoji="1" lang="zh-CN" altLang="en-US" sz="1400" b="1" u="sng" dirty="0">
                <a:solidFill>
                  <a:srgbClr val="31368D"/>
                </a:solidFill>
                <a:latin typeface="微软雅黑" panose="020B0503020204020204" pitchFamily="34" charset="-122"/>
                <a:ea typeface="微软雅黑" panose="020B0503020204020204" pitchFamily="34" charset="-122"/>
                <a:sym typeface="+mn-ea"/>
              </a:rPr>
              <a:t>可持续发展与高效运营</a:t>
            </a:r>
            <a:r>
              <a:rPr kumimoji="1" lang="zh-CN" altLang="en-US" sz="1400" b="1" dirty="0">
                <a:solidFill>
                  <a:srgbClr val="31368D"/>
                </a:solidFill>
                <a:latin typeface="微软雅黑" panose="020B0503020204020204" pitchFamily="34" charset="-122"/>
                <a:ea typeface="微软雅黑" panose="020B0503020204020204" pitchFamily="34" charset="-122"/>
                <a:sym typeface="+mn-ea"/>
              </a:rPr>
              <a:t>能力</a:t>
            </a:r>
            <a:endParaRPr kumimoji="1" lang="en-US" altLang="zh-CN" sz="1400" b="1" dirty="0">
              <a:solidFill>
                <a:srgbClr val="31368D"/>
              </a:solidFill>
              <a:latin typeface="微软雅黑" panose="020B0503020204020204" pitchFamily="34" charset="-122"/>
              <a:ea typeface="微软雅黑" panose="020B0503020204020204" pitchFamily="34" charset="-122"/>
            </a:endParaRPr>
          </a:p>
          <a:p>
            <a:pPr lvl="1" algn="just" fontAlgn="base">
              <a:lnSpc>
                <a:spcPct val="150000"/>
              </a:lnSpc>
              <a:spcBef>
                <a:spcPct val="0"/>
              </a:spcBef>
              <a:spcAft>
                <a:spcPct val="0"/>
              </a:spcAft>
              <a:defRPr/>
            </a:pPr>
            <a:endParaRPr kumimoji="1" lang="en-US" altLang="zh-CN" sz="2000" b="1" dirty="0">
              <a:solidFill>
                <a:srgbClr val="31368D"/>
              </a:solidFill>
              <a:latin typeface="微软雅黑" panose="020B0503020204020204" pitchFamily="34" charset="-122"/>
              <a:ea typeface="微软雅黑" panose="020B0503020204020204" pitchFamily="34" charset="-122"/>
            </a:endParaRPr>
          </a:p>
          <a:p>
            <a:pPr lvl="1" algn="just" fontAlgn="base">
              <a:lnSpc>
                <a:spcPct val="150000"/>
              </a:lnSpc>
              <a:spcBef>
                <a:spcPct val="0"/>
              </a:spcBef>
              <a:spcAft>
                <a:spcPct val="0"/>
              </a:spcAft>
              <a:defRPr/>
            </a:pPr>
            <a:endParaRPr kumimoji="1" lang="en-US" altLang="zh-CN" sz="2000" b="1" dirty="0">
              <a:solidFill>
                <a:srgbClr val="31368D"/>
              </a:solidFill>
              <a:latin typeface="微软雅黑" panose="020B0503020204020204" pitchFamily="34" charset="-122"/>
              <a:ea typeface="微软雅黑" panose="020B0503020204020204" pitchFamily="34" charset="-122"/>
            </a:endParaRPr>
          </a:p>
        </p:txBody>
      </p:sp>
      <p:sp>
        <p:nvSpPr>
          <p:cNvPr id="34" name="矩形 33"/>
          <p:cNvSpPr/>
          <p:nvPr/>
        </p:nvSpPr>
        <p:spPr>
          <a:xfrm>
            <a:off x="8505580" y="3279634"/>
            <a:ext cx="3449461" cy="1706880"/>
          </a:xfrm>
          <a:prstGeom prst="rect">
            <a:avLst/>
          </a:prstGeom>
        </p:spPr>
        <p:txBody>
          <a:bodyPr wrap="square">
            <a:spAutoFit/>
          </a:bodyPr>
          <a:lstStyle/>
          <a:p>
            <a:pPr lvl="1" algn="ctr" fontAlgn="base">
              <a:lnSpc>
                <a:spcPct val="150000"/>
              </a:lnSpc>
              <a:spcBef>
                <a:spcPct val="0"/>
              </a:spcBef>
              <a:spcAft>
                <a:spcPct val="0"/>
              </a:spcAft>
              <a:defRPr/>
            </a:pPr>
            <a:r>
              <a:rPr kumimoji="1" lang="zh-CN" altLang="en-US" sz="2000" b="1" dirty="0">
                <a:solidFill>
                  <a:srgbClr val="31368D"/>
                </a:solidFill>
                <a:latin typeface="微软雅黑" panose="020B0503020204020204" pitchFamily="34" charset="-122"/>
                <a:ea typeface="微软雅黑" panose="020B0503020204020204" pitchFamily="34" charset="-122"/>
              </a:rPr>
              <a:t>一个</a:t>
            </a:r>
            <a:r>
              <a:rPr kumimoji="1" lang="zh-CN" altLang="en-US" sz="2800" b="1" u="sng" dirty="0">
                <a:solidFill>
                  <a:srgbClr val="31368D"/>
                </a:solidFill>
                <a:latin typeface="微软雅黑" panose="020B0503020204020204" pitchFamily="34" charset="-122"/>
                <a:ea typeface="微软雅黑" panose="020B0503020204020204" pitchFamily="34" charset="-122"/>
              </a:rPr>
              <a:t>方案</a:t>
            </a:r>
            <a:endParaRPr kumimoji="1" lang="en-US" altLang="zh-CN" sz="2000" b="1" dirty="0">
              <a:solidFill>
                <a:srgbClr val="31368D"/>
              </a:solidFill>
              <a:latin typeface="微软雅黑" panose="020B0503020204020204" pitchFamily="34" charset="-122"/>
              <a:ea typeface="微软雅黑" panose="020B0503020204020204" pitchFamily="34" charset="-122"/>
            </a:endParaRPr>
          </a:p>
          <a:p>
            <a:pPr lvl="1" algn="ctr" fontAlgn="base">
              <a:lnSpc>
                <a:spcPct val="150000"/>
              </a:lnSpc>
              <a:spcBef>
                <a:spcPct val="0"/>
              </a:spcBef>
              <a:spcAft>
                <a:spcPct val="0"/>
              </a:spcAft>
              <a:defRPr/>
            </a:pPr>
            <a:r>
              <a:rPr kumimoji="1" lang="zh-CN" altLang="en-US" sz="1400" b="1" dirty="0">
                <a:solidFill>
                  <a:srgbClr val="31368D"/>
                </a:solidFill>
                <a:latin typeface="微软雅黑" panose="020B0503020204020204" pitchFamily="34" charset="-122"/>
                <a:ea typeface="微软雅黑" panose="020B0503020204020204" pitchFamily="34" charset="-122"/>
              </a:rPr>
              <a:t>创新探索品牌传播方案，让华善的品牌被更多人看到，帮助到更多有需要的家庭</a:t>
            </a:r>
            <a:endParaRPr kumimoji="1" lang="en-US" altLang="zh-CN" sz="2000" b="1" dirty="0">
              <a:solidFill>
                <a:srgbClr val="31368D"/>
              </a:solidFill>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88639" y="194615"/>
            <a:ext cx="11263212" cy="755650"/>
          </a:xfrm>
        </p:spPr>
        <p:txBody>
          <a:bodyPr/>
          <a:lstStyle/>
          <a:p>
            <a:r>
              <a:rPr lang="zh-CN" altLang="en-US" sz="2400" dirty="0"/>
              <a:t>具体项目目标与产出：通过梳理组织的战略目标，优化华善现有的项目品牌与机构的关系，借力设计出清晰明确的品牌展现方式</a:t>
            </a:r>
          </a:p>
        </p:txBody>
      </p:sp>
      <p:sp>
        <p:nvSpPr>
          <p:cNvPr id="4" name="矩形 3"/>
          <p:cNvSpPr/>
          <p:nvPr/>
        </p:nvSpPr>
        <p:spPr>
          <a:xfrm>
            <a:off x="386835" y="2156366"/>
            <a:ext cx="3321709" cy="2030095"/>
          </a:xfrm>
          <a:prstGeom prst="rect">
            <a:avLst/>
          </a:prstGeom>
        </p:spPr>
        <p:txBody>
          <a:bodyPr wrap="square">
            <a:spAutoFit/>
          </a:bodyPr>
          <a:lstStyle/>
          <a:p>
            <a:pPr marL="742950" lvl="1" indent="-285750" fontAlgn="base">
              <a:lnSpc>
                <a:spcPct val="150000"/>
              </a:lnSpc>
              <a:spcBef>
                <a:spcPct val="0"/>
              </a:spcBef>
              <a:spcAft>
                <a:spcPct val="0"/>
              </a:spcAft>
              <a:buFont typeface="Wingdings" panose="05000000000000000000" charset="0"/>
              <a:buChar char=""/>
              <a:defRPr/>
            </a:pPr>
            <a:r>
              <a:rPr kumimoji="1" lang="zh-CN" altLang="en-US" sz="1400" dirty="0">
                <a:solidFill>
                  <a:srgbClr val="31368D"/>
                </a:solidFill>
                <a:latin typeface="微软雅黑" panose="020B0503020204020204" pitchFamily="34" charset="-122"/>
                <a:ea typeface="微软雅黑" panose="020B0503020204020204" pitchFamily="34" charset="-122"/>
              </a:rPr>
              <a:t>深入挖掘华善</a:t>
            </a:r>
            <a:r>
              <a:rPr kumimoji="1" lang="zh-CN" altLang="en-US" sz="1400" b="1" dirty="0">
                <a:solidFill>
                  <a:srgbClr val="31368D"/>
                </a:solidFill>
                <a:latin typeface="微软雅黑" panose="020B0503020204020204" pitchFamily="34" charset="-122"/>
                <a:ea typeface="微软雅黑" panose="020B0503020204020204" pitchFamily="34" charset="-122"/>
              </a:rPr>
              <a:t>现有产品及发展战略</a:t>
            </a:r>
            <a:r>
              <a:rPr kumimoji="1" lang="zh-CN" altLang="en-US" sz="1400" dirty="0">
                <a:solidFill>
                  <a:srgbClr val="31368D"/>
                </a:solidFill>
                <a:latin typeface="微软雅黑" panose="020B0503020204020204" pitchFamily="34" charset="-122"/>
                <a:ea typeface="微软雅黑" panose="020B0503020204020204" pitchFamily="34" charset="-122"/>
              </a:rPr>
              <a:t>，为机构设计出</a:t>
            </a:r>
            <a:r>
              <a:rPr kumimoji="1" lang="zh-CN" altLang="en-US" sz="1400" b="1" dirty="0">
                <a:solidFill>
                  <a:srgbClr val="31368D"/>
                </a:solidFill>
                <a:latin typeface="微软雅黑" panose="020B0503020204020204" pitchFamily="34" charset="-122"/>
                <a:ea typeface="微软雅黑" panose="020B0503020204020204" pitchFamily="34" charset="-122"/>
              </a:rPr>
              <a:t>清晰明确的品牌展现方式</a:t>
            </a:r>
            <a:endParaRPr kumimoji="1" lang="zh-CN" altLang="en-US" sz="1400" dirty="0">
              <a:solidFill>
                <a:srgbClr val="31368D"/>
              </a:solidFill>
              <a:latin typeface="微软雅黑" panose="020B0503020204020204" pitchFamily="34" charset="-122"/>
              <a:ea typeface="微软雅黑" panose="020B0503020204020204" pitchFamily="34" charset="-122"/>
            </a:endParaRPr>
          </a:p>
          <a:p>
            <a:pPr marL="742950" lvl="1" indent="-285750" fontAlgn="base">
              <a:lnSpc>
                <a:spcPct val="150000"/>
              </a:lnSpc>
              <a:spcBef>
                <a:spcPct val="0"/>
              </a:spcBef>
              <a:spcAft>
                <a:spcPct val="0"/>
              </a:spcAft>
              <a:buFont typeface="Wingdings" panose="05000000000000000000" charset="0"/>
              <a:buChar char=""/>
              <a:defRPr/>
            </a:pPr>
            <a:r>
              <a:rPr kumimoji="1" lang="zh-CN" altLang="en-US" sz="1400" dirty="0">
                <a:solidFill>
                  <a:srgbClr val="31368D"/>
                </a:solidFill>
                <a:latin typeface="微软雅黑" panose="020B0503020204020204" pitchFamily="34" charset="-122"/>
                <a:ea typeface="微软雅黑" panose="020B0503020204020204" pitchFamily="34" charset="-122"/>
              </a:rPr>
              <a:t>助力机构</a:t>
            </a:r>
            <a:r>
              <a:rPr kumimoji="1" lang="zh-CN" altLang="en-US" sz="1400" b="1" dirty="0">
                <a:solidFill>
                  <a:srgbClr val="31368D"/>
                </a:solidFill>
                <a:latin typeface="微软雅黑" panose="020B0503020204020204" pitchFamily="34" charset="-122"/>
                <a:ea typeface="微软雅黑" panose="020B0503020204020204" pitchFamily="34" charset="-122"/>
              </a:rPr>
              <a:t>公益产品在全国高质量落地，</a:t>
            </a:r>
            <a:r>
              <a:rPr kumimoji="1" lang="zh-CN" altLang="en-US" sz="1400" dirty="0">
                <a:solidFill>
                  <a:srgbClr val="31368D"/>
                </a:solidFill>
                <a:latin typeface="微软雅黑" panose="020B0503020204020204" pitchFamily="34" charset="-122"/>
                <a:ea typeface="微软雅黑" panose="020B0503020204020204" pitchFamily="34" charset="-122"/>
              </a:rPr>
              <a:t>为青少年素质教育发展持续赋能</a:t>
            </a:r>
          </a:p>
        </p:txBody>
      </p:sp>
      <p:grpSp>
        <p:nvGrpSpPr>
          <p:cNvPr id="9" name="群組 33"/>
          <p:cNvGrpSpPr/>
          <p:nvPr/>
        </p:nvGrpSpPr>
        <p:grpSpPr>
          <a:xfrm>
            <a:off x="931261" y="1371149"/>
            <a:ext cx="2777044" cy="547581"/>
            <a:chOff x="769611" y="1339700"/>
            <a:chExt cx="2412595" cy="501882"/>
          </a:xfrm>
          <a:solidFill>
            <a:srgbClr val="3B3F92"/>
          </a:solidFill>
        </p:grpSpPr>
        <p:sp>
          <p:nvSpPr>
            <p:cNvPr id="10" name="圓角化對角線角落矩形 32"/>
            <p:cNvSpPr/>
            <p:nvPr/>
          </p:nvSpPr>
          <p:spPr>
            <a:xfrm>
              <a:off x="769611" y="1339700"/>
              <a:ext cx="2412595" cy="501882"/>
            </a:xfrm>
            <a:prstGeom prst="round2Diag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HK" altLang="en-US"/>
            </a:p>
          </p:txBody>
        </p:sp>
        <p:sp>
          <p:nvSpPr>
            <p:cNvPr id="11" name="文字方塊 31"/>
            <p:cNvSpPr txBox="1"/>
            <p:nvPr/>
          </p:nvSpPr>
          <p:spPr>
            <a:xfrm>
              <a:off x="1359867" y="1389555"/>
              <a:ext cx="1210588" cy="400110"/>
            </a:xfrm>
            <a:prstGeom prst="rect">
              <a:avLst/>
            </a:prstGeom>
            <a:grpFill/>
          </p:spPr>
          <p:txBody>
            <a:bodyPr wrap="none" rtlCol="0">
              <a:spAutoFit/>
            </a:bodyPr>
            <a:lstStyle/>
            <a:p>
              <a:r>
                <a:rPr kumimoji="1" lang="zh-HK" altLang="en-US" sz="2000" b="1" dirty="0">
                  <a:solidFill>
                    <a:schemeClr val="bg1"/>
                  </a:solidFill>
                  <a:latin typeface="微软雅黑" panose="020B0503020204020204" pitchFamily="34" charset="-122"/>
                  <a:ea typeface="微软雅黑" panose="020B0503020204020204" pitchFamily="34" charset="-122"/>
                </a:rPr>
                <a:t>项目目标</a:t>
              </a:r>
            </a:p>
          </p:txBody>
        </p:sp>
      </p:grpSp>
      <p:grpSp>
        <p:nvGrpSpPr>
          <p:cNvPr id="12" name="群組 34"/>
          <p:cNvGrpSpPr/>
          <p:nvPr/>
        </p:nvGrpSpPr>
        <p:grpSpPr>
          <a:xfrm>
            <a:off x="5324798" y="1371149"/>
            <a:ext cx="2777044" cy="547581"/>
            <a:chOff x="769611" y="1339700"/>
            <a:chExt cx="2412595" cy="501882"/>
          </a:xfrm>
          <a:solidFill>
            <a:srgbClr val="3B3F92"/>
          </a:solidFill>
        </p:grpSpPr>
        <p:sp>
          <p:nvSpPr>
            <p:cNvPr id="13" name="圓角化對角線角落矩形 35"/>
            <p:cNvSpPr/>
            <p:nvPr/>
          </p:nvSpPr>
          <p:spPr>
            <a:xfrm>
              <a:off x="769611" y="1339700"/>
              <a:ext cx="2412595" cy="501882"/>
            </a:xfrm>
            <a:prstGeom prst="round2Diag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HK" altLang="en-US" dirty="0"/>
            </a:p>
          </p:txBody>
        </p:sp>
        <p:sp>
          <p:nvSpPr>
            <p:cNvPr id="14" name="文字方塊 36"/>
            <p:cNvSpPr txBox="1"/>
            <p:nvPr/>
          </p:nvSpPr>
          <p:spPr>
            <a:xfrm>
              <a:off x="1134779" y="1389555"/>
              <a:ext cx="1712328" cy="400110"/>
            </a:xfrm>
            <a:prstGeom prst="rect">
              <a:avLst/>
            </a:prstGeom>
            <a:grpFill/>
          </p:spPr>
          <p:txBody>
            <a:bodyPr wrap="none" rtlCol="0">
              <a:spAutoFit/>
            </a:bodyPr>
            <a:lstStyle/>
            <a:p>
              <a:r>
                <a:rPr kumimoji="1" lang="zh-HK" altLang="en-US" sz="2000" b="1" dirty="0">
                  <a:solidFill>
                    <a:schemeClr val="bg1"/>
                  </a:solidFill>
                  <a:latin typeface="微软雅黑" panose="020B0503020204020204" pitchFamily="34" charset="-122"/>
                  <a:ea typeface="微软雅黑" panose="020B0503020204020204" pitchFamily="34" charset="-122"/>
                </a:rPr>
                <a:t>解决具体问题</a:t>
              </a:r>
            </a:p>
          </p:txBody>
        </p:sp>
      </p:grpSp>
      <p:grpSp>
        <p:nvGrpSpPr>
          <p:cNvPr id="15" name="群組 37"/>
          <p:cNvGrpSpPr/>
          <p:nvPr/>
        </p:nvGrpSpPr>
        <p:grpSpPr>
          <a:xfrm>
            <a:off x="9042045" y="1371149"/>
            <a:ext cx="2777044" cy="547581"/>
            <a:chOff x="769611" y="1339700"/>
            <a:chExt cx="2412595" cy="501882"/>
          </a:xfrm>
          <a:solidFill>
            <a:srgbClr val="3B3F92"/>
          </a:solidFill>
        </p:grpSpPr>
        <p:sp>
          <p:nvSpPr>
            <p:cNvPr id="16" name="圓角化對角線角落矩形 38"/>
            <p:cNvSpPr/>
            <p:nvPr/>
          </p:nvSpPr>
          <p:spPr>
            <a:xfrm>
              <a:off x="769611" y="1339700"/>
              <a:ext cx="2412595" cy="501882"/>
            </a:xfrm>
            <a:prstGeom prst="round2Diag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HK" altLang="en-US"/>
            </a:p>
          </p:txBody>
        </p:sp>
        <p:sp>
          <p:nvSpPr>
            <p:cNvPr id="17" name="文字方塊 39"/>
            <p:cNvSpPr txBox="1"/>
            <p:nvPr/>
          </p:nvSpPr>
          <p:spPr>
            <a:xfrm>
              <a:off x="1153097" y="1389555"/>
              <a:ext cx="1497357" cy="366718"/>
            </a:xfrm>
            <a:prstGeom prst="rect">
              <a:avLst/>
            </a:prstGeom>
            <a:grpFill/>
          </p:spPr>
          <p:txBody>
            <a:bodyPr wrap="none" rtlCol="0">
              <a:spAutoFit/>
            </a:bodyPr>
            <a:lstStyle/>
            <a:p>
              <a:r>
                <a:rPr kumimoji="1" lang="zh-CN" altLang="en-US" sz="2000" b="1">
                  <a:solidFill>
                    <a:schemeClr val="bg1"/>
                  </a:solidFill>
                  <a:latin typeface="微软雅黑" panose="020B0503020204020204" pitchFamily="34" charset="-122"/>
                  <a:ea typeface="微软雅黑" panose="020B0503020204020204" pitchFamily="34" charset="-122"/>
                </a:rPr>
                <a:t>最终价值体现</a:t>
              </a:r>
              <a:endParaRPr kumimoji="1" lang="zh-HK" altLang="en-US" sz="2000" b="1" dirty="0">
                <a:solidFill>
                  <a:schemeClr val="bg1"/>
                </a:solidFill>
                <a:latin typeface="微软雅黑" panose="020B0503020204020204" pitchFamily="34" charset="-122"/>
                <a:ea typeface="微软雅黑" panose="020B0503020204020204" pitchFamily="34" charset="-122"/>
              </a:endParaRPr>
            </a:p>
          </p:txBody>
        </p:sp>
      </p:grpSp>
      <p:grpSp>
        <p:nvGrpSpPr>
          <p:cNvPr id="21" name="群組 81"/>
          <p:cNvGrpSpPr/>
          <p:nvPr/>
        </p:nvGrpSpPr>
        <p:grpSpPr>
          <a:xfrm>
            <a:off x="4284178" y="1452004"/>
            <a:ext cx="385871" cy="385871"/>
            <a:chOff x="4887500" y="3733263"/>
            <a:chExt cx="646331" cy="646331"/>
          </a:xfrm>
        </p:grpSpPr>
        <p:sp>
          <p:nvSpPr>
            <p:cNvPr id="22" name="橢圓 82"/>
            <p:cNvSpPr/>
            <p:nvPr/>
          </p:nvSpPr>
          <p:spPr>
            <a:xfrm>
              <a:off x="4887500" y="3733263"/>
              <a:ext cx="646331" cy="646331"/>
            </a:xfrm>
            <a:prstGeom prst="ellipse">
              <a:avLst/>
            </a:prstGeom>
            <a:solidFill>
              <a:srgbClr val="3136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HK" altLang="en-US"/>
            </a:p>
          </p:txBody>
        </p:sp>
        <p:sp>
          <p:nvSpPr>
            <p:cNvPr id="23" name="fast-forward_156283"/>
            <p:cNvSpPr>
              <a:spLocks noChangeAspect="1"/>
            </p:cNvSpPr>
            <p:nvPr/>
          </p:nvSpPr>
          <p:spPr>
            <a:xfrm>
              <a:off x="5019915" y="3845368"/>
              <a:ext cx="422809" cy="422119"/>
            </a:xfrm>
            <a:custGeom>
              <a:avLst/>
              <a:gdLst>
                <a:gd name="T0" fmla="*/ 1219 w 6533"/>
                <a:gd name="T1" fmla="*/ 6533 h 6533"/>
                <a:gd name="T2" fmla="*/ 2191 w 6533"/>
                <a:gd name="T3" fmla="*/ 5603 h 6533"/>
                <a:gd name="T4" fmla="*/ 3121 w 6533"/>
                <a:gd name="T5" fmla="*/ 6533 h 6533"/>
                <a:gd name="T6" fmla="*/ 6533 w 6533"/>
                <a:gd name="T7" fmla="*/ 3267 h 6533"/>
                <a:gd name="T8" fmla="*/ 3121 w 6533"/>
                <a:gd name="T9" fmla="*/ 0 h 6533"/>
                <a:gd name="T10" fmla="*/ 2191 w 6533"/>
                <a:gd name="T11" fmla="*/ 931 h 6533"/>
                <a:gd name="T12" fmla="*/ 1219 w 6533"/>
                <a:gd name="T13" fmla="*/ 0 h 6533"/>
                <a:gd name="T14" fmla="*/ 0 w 6533"/>
                <a:gd name="T15" fmla="*/ 1220 h 6533"/>
                <a:gd name="T16" fmla="*/ 2138 w 6533"/>
                <a:gd name="T17" fmla="*/ 3267 h 6533"/>
                <a:gd name="T18" fmla="*/ 0 w 6533"/>
                <a:gd name="T19" fmla="*/ 5314 h 6533"/>
                <a:gd name="T20" fmla="*/ 1219 w 6533"/>
                <a:gd name="T21" fmla="*/ 6533 h 6533"/>
                <a:gd name="T22" fmla="*/ 3128 w 6533"/>
                <a:gd name="T23" fmla="*/ 572 h 6533"/>
                <a:gd name="T24" fmla="*/ 5942 w 6533"/>
                <a:gd name="T25" fmla="*/ 3267 h 6533"/>
                <a:gd name="T26" fmla="*/ 3128 w 6533"/>
                <a:gd name="T27" fmla="*/ 5961 h 6533"/>
                <a:gd name="T28" fmla="*/ 2487 w 6533"/>
                <a:gd name="T29" fmla="*/ 5320 h 6533"/>
                <a:gd name="T30" fmla="*/ 4631 w 6533"/>
                <a:gd name="T31" fmla="*/ 3267 h 6533"/>
                <a:gd name="T32" fmla="*/ 2487 w 6533"/>
                <a:gd name="T33" fmla="*/ 1213 h 6533"/>
                <a:gd name="T34" fmla="*/ 3128 w 6533"/>
                <a:gd name="T35" fmla="*/ 572 h 6533"/>
                <a:gd name="T36" fmla="*/ 585 w 6533"/>
                <a:gd name="T37" fmla="*/ 1213 h 6533"/>
                <a:gd name="T38" fmla="*/ 1226 w 6533"/>
                <a:gd name="T39" fmla="*/ 572 h 6533"/>
                <a:gd name="T40" fmla="*/ 4040 w 6533"/>
                <a:gd name="T41" fmla="*/ 3267 h 6533"/>
                <a:gd name="T42" fmla="*/ 1226 w 6533"/>
                <a:gd name="T43" fmla="*/ 5961 h 6533"/>
                <a:gd name="T44" fmla="*/ 585 w 6533"/>
                <a:gd name="T45" fmla="*/ 5320 h 6533"/>
                <a:gd name="T46" fmla="*/ 2729 w 6533"/>
                <a:gd name="T47" fmla="*/ 3267 h 6533"/>
                <a:gd name="T48" fmla="*/ 585 w 6533"/>
                <a:gd name="T49" fmla="*/ 1213 h 6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33" h="6533">
                  <a:moveTo>
                    <a:pt x="1219" y="6533"/>
                  </a:moveTo>
                  <a:lnTo>
                    <a:pt x="2191" y="5603"/>
                  </a:lnTo>
                  <a:lnTo>
                    <a:pt x="3121" y="6533"/>
                  </a:lnTo>
                  <a:lnTo>
                    <a:pt x="6533" y="3267"/>
                  </a:lnTo>
                  <a:lnTo>
                    <a:pt x="3121" y="0"/>
                  </a:lnTo>
                  <a:lnTo>
                    <a:pt x="2191" y="931"/>
                  </a:lnTo>
                  <a:lnTo>
                    <a:pt x="1219" y="0"/>
                  </a:lnTo>
                  <a:lnTo>
                    <a:pt x="0" y="1220"/>
                  </a:lnTo>
                  <a:lnTo>
                    <a:pt x="2138" y="3267"/>
                  </a:lnTo>
                  <a:lnTo>
                    <a:pt x="0" y="5314"/>
                  </a:lnTo>
                  <a:lnTo>
                    <a:pt x="1219" y="6533"/>
                  </a:lnTo>
                  <a:close/>
                  <a:moveTo>
                    <a:pt x="3128" y="572"/>
                  </a:moveTo>
                  <a:lnTo>
                    <a:pt x="5942" y="3267"/>
                  </a:lnTo>
                  <a:lnTo>
                    <a:pt x="3128" y="5961"/>
                  </a:lnTo>
                  <a:lnTo>
                    <a:pt x="2487" y="5320"/>
                  </a:lnTo>
                  <a:lnTo>
                    <a:pt x="4631" y="3267"/>
                  </a:lnTo>
                  <a:lnTo>
                    <a:pt x="2487" y="1213"/>
                  </a:lnTo>
                  <a:lnTo>
                    <a:pt x="3128" y="572"/>
                  </a:lnTo>
                  <a:close/>
                  <a:moveTo>
                    <a:pt x="585" y="1213"/>
                  </a:moveTo>
                  <a:lnTo>
                    <a:pt x="1226" y="572"/>
                  </a:lnTo>
                  <a:lnTo>
                    <a:pt x="4040" y="3267"/>
                  </a:lnTo>
                  <a:lnTo>
                    <a:pt x="1226" y="5961"/>
                  </a:lnTo>
                  <a:lnTo>
                    <a:pt x="585" y="5320"/>
                  </a:lnTo>
                  <a:lnTo>
                    <a:pt x="2729" y="3267"/>
                  </a:lnTo>
                  <a:lnTo>
                    <a:pt x="585" y="121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群組 84"/>
          <p:cNvGrpSpPr/>
          <p:nvPr/>
        </p:nvGrpSpPr>
        <p:grpSpPr>
          <a:xfrm>
            <a:off x="8379008" y="1452004"/>
            <a:ext cx="385871" cy="385871"/>
            <a:chOff x="4887500" y="3733263"/>
            <a:chExt cx="646331" cy="646331"/>
          </a:xfrm>
        </p:grpSpPr>
        <p:sp>
          <p:nvSpPr>
            <p:cNvPr id="25" name="橢圓 85"/>
            <p:cNvSpPr/>
            <p:nvPr/>
          </p:nvSpPr>
          <p:spPr>
            <a:xfrm>
              <a:off x="4887500" y="3733263"/>
              <a:ext cx="646331" cy="646331"/>
            </a:xfrm>
            <a:prstGeom prst="ellipse">
              <a:avLst/>
            </a:prstGeom>
            <a:solidFill>
              <a:srgbClr val="3136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HK" altLang="en-US"/>
            </a:p>
          </p:txBody>
        </p:sp>
        <p:sp>
          <p:nvSpPr>
            <p:cNvPr id="26" name="fast-forward_156283"/>
            <p:cNvSpPr>
              <a:spLocks noChangeAspect="1"/>
            </p:cNvSpPr>
            <p:nvPr/>
          </p:nvSpPr>
          <p:spPr>
            <a:xfrm>
              <a:off x="5019915" y="3845368"/>
              <a:ext cx="422809" cy="422119"/>
            </a:xfrm>
            <a:custGeom>
              <a:avLst/>
              <a:gdLst>
                <a:gd name="T0" fmla="*/ 1219 w 6533"/>
                <a:gd name="T1" fmla="*/ 6533 h 6533"/>
                <a:gd name="T2" fmla="*/ 2191 w 6533"/>
                <a:gd name="T3" fmla="*/ 5603 h 6533"/>
                <a:gd name="T4" fmla="*/ 3121 w 6533"/>
                <a:gd name="T5" fmla="*/ 6533 h 6533"/>
                <a:gd name="T6" fmla="*/ 6533 w 6533"/>
                <a:gd name="T7" fmla="*/ 3267 h 6533"/>
                <a:gd name="T8" fmla="*/ 3121 w 6533"/>
                <a:gd name="T9" fmla="*/ 0 h 6533"/>
                <a:gd name="T10" fmla="*/ 2191 w 6533"/>
                <a:gd name="T11" fmla="*/ 931 h 6533"/>
                <a:gd name="T12" fmla="*/ 1219 w 6533"/>
                <a:gd name="T13" fmla="*/ 0 h 6533"/>
                <a:gd name="T14" fmla="*/ 0 w 6533"/>
                <a:gd name="T15" fmla="*/ 1220 h 6533"/>
                <a:gd name="T16" fmla="*/ 2138 w 6533"/>
                <a:gd name="T17" fmla="*/ 3267 h 6533"/>
                <a:gd name="T18" fmla="*/ 0 w 6533"/>
                <a:gd name="T19" fmla="*/ 5314 h 6533"/>
                <a:gd name="T20" fmla="*/ 1219 w 6533"/>
                <a:gd name="T21" fmla="*/ 6533 h 6533"/>
                <a:gd name="T22" fmla="*/ 3128 w 6533"/>
                <a:gd name="T23" fmla="*/ 572 h 6533"/>
                <a:gd name="T24" fmla="*/ 5942 w 6533"/>
                <a:gd name="T25" fmla="*/ 3267 h 6533"/>
                <a:gd name="T26" fmla="*/ 3128 w 6533"/>
                <a:gd name="T27" fmla="*/ 5961 h 6533"/>
                <a:gd name="T28" fmla="*/ 2487 w 6533"/>
                <a:gd name="T29" fmla="*/ 5320 h 6533"/>
                <a:gd name="T30" fmla="*/ 4631 w 6533"/>
                <a:gd name="T31" fmla="*/ 3267 h 6533"/>
                <a:gd name="T32" fmla="*/ 2487 w 6533"/>
                <a:gd name="T33" fmla="*/ 1213 h 6533"/>
                <a:gd name="T34" fmla="*/ 3128 w 6533"/>
                <a:gd name="T35" fmla="*/ 572 h 6533"/>
                <a:gd name="T36" fmla="*/ 585 w 6533"/>
                <a:gd name="T37" fmla="*/ 1213 h 6533"/>
                <a:gd name="T38" fmla="*/ 1226 w 6533"/>
                <a:gd name="T39" fmla="*/ 572 h 6533"/>
                <a:gd name="T40" fmla="*/ 4040 w 6533"/>
                <a:gd name="T41" fmla="*/ 3267 h 6533"/>
                <a:gd name="T42" fmla="*/ 1226 w 6533"/>
                <a:gd name="T43" fmla="*/ 5961 h 6533"/>
                <a:gd name="T44" fmla="*/ 585 w 6533"/>
                <a:gd name="T45" fmla="*/ 5320 h 6533"/>
                <a:gd name="T46" fmla="*/ 2729 w 6533"/>
                <a:gd name="T47" fmla="*/ 3267 h 6533"/>
                <a:gd name="T48" fmla="*/ 585 w 6533"/>
                <a:gd name="T49" fmla="*/ 1213 h 6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33" h="6533">
                  <a:moveTo>
                    <a:pt x="1219" y="6533"/>
                  </a:moveTo>
                  <a:lnTo>
                    <a:pt x="2191" y="5603"/>
                  </a:lnTo>
                  <a:lnTo>
                    <a:pt x="3121" y="6533"/>
                  </a:lnTo>
                  <a:lnTo>
                    <a:pt x="6533" y="3267"/>
                  </a:lnTo>
                  <a:lnTo>
                    <a:pt x="3121" y="0"/>
                  </a:lnTo>
                  <a:lnTo>
                    <a:pt x="2191" y="931"/>
                  </a:lnTo>
                  <a:lnTo>
                    <a:pt x="1219" y="0"/>
                  </a:lnTo>
                  <a:lnTo>
                    <a:pt x="0" y="1220"/>
                  </a:lnTo>
                  <a:lnTo>
                    <a:pt x="2138" y="3267"/>
                  </a:lnTo>
                  <a:lnTo>
                    <a:pt x="0" y="5314"/>
                  </a:lnTo>
                  <a:lnTo>
                    <a:pt x="1219" y="6533"/>
                  </a:lnTo>
                  <a:close/>
                  <a:moveTo>
                    <a:pt x="3128" y="572"/>
                  </a:moveTo>
                  <a:lnTo>
                    <a:pt x="5942" y="3267"/>
                  </a:lnTo>
                  <a:lnTo>
                    <a:pt x="3128" y="5961"/>
                  </a:lnTo>
                  <a:lnTo>
                    <a:pt x="2487" y="5320"/>
                  </a:lnTo>
                  <a:lnTo>
                    <a:pt x="4631" y="3267"/>
                  </a:lnTo>
                  <a:lnTo>
                    <a:pt x="2487" y="1213"/>
                  </a:lnTo>
                  <a:lnTo>
                    <a:pt x="3128" y="572"/>
                  </a:lnTo>
                  <a:close/>
                  <a:moveTo>
                    <a:pt x="585" y="1213"/>
                  </a:moveTo>
                  <a:lnTo>
                    <a:pt x="1226" y="572"/>
                  </a:lnTo>
                  <a:lnTo>
                    <a:pt x="4040" y="3267"/>
                  </a:lnTo>
                  <a:lnTo>
                    <a:pt x="1226" y="5961"/>
                  </a:lnTo>
                  <a:lnTo>
                    <a:pt x="585" y="5320"/>
                  </a:lnTo>
                  <a:lnTo>
                    <a:pt x="2729" y="3267"/>
                  </a:lnTo>
                  <a:lnTo>
                    <a:pt x="585" y="121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组合 44"/>
          <p:cNvGrpSpPr/>
          <p:nvPr/>
        </p:nvGrpSpPr>
        <p:grpSpPr>
          <a:xfrm>
            <a:off x="931261" y="4422438"/>
            <a:ext cx="2515427" cy="1869512"/>
            <a:chOff x="931259" y="2330461"/>
            <a:chExt cx="2515427" cy="1869512"/>
          </a:xfrm>
        </p:grpSpPr>
        <p:sp>
          <p:nvSpPr>
            <p:cNvPr id="28" name="ísľîḍé"/>
            <p:cNvSpPr/>
            <p:nvPr/>
          </p:nvSpPr>
          <p:spPr>
            <a:xfrm rot="3600000">
              <a:off x="1245976" y="2347447"/>
              <a:ext cx="1841420" cy="1841420"/>
            </a:xfrm>
            <a:prstGeom prst="pie">
              <a:avLst>
                <a:gd name="adj1" fmla="val 3600000"/>
                <a:gd name="adj2" fmla="val 10800000"/>
              </a:avLst>
            </a:prstGeom>
            <a:solidFill>
              <a:srgbClr val="3B3F9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9" name="íṣļïḓè"/>
            <p:cNvSpPr/>
            <p:nvPr/>
          </p:nvSpPr>
          <p:spPr>
            <a:xfrm rot="18000000">
              <a:off x="1268263" y="2358553"/>
              <a:ext cx="1841420" cy="1841420"/>
            </a:xfrm>
            <a:prstGeom prst="pie">
              <a:avLst>
                <a:gd name="adj1" fmla="val 3600000"/>
                <a:gd name="adj2" fmla="val 10800000"/>
              </a:avLst>
            </a:prstGeom>
            <a:solidFill>
              <a:srgbClr val="3B3F9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nvGrpSpPr>
            <p:cNvPr id="32" name="组合 31"/>
            <p:cNvGrpSpPr/>
            <p:nvPr/>
          </p:nvGrpSpPr>
          <p:grpSpPr>
            <a:xfrm>
              <a:off x="931259" y="2330461"/>
              <a:ext cx="2515427" cy="1841420"/>
              <a:chOff x="931259" y="2330461"/>
              <a:chExt cx="2515427" cy="1841420"/>
            </a:xfrm>
          </p:grpSpPr>
          <p:sp>
            <p:nvSpPr>
              <p:cNvPr id="27" name="íṥḻïḋe"/>
              <p:cNvSpPr/>
              <p:nvPr/>
            </p:nvSpPr>
            <p:spPr>
              <a:xfrm rot="10800000">
                <a:off x="1268264" y="2330461"/>
                <a:ext cx="1841420" cy="1841420"/>
              </a:xfrm>
              <a:prstGeom prst="pie">
                <a:avLst>
                  <a:gd name="adj1" fmla="val 3600000"/>
                  <a:gd name="adj2" fmla="val 10800000"/>
                </a:avLst>
              </a:prstGeom>
              <a:solidFill>
                <a:srgbClr val="3B3F9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 name="矩形 2"/>
              <p:cNvSpPr/>
              <p:nvPr/>
            </p:nvSpPr>
            <p:spPr>
              <a:xfrm>
                <a:off x="1767175" y="2636527"/>
                <a:ext cx="1679511" cy="415498"/>
              </a:xfrm>
              <a:prstGeom prst="rect">
                <a:avLst/>
              </a:prstGeom>
            </p:spPr>
            <p:txBody>
              <a:bodyPr wrap="square">
                <a:spAutoFit/>
              </a:bodyPr>
              <a:lstStyle/>
              <a:p>
                <a:pPr lvl="1" fontAlgn="base">
                  <a:lnSpc>
                    <a:spcPct val="150000"/>
                  </a:lnSpc>
                  <a:spcBef>
                    <a:spcPct val="0"/>
                  </a:spcBef>
                  <a:spcAft>
                    <a:spcPct val="0"/>
                  </a:spcAft>
                  <a:defRPr/>
                </a:pPr>
                <a:r>
                  <a:rPr kumimoji="1" lang="zh-CN" altLang="en-US" sz="1400" b="1">
                    <a:solidFill>
                      <a:schemeClr val="bg1"/>
                    </a:solidFill>
                    <a:latin typeface="微软雅黑" panose="020B0503020204020204" pitchFamily="34" charset="-122"/>
                    <a:ea typeface="微软雅黑" panose="020B0503020204020204" pitchFamily="34" charset="-122"/>
                  </a:rPr>
                  <a:t>愿景</a:t>
                </a:r>
                <a:endParaRPr kumimoji="1" lang="en-US" altLang="zh-CN" sz="1400" b="1">
                  <a:solidFill>
                    <a:schemeClr val="bg1"/>
                  </a:solidFill>
                  <a:latin typeface="微软雅黑" panose="020B0503020204020204" pitchFamily="34" charset="-122"/>
                  <a:ea typeface="微软雅黑" panose="020B0503020204020204" pitchFamily="34" charset="-122"/>
                </a:endParaRPr>
              </a:p>
            </p:txBody>
          </p:sp>
          <p:sp>
            <p:nvSpPr>
              <p:cNvPr id="30" name="矩形 29"/>
              <p:cNvSpPr/>
              <p:nvPr/>
            </p:nvSpPr>
            <p:spPr>
              <a:xfrm>
                <a:off x="931259" y="3090559"/>
                <a:ext cx="1679511" cy="377411"/>
              </a:xfrm>
              <a:prstGeom prst="rect">
                <a:avLst/>
              </a:prstGeom>
            </p:spPr>
            <p:txBody>
              <a:bodyPr wrap="square">
                <a:spAutoFit/>
              </a:bodyPr>
              <a:lstStyle/>
              <a:p>
                <a:pPr lvl="1" fontAlgn="base">
                  <a:lnSpc>
                    <a:spcPct val="150000"/>
                  </a:lnSpc>
                  <a:spcBef>
                    <a:spcPct val="0"/>
                  </a:spcBef>
                  <a:spcAft>
                    <a:spcPct val="0"/>
                  </a:spcAft>
                  <a:defRPr/>
                </a:pPr>
                <a:r>
                  <a:rPr kumimoji="1" lang="zh-CN" altLang="en-US" sz="1400" b="1">
                    <a:solidFill>
                      <a:schemeClr val="bg1"/>
                    </a:solidFill>
                    <a:latin typeface="微软雅黑" panose="020B0503020204020204" pitchFamily="34" charset="-122"/>
                    <a:ea typeface="微软雅黑" panose="020B0503020204020204" pitchFamily="34" charset="-122"/>
                  </a:rPr>
                  <a:t>使命</a:t>
                </a:r>
                <a:endParaRPr kumimoji="1" lang="en-US" altLang="zh-CN" sz="1400" b="1">
                  <a:solidFill>
                    <a:schemeClr val="bg1"/>
                  </a:solidFill>
                  <a:latin typeface="微软雅黑" panose="020B0503020204020204" pitchFamily="34" charset="-122"/>
                  <a:ea typeface="微软雅黑" panose="020B0503020204020204" pitchFamily="34" charset="-122"/>
                </a:endParaRPr>
              </a:p>
            </p:txBody>
          </p:sp>
          <p:sp>
            <p:nvSpPr>
              <p:cNvPr id="31" name="矩形 30"/>
              <p:cNvSpPr/>
              <p:nvPr/>
            </p:nvSpPr>
            <p:spPr>
              <a:xfrm>
                <a:off x="1683462" y="3453126"/>
                <a:ext cx="1679511" cy="377411"/>
              </a:xfrm>
              <a:prstGeom prst="rect">
                <a:avLst/>
              </a:prstGeom>
            </p:spPr>
            <p:txBody>
              <a:bodyPr wrap="square">
                <a:spAutoFit/>
              </a:bodyPr>
              <a:lstStyle/>
              <a:p>
                <a:pPr lvl="1" fontAlgn="base">
                  <a:lnSpc>
                    <a:spcPct val="150000"/>
                  </a:lnSpc>
                  <a:spcBef>
                    <a:spcPct val="0"/>
                  </a:spcBef>
                  <a:spcAft>
                    <a:spcPct val="0"/>
                  </a:spcAft>
                  <a:defRPr/>
                </a:pPr>
                <a:r>
                  <a:rPr kumimoji="1" lang="zh-CN" altLang="en-US" sz="1400" b="1">
                    <a:solidFill>
                      <a:schemeClr val="bg1"/>
                    </a:solidFill>
                    <a:latin typeface="微软雅黑" panose="020B0503020204020204" pitchFamily="34" charset="-122"/>
                    <a:ea typeface="微软雅黑" panose="020B0503020204020204" pitchFamily="34" charset="-122"/>
                  </a:rPr>
                  <a:t>价值观</a:t>
                </a:r>
                <a:endParaRPr kumimoji="1" lang="en-US" altLang="zh-CN" sz="1400" b="1">
                  <a:solidFill>
                    <a:schemeClr val="bg1"/>
                  </a:solidFill>
                  <a:latin typeface="微软雅黑" panose="020B0503020204020204" pitchFamily="34" charset="-122"/>
                  <a:ea typeface="微软雅黑" panose="020B0503020204020204" pitchFamily="34" charset="-122"/>
                </a:endParaRPr>
              </a:p>
            </p:txBody>
          </p:sp>
        </p:grpSp>
      </p:grpSp>
      <p:cxnSp>
        <p:nvCxnSpPr>
          <p:cNvPr id="46" name="ïŝḻídê"/>
          <p:cNvCxnSpPr/>
          <p:nvPr/>
        </p:nvCxnSpPr>
        <p:spPr>
          <a:xfrm flipV="1">
            <a:off x="4477113" y="1948940"/>
            <a:ext cx="0" cy="4104000"/>
          </a:xfrm>
          <a:prstGeom prst="line">
            <a:avLst/>
          </a:prstGeom>
          <a:ln w="12700" cap="rnd">
            <a:solidFill>
              <a:schemeClr val="bg1">
                <a:lumMod val="6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47" name="ïŝḻídê"/>
          <p:cNvCxnSpPr/>
          <p:nvPr/>
        </p:nvCxnSpPr>
        <p:spPr>
          <a:xfrm flipV="1">
            <a:off x="8591911" y="1918730"/>
            <a:ext cx="0" cy="4104000"/>
          </a:xfrm>
          <a:prstGeom prst="line">
            <a:avLst/>
          </a:prstGeom>
          <a:ln w="12700" cap="rnd">
            <a:solidFill>
              <a:schemeClr val="bg1">
                <a:lumMod val="6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52" name="矩形 51"/>
          <p:cNvSpPr/>
          <p:nvPr/>
        </p:nvSpPr>
        <p:spPr>
          <a:xfrm>
            <a:off x="8458569" y="1919049"/>
            <a:ext cx="3410711" cy="4570482"/>
          </a:xfrm>
          <a:prstGeom prst="rect">
            <a:avLst/>
          </a:prstGeom>
        </p:spPr>
        <p:txBody>
          <a:bodyPr wrap="square">
            <a:spAutoFit/>
          </a:bodyPr>
          <a:lstStyle/>
          <a:p>
            <a:pPr lvl="1" algn="ctr" fontAlgn="base">
              <a:lnSpc>
                <a:spcPct val="150000"/>
              </a:lnSpc>
              <a:spcBef>
                <a:spcPct val="0"/>
              </a:spcBef>
              <a:spcAft>
                <a:spcPct val="0"/>
              </a:spcAft>
              <a:defRPr/>
            </a:pPr>
            <a:r>
              <a:rPr kumimoji="1" lang="zh-CN" altLang="en-US" b="1" dirty="0">
                <a:solidFill>
                  <a:srgbClr val="31368D"/>
                </a:solidFill>
                <a:latin typeface="微软雅黑" panose="020B0503020204020204" pitchFamily="34" charset="-122"/>
                <a:ea typeface="微软雅黑" panose="020B0503020204020204" pitchFamily="34" charset="-122"/>
              </a:rPr>
              <a:t>明确品牌定义</a:t>
            </a:r>
            <a:endParaRPr kumimoji="1" lang="en-US" altLang="zh-CN" b="1" dirty="0">
              <a:solidFill>
                <a:srgbClr val="31368D"/>
              </a:solidFill>
              <a:latin typeface="微软雅黑" panose="020B0503020204020204" pitchFamily="34" charset="-122"/>
              <a:ea typeface="微软雅黑" panose="020B0503020204020204" pitchFamily="34" charset="-122"/>
            </a:endParaRPr>
          </a:p>
          <a:p>
            <a:pPr marL="742950" lvl="1" indent="-285750" algn="l" fontAlgn="base">
              <a:lnSpc>
                <a:spcPct val="150000"/>
              </a:lnSpc>
              <a:spcBef>
                <a:spcPct val="0"/>
              </a:spcBef>
              <a:spcAft>
                <a:spcPct val="0"/>
              </a:spcAft>
              <a:buFont typeface="Wingdings" panose="05000000000000000000" charset="0"/>
              <a:buChar char=""/>
              <a:defRPr/>
            </a:pPr>
            <a:r>
              <a:rPr kumimoji="1" lang="zh-CN" altLang="en-US" sz="1400" dirty="0">
                <a:solidFill>
                  <a:srgbClr val="31368D"/>
                </a:solidFill>
                <a:latin typeface="微软雅黑" panose="020B0503020204020204" pitchFamily="34" charset="-122"/>
                <a:ea typeface="微软雅黑" panose="020B0503020204020204" pitchFamily="34" charset="-122"/>
              </a:rPr>
              <a:t>明确青少年参与公益不同相关方的本质需求</a:t>
            </a:r>
            <a:endParaRPr kumimoji="1" lang="en-US" altLang="zh-CN" sz="1400" dirty="0">
              <a:solidFill>
                <a:srgbClr val="31368D"/>
              </a:solidFill>
              <a:latin typeface="微软雅黑" panose="020B0503020204020204" pitchFamily="34" charset="-122"/>
              <a:ea typeface="微软雅黑" panose="020B0503020204020204" pitchFamily="34" charset="-122"/>
            </a:endParaRPr>
          </a:p>
          <a:p>
            <a:pPr marL="742950" lvl="1" indent="-285750" algn="l" fontAlgn="base">
              <a:lnSpc>
                <a:spcPct val="150000"/>
              </a:lnSpc>
              <a:spcBef>
                <a:spcPct val="0"/>
              </a:spcBef>
              <a:spcAft>
                <a:spcPct val="0"/>
              </a:spcAft>
              <a:buFont typeface="Wingdings" panose="05000000000000000000" charset="0"/>
              <a:buChar char=""/>
              <a:defRPr/>
            </a:pPr>
            <a:r>
              <a:rPr kumimoji="1" lang="zh-CN" altLang="en-US" sz="1400" dirty="0">
                <a:solidFill>
                  <a:srgbClr val="31368D"/>
                </a:solidFill>
                <a:latin typeface="微软雅黑" panose="020B0503020204020204" pitchFamily="34" charset="-122"/>
                <a:ea typeface="微软雅黑" panose="020B0503020204020204" pitchFamily="34" charset="-122"/>
              </a:rPr>
              <a:t>输出机构品牌传播的特征</a:t>
            </a:r>
            <a:r>
              <a:rPr kumimoji="1" lang="zh-CN" altLang="en-US" sz="1400">
                <a:solidFill>
                  <a:srgbClr val="31368D"/>
                </a:solidFill>
                <a:latin typeface="微软雅黑" panose="020B0503020204020204" pitchFamily="34" charset="-122"/>
                <a:ea typeface="微软雅黑" panose="020B0503020204020204" pitchFamily="34" charset="-122"/>
              </a:rPr>
              <a:t>属性</a:t>
            </a:r>
            <a:endParaRPr kumimoji="1" lang="en-US" altLang="zh-CN" sz="1400" dirty="0">
              <a:solidFill>
                <a:srgbClr val="31368D"/>
              </a:solidFill>
              <a:latin typeface="微软雅黑" panose="020B0503020204020204" pitchFamily="34" charset="-122"/>
              <a:ea typeface="微软雅黑" panose="020B0503020204020204" pitchFamily="34" charset="-122"/>
            </a:endParaRPr>
          </a:p>
          <a:p>
            <a:pPr lvl="1" algn="ctr" fontAlgn="base">
              <a:lnSpc>
                <a:spcPct val="150000"/>
              </a:lnSpc>
              <a:spcBef>
                <a:spcPct val="0"/>
              </a:spcBef>
              <a:spcAft>
                <a:spcPct val="0"/>
              </a:spcAft>
              <a:defRPr/>
            </a:pPr>
            <a:r>
              <a:rPr kumimoji="1" lang="zh-CN" altLang="en-US" b="1" dirty="0">
                <a:solidFill>
                  <a:srgbClr val="31368D"/>
                </a:solidFill>
                <a:latin typeface="微软雅黑" panose="020B0503020204020204" pitchFamily="34" charset="-122"/>
                <a:ea typeface="微软雅黑" panose="020B0503020204020204" pitchFamily="34" charset="-122"/>
              </a:rPr>
              <a:t>推动品牌价值提升</a:t>
            </a:r>
            <a:endParaRPr kumimoji="1" lang="en-US" altLang="zh-CN" dirty="0">
              <a:solidFill>
                <a:srgbClr val="31368D"/>
              </a:solidFill>
              <a:latin typeface="微软雅黑" panose="020B0503020204020204" pitchFamily="34" charset="-122"/>
              <a:ea typeface="微软雅黑" panose="020B0503020204020204" pitchFamily="34" charset="-122"/>
            </a:endParaRPr>
          </a:p>
          <a:p>
            <a:pPr marL="742950" lvl="1" indent="-285750" algn="l" fontAlgn="base">
              <a:lnSpc>
                <a:spcPct val="150000"/>
              </a:lnSpc>
              <a:spcBef>
                <a:spcPct val="0"/>
              </a:spcBef>
              <a:spcAft>
                <a:spcPct val="0"/>
              </a:spcAft>
              <a:buFont typeface="Wingdings" panose="05000000000000000000" charset="0"/>
              <a:buChar char=""/>
              <a:defRPr/>
            </a:pPr>
            <a:r>
              <a:rPr kumimoji="1" lang="zh-CN" altLang="en-US" sz="1400" dirty="0">
                <a:solidFill>
                  <a:srgbClr val="31368D"/>
                </a:solidFill>
                <a:latin typeface="微软雅黑" panose="020B0503020204020204" pitchFamily="34" charset="-122"/>
                <a:ea typeface="微软雅黑" panose="020B0503020204020204" pitchFamily="34" charset="-122"/>
              </a:rPr>
              <a:t>提升各在地机构活动举办丰富度与用户体验感</a:t>
            </a:r>
            <a:endParaRPr kumimoji="1" lang="en-US" altLang="zh-CN" sz="1400" dirty="0">
              <a:solidFill>
                <a:srgbClr val="31368D"/>
              </a:solidFill>
              <a:latin typeface="微软雅黑" panose="020B0503020204020204" pitchFamily="34" charset="-122"/>
              <a:ea typeface="微软雅黑" panose="020B0503020204020204" pitchFamily="34" charset="-122"/>
            </a:endParaRPr>
          </a:p>
          <a:p>
            <a:pPr marL="742950" lvl="1" indent="-285750" algn="l" fontAlgn="base">
              <a:lnSpc>
                <a:spcPct val="150000"/>
              </a:lnSpc>
              <a:spcBef>
                <a:spcPct val="0"/>
              </a:spcBef>
              <a:spcAft>
                <a:spcPct val="0"/>
              </a:spcAft>
              <a:buFont typeface="Wingdings" panose="05000000000000000000" charset="0"/>
              <a:buChar char=""/>
              <a:defRPr/>
            </a:pPr>
            <a:r>
              <a:rPr kumimoji="1" lang="zh-CN" altLang="en-US" sz="1400" dirty="0">
                <a:solidFill>
                  <a:srgbClr val="31368D"/>
                </a:solidFill>
                <a:latin typeface="微软雅黑" panose="020B0503020204020204" pitchFamily="34" charset="-122"/>
                <a:ea typeface="微软雅黑" panose="020B0503020204020204" pitchFamily="34" charset="-122"/>
              </a:rPr>
              <a:t>助力机构品牌价值充分</a:t>
            </a:r>
            <a:r>
              <a:rPr kumimoji="1" lang="zh-CN" altLang="en-US" sz="1400">
                <a:solidFill>
                  <a:srgbClr val="31368D"/>
                </a:solidFill>
                <a:latin typeface="微软雅黑" panose="020B0503020204020204" pitchFamily="34" charset="-122"/>
                <a:ea typeface="微软雅黑" panose="020B0503020204020204" pitchFamily="34" charset="-122"/>
              </a:rPr>
              <a:t>释放</a:t>
            </a:r>
            <a:endParaRPr kumimoji="1" lang="en-US" altLang="zh-CN" sz="1400">
              <a:solidFill>
                <a:srgbClr val="31368D"/>
              </a:solidFill>
              <a:latin typeface="微软雅黑" panose="020B0503020204020204" pitchFamily="34" charset="-122"/>
              <a:ea typeface="微软雅黑" panose="020B0503020204020204" pitchFamily="34" charset="-122"/>
            </a:endParaRPr>
          </a:p>
          <a:p>
            <a:pPr lvl="1" algn="ctr" fontAlgn="base">
              <a:lnSpc>
                <a:spcPct val="150000"/>
              </a:lnSpc>
              <a:spcBef>
                <a:spcPct val="0"/>
              </a:spcBef>
              <a:spcAft>
                <a:spcPct val="0"/>
              </a:spcAft>
              <a:defRPr/>
            </a:pPr>
            <a:r>
              <a:rPr kumimoji="1" lang="zh-CN" altLang="en-US" b="1">
                <a:solidFill>
                  <a:srgbClr val="31368D"/>
                </a:solidFill>
                <a:latin typeface="微软雅黑" panose="020B0503020204020204" pitchFamily="34" charset="-122"/>
                <a:ea typeface="微软雅黑" panose="020B0503020204020204" pitchFamily="34" charset="-122"/>
              </a:rPr>
              <a:t>助力组织高效运转</a:t>
            </a:r>
            <a:endParaRPr kumimoji="1" lang="en-US" altLang="zh-CN" sz="1400">
              <a:solidFill>
                <a:srgbClr val="31368D"/>
              </a:solidFill>
              <a:latin typeface="微软雅黑" panose="020B0503020204020204" pitchFamily="34" charset="-122"/>
              <a:ea typeface="微软雅黑" panose="020B0503020204020204" pitchFamily="34" charset="-122"/>
            </a:endParaRPr>
          </a:p>
          <a:p>
            <a:pPr marL="742950" lvl="1" indent="-285750" fontAlgn="base">
              <a:lnSpc>
                <a:spcPct val="150000"/>
              </a:lnSpc>
              <a:spcBef>
                <a:spcPct val="0"/>
              </a:spcBef>
              <a:spcAft>
                <a:spcPct val="0"/>
              </a:spcAft>
              <a:buFont typeface="Wingdings" panose="05000000000000000000" charset="0"/>
              <a:buChar char=""/>
              <a:defRPr/>
            </a:pPr>
            <a:r>
              <a:rPr kumimoji="1" lang="zh-CN" altLang="en-US" sz="1400">
                <a:solidFill>
                  <a:srgbClr val="31368D"/>
                </a:solidFill>
                <a:latin typeface="微软雅黑" panose="020B0503020204020204" pitchFamily="34" charset="-122"/>
                <a:ea typeface="微软雅黑" panose="020B0503020204020204" pitchFamily="34" charset="-122"/>
              </a:rPr>
              <a:t>萃取现有“公益小天使”项目落地实践经验</a:t>
            </a:r>
          </a:p>
          <a:p>
            <a:pPr marL="742950" lvl="1" indent="-285750" fontAlgn="base">
              <a:lnSpc>
                <a:spcPct val="150000"/>
              </a:lnSpc>
              <a:spcBef>
                <a:spcPct val="0"/>
              </a:spcBef>
              <a:spcAft>
                <a:spcPct val="0"/>
              </a:spcAft>
              <a:buFont typeface="Wingdings" panose="05000000000000000000" charset="0"/>
              <a:buChar char=""/>
              <a:defRPr/>
            </a:pPr>
            <a:r>
              <a:rPr kumimoji="1" lang="zh-CN" altLang="en-US" sz="1400">
                <a:solidFill>
                  <a:srgbClr val="31368D"/>
                </a:solidFill>
                <a:latin typeface="微软雅黑" panose="020B0503020204020204" pitchFamily="34" charset="-122"/>
                <a:ea typeface="微软雅黑" panose="020B0503020204020204" pitchFamily="34" charset="-122"/>
              </a:rPr>
              <a:t>实现总部与在地机构联动运营</a:t>
            </a:r>
          </a:p>
          <a:p>
            <a:pPr marL="742950" lvl="1" indent="-285750" algn="l" fontAlgn="base">
              <a:lnSpc>
                <a:spcPct val="150000"/>
              </a:lnSpc>
              <a:spcBef>
                <a:spcPct val="0"/>
              </a:spcBef>
              <a:spcAft>
                <a:spcPct val="0"/>
              </a:spcAft>
              <a:buFont typeface="Wingdings" panose="05000000000000000000" charset="0"/>
              <a:buChar char=""/>
              <a:defRPr/>
            </a:pPr>
            <a:endParaRPr kumimoji="1" lang="zh-CN" altLang="en-US" sz="1400">
              <a:solidFill>
                <a:srgbClr val="31368D"/>
              </a:solidFill>
              <a:latin typeface="微软雅黑" panose="020B0503020204020204" pitchFamily="34" charset="-122"/>
              <a:ea typeface="微软雅黑" panose="020B0503020204020204" pitchFamily="34" charset="-122"/>
            </a:endParaRPr>
          </a:p>
        </p:txBody>
      </p:sp>
      <p:grpSp>
        <p:nvGrpSpPr>
          <p:cNvPr id="59" name="组合 58"/>
          <p:cNvGrpSpPr/>
          <p:nvPr/>
        </p:nvGrpSpPr>
        <p:grpSpPr>
          <a:xfrm>
            <a:off x="4664049" y="3539852"/>
            <a:ext cx="3445608" cy="1716239"/>
            <a:chOff x="4696170" y="2926146"/>
            <a:chExt cx="3445608" cy="1716239"/>
          </a:xfrm>
        </p:grpSpPr>
        <p:sp>
          <p:nvSpPr>
            <p:cNvPr id="51" name="矩形 50"/>
            <p:cNvSpPr/>
            <p:nvPr/>
          </p:nvSpPr>
          <p:spPr>
            <a:xfrm>
              <a:off x="4771586" y="2926146"/>
              <a:ext cx="3370192" cy="1716239"/>
            </a:xfrm>
            <a:prstGeom prst="rect">
              <a:avLst/>
            </a:prstGeom>
          </p:spPr>
          <p:txBody>
            <a:bodyPr wrap="square">
              <a:spAutoFit/>
            </a:bodyPr>
            <a:lstStyle/>
            <a:p>
              <a:pPr lvl="1" algn="just" fontAlgn="base">
                <a:lnSpc>
                  <a:spcPct val="150000"/>
                </a:lnSpc>
                <a:spcBef>
                  <a:spcPct val="0"/>
                </a:spcBef>
                <a:spcAft>
                  <a:spcPct val="0"/>
                </a:spcAft>
                <a:defRPr/>
              </a:pPr>
              <a:r>
                <a:rPr kumimoji="1" lang="zh-CN" altLang="en-US" sz="1600" b="1" dirty="0">
                  <a:solidFill>
                    <a:srgbClr val="31368D"/>
                  </a:solidFill>
                  <a:latin typeface="微软雅黑" panose="020B0503020204020204" pitchFamily="34" charset="-122"/>
                  <a:ea typeface="微软雅黑" panose="020B0503020204020204" pitchFamily="34" charset="-122"/>
                </a:rPr>
                <a:t>梳理机构战略关键举措</a:t>
              </a:r>
              <a:endParaRPr kumimoji="1" lang="en-US" altLang="zh-CN" sz="1600" b="1" dirty="0">
                <a:solidFill>
                  <a:srgbClr val="31368D"/>
                </a:solidFill>
                <a:latin typeface="微软雅黑" panose="020B0503020204020204" pitchFamily="34" charset="-122"/>
                <a:ea typeface="微软雅黑" panose="020B0503020204020204" pitchFamily="34" charset="-122"/>
              </a:endParaRPr>
            </a:p>
            <a:p>
              <a:pPr lvl="1" algn="just" fontAlgn="base">
                <a:lnSpc>
                  <a:spcPct val="150000"/>
                </a:lnSpc>
                <a:spcBef>
                  <a:spcPct val="0"/>
                </a:spcBef>
                <a:spcAft>
                  <a:spcPct val="0"/>
                </a:spcAft>
                <a:defRPr/>
              </a:pPr>
              <a:r>
                <a:rPr kumimoji="1" lang="zh-CN" altLang="en-US" sz="1400" dirty="0">
                  <a:solidFill>
                    <a:srgbClr val="31368D"/>
                  </a:solidFill>
                  <a:latin typeface="微软雅黑" panose="020B0503020204020204" pitchFamily="34" charset="-122"/>
                  <a:ea typeface="微软雅黑" panose="020B0503020204020204" pitchFamily="34" charset="-122"/>
                </a:rPr>
                <a:t>在短中长期的阶段性战略目标和战略路径的共识下，确定战略举措的优选顺序，为机构的资源配置提供更好的依据</a:t>
              </a:r>
              <a:endParaRPr kumimoji="1" lang="en-US" altLang="zh-CN" sz="1400" dirty="0">
                <a:solidFill>
                  <a:srgbClr val="31368D"/>
                </a:solidFill>
                <a:latin typeface="微软雅黑" panose="020B0503020204020204" pitchFamily="34" charset="-122"/>
                <a:ea typeface="微软雅黑" panose="020B0503020204020204" pitchFamily="34" charset="-122"/>
              </a:endParaRPr>
            </a:p>
          </p:txBody>
        </p:sp>
        <p:sp>
          <p:nvSpPr>
            <p:cNvPr id="55" name="矩形 54"/>
            <p:cNvSpPr/>
            <p:nvPr/>
          </p:nvSpPr>
          <p:spPr>
            <a:xfrm>
              <a:off x="4696170" y="3022588"/>
              <a:ext cx="410690" cy="707886"/>
            </a:xfrm>
            <a:prstGeom prst="rect">
              <a:avLst/>
            </a:prstGeom>
          </p:spPr>
          <p:txBody>
            <a:bodyPr wrap="none">
              <a:spAutoFit/>
            </a:bodyPr>
            <a:lstStyle/>
            <a:p>
              <a:pPr algn="just"/>
              <a:r>
                <a:rPr kumimoji="1" lang="en-US" altLang="zh-CN" sz="4000" b="1" dirty="0">
                  <a:solidFill>
                    <a:srgbClr val="31368D"/>
                  </a:solidFill>
                  <a:latin typeface="Agency FB" panose="020B0503020202020204" pitchFamily="34" charset="0"/>
                </a:rPr>
                <a:t>2</a:t>
              </a:r>
              <a:endParaRPr kumimoji="1" lang="zh-HK" altLang="en-US" sz="4000" b="1" dirty="0">
                <a:solidFill>
                  <a:srgbClr val="31368D"/>
                </a:solidFill>
                <a:latin typeface="Agency FB" panose="020B0503020202020204" pitchFamily="34" charset="0"/>
              </a:endParaRPr>
            </a:p>
          </p:txBody>
        </p:sp>
      </p:grpSp>
      <p:grpSp>
        <p:nvGrpSpPr>
          <p:cNvPr id="58" name="组合 57"/>
          <p:cNvGrpSpPr/>
          <p:nvPr/>
        </p:nvGrpSpPr>
        <p:grpSpPr>
          <a:xfrm>
            <a:off x="4652619" y="5135743"/>
            <a:ext cx="3433637" cy="1513422"/>
            <a:chOff x="4685387" y="4206565"/>
            <a:chExt cx="3433637" cy="1513422"/>
          </a:xfrm>
        </p:grpSpPr>
        <p:sp>
          <p:nvSpPr>
            <p:cNvPr id="50" name="矩形 49"/>
            <p:cNvSpPr/>
            <p:nvPr/>
          </p:nvSpPr>
          <p:spPr>
            <a:xfrm>
              <a:off x="4748832" y="4326913"/>
              <a:ext cx="3370192" cy="1393074"/>
            </a:xfrm>
            <a:prstGeom prst="rect">
              <a:avLst/>
            </a:prstGeom>
          </p:spPr>
          <p:txBody>
            <a:bodyPr wrap="square">
              <a:spAutoFit/>
            </a:bodyPr>
            <a:lstStyle/>
            <a:p>
              <a:pPr lvl="1" algn="just" fontAlgn="base">
                <a:lnSpc>
                  <a:spcPct val="150000"/>
                </a:lnSpc>
                <a:spcBef>
                  <a:spcPct val="0"/>
                </a:spcBef>
                <a:spcAft>
                  <a:spcPct val="0"/>
                </a:spcAft>
                <a:defRPr/>
              </a:pPr>
              <a:r>
                <a:rPr kumimoji="1" lang="zh-CN" altLang="en-US" sz="1600" b="1" dirty="0">
                  <a:solidFill>
                    <a:srgbClr val="31368D"/>
                  </a:solidFill>
                  <a:latin typeface="微软雅黑" panose="020B0503020204020204" pitchFamily="34" charset="-122"/>
                  <a:ea typeface="微软雅黑" panose="020B0503020204020204" pitchFamily="34" charset="-122"/>
                </a:rPr>
                <a:t>探索机构品牌建设新方式</a:t>
              </a:r>
              <a:endParaRPr kumimoji="1" lang="en-US" altLang="zh-CN" sz="1600" b="1" dirty="0">
                <a:solidFill>
                  <a:srgbClr val="31368D"/>
                </a:solidFill>
                <a:latin typeface="微软雅黑" panose="020B0503020204020204" pitchFamily="34" charset="-122"/>
                <a:ea typeface="微软雅黑" panose="020B0503020204020204" pitchFamily="34" charset="-122"/>
              </a:endParaRPr>
            </a:p>
            <a:p>
              <a:pPr lvl="1" algn="just" fontAlgn="base">
                <a:lnSpc>
                  <a:spcPct val="150000"/>
                </a:lnSpc>
                <a:spcBef>
                  <a:spcPct val="0"/>
                </a:spcBef>
                <a:spcAft>
                  <a:spcPct val="0"/>
                </a:spcAft>
                <a:defRPr/>
              </a:pPr>
              <a:r>
                <a:rPr kumimoji="1" lang="zh-CN" altLang="en-US" sz="1400" dirty="0">
                  <a:solidFill>
                    <a:srgbClr val="31368D"/>
                  </a:solidFill>
                  <a:latin typeface="微软雅黑" panose="020B0503020204020204" pitchFamily="34" charset="-122"/>
                  <a:ea typeface="微软雅黑" panose="020B0503020204020204" pitchFamily="34" charset="-122"/>
                </a:rPr>
                <a:t>帮助机构理清项目品牌与机构品牌建立的内在联系，设计机构品牌建设的发展路径</a:t>
              </a:r>
              <a:endParaRPr kumimoji="1" lang="en-US" altLang="zh-CN" sz="1400" dirty="0">
                <a:solidFill>
                  <a:srgbClr val="31368D"/>
                </a:solidFill>
                <a:latin typeface="微软雅黑" panose="020B0503020204020204" pitchFamily="34" charset="-122"/>
                <a:ea typeface="微软雅黑" panose="020B0503020204020204" pitchFamily="34" charset="-122"/>
              </a:endParaRPr>
            </a:p>
          </p:txBody>
        </p:sp>
        <p:sp>
          <p:nvSpPr>
            <p:cNvPr id="56" name="矩形 55"/>
            <p:cNvSpPr/>
            <p:nvPr/>
          </p:nvSpPr>
          <p:spPr>
            <a:xfrm>
              <a:off x="4685387" y="4206565"/>
              <a:ext cx="420308" cy="707886"/>
            </a:xfrm>
            <a:prstGeom prst="rect">
              <a:avLst/>
            </a:prstGeom>
          </p:spPr>
          <p:txBody>
            <a:bodyPr wrap="none">
              <a:spAutoFit/>
            </a:bodyPr>
            <a:lstStyle/>
            <a:p>
              <a:pPr algn="just"/>
              <a:r>
                <a:rPr kumimoji="1" lang="en-US" altLang="zh-CN" sz="4000" b="1" dirty="0">
                  <a:solidFill>
                    <a:srgbClr val="31368D"/>
                  </a:solidFill>
                  <a:latin typeface="Agency FB" panose="020B0503020202020204" pitchFamily="34" charset="0"/>
                </a:rPr>
                <a:t>3</a:t>
              </a:r>
              <a:endParaRPr kumimoji="1" lang="zh-HK" altLang="en-US" sz="4000" b="1" dirty="0">
                <a:solidFill>
                  <a:srgbClr val="31368D"/>
                </a:solidFill>
                <a:latin typeface="Agency FB" panose="020B0503020202020204" pitchFamily="34" charset="0"/>
              </a:endParaRPr>
            </a:p>
          </p:txBody>
        </p:sp>
      </p:grpSp>
      <p:grpSp>
        <p:nvGrpSpPr>
          <p:cNvPr id="60" name="组合 59"/>
          <p:cNvGrpSpPr/>
          <p:nvPr/>
        </p:nvGrpSpPr>
        <p:grpSpPr>
          <a:xfrm>
            <a:off x="4716064" y="2187751"/>
            <a:ext cx="3370192" cy="1431161"/>
            <a:chOff x="4771586" y="2072792"/>
            <a:chExt cx="3370192" cy="1431161"/>
          </a:xfrm>
        </p:grpSpPr>
        <p:sp>
          <p:nvSpPr>
            <p:cNvPr id="48" name="矩形 47"/>
            <p:cNvSpPr/>
            <p:nvPr/>
          </p:nvSpPr>
          <p:spPr>
            <a:xfrm>
              <a:off x="4771586" y="2072792"/>
              <a:ext cx="3370192" cy="1431161"/>
            </a:xfrm>
            <a:prstGeom prst="rect">
              <a:avLst/>
            </a:prstGeom>
          </p:spPr>
          <p:txBody>
            <a:bodyPr wrap="square">
              <a:spAutoFit/>
            </a:bodyPr>
            <a:lstStyle/>
            <a:p>
              <a:pPr lvl="1" algn="just" fontAlgn="base">
                <a:lnSpc>
                  <a:spcPct val="150000"/>
                </a:lnSpc>
                <a:spcBef>
                  <a:spcPct val="0"/>
                </a:spcBef>
                <a:spcAft>
                  <a:spcPct val="0"/>
                </a:spcAft>
                <a:defRPr/>
              </a:pPr>
              <a:r>
                <a:rPr kumimoji="1" lang="zh-CN" altLang="en-US" sz="1600" b="1" dirty="0">
                  <a:solidFill>
                    <a:srgbClr val="31368D"/>
                  </a:solidFill>
                  <a:latin typeface="微软雅黑" panose="020B0503020204020204" pitchFamily="34" charset="-122"/>
                  <a:ea typeface="微软雅黑" panose="020B0503020204020204" pitchFamily="34" charset="-122"/>
                </a:rPr>
                <a:t>明确机构的使命愿景及价值观</a:t>
              </a:r>
              <a:endParaRPr kumimoji="1" lang="en-US" altLang="zh-CN" sz="1600" b="1" dirty="0">
                <a:solidFill>
                  <a:srgbClr val="31368D"/>
                </a:solidFill>
                <a:latin typeface="微软雅黑" panose="020B0503020204020204" pitchFamily="34" charset="-122"/>
                <a:ea typeface="微软雅黑" panose="020B0503020204020204" pitchFamily="34" charset="-122"/>
              </a:endParaRPr>
            </a:p>
            <a:p>
              <a:pPr lvl="1" algn="just" fontAlgn="base">
                <a:lnSpc>
                  <a:spcPct val="150000"/>
                </a:lnSpc>
                <a:spcBef>
                  <a:spcPct val="0"/>
                </a:spcBef>
                <a:spcAft>
                  <a:spcPct val="0"/>
                </a:spcAft>
                <a:defRPr/>
              </a:pPr>
              <a:r>
                <a:rPr kumimoji="1" lang="zh-CN" altLang="en-US" sz="1400">
                  <a:solidFill>
                    <a:srgbClr val="31368D"/>
                  </a:solidFill>
                  <a:latin typeface="微软雅黑" panose="020B0503020204020204" pitchFamily="34" charset="-122"/>
                  <a:ea typeface="微软雅黑" panose="020B0503020204020204" pitchFamily="34" charset="-122"/>
                </a:rPr>
                <a:t>协助机</a:t>
              </a:r>
              <a:r>
                <a:rPr kumimoji="1" lang="zh-CN" altLang="en-US" sz="1400" dirty="0">
                  <a:solidFill>
                    <a:srgbClr val="31368D"/>
                  </a:solidFill>
                  <a:latin typeface="微软雅黑" panose="020B0503020204020204" pitchFamily="34" charset="-122"/>
                  <a:ea typeface="微软雅黑" panose="020B0503020204020204" pitchFamily="34" charset="-122"/>
                </a:rPr>
                <a:t>构成员对机构长远的发展目标达成一致，并且清晰的了解机构所处的环境与阶段</a:t>
              </a:r>
              <a:endParaRPr kumimoji="1" lang="en-US" altLang="zh-CN" sz="1400" dirty="0">
                <a:solidFill>
                  <a:srgbClr val="31368D"/>
                </a:solidFill>
                <a:latin typeface="微软雅黑" panose="020B0503020204020204" pitchFamily="34" charset="-122"/>
                <a:ea typeface="微软雅黑" panose="020B0503020204020204" pitchFamily="34" charset="-122"/>
              </a:endParaRPr>
            </a:p>
          </p:txBody>
        </p:sp>
        <p:sp>
          <p:nvSpPr>
            <p:cNvPr id="54" name="矩形 53"/>
            <p:cNvSpPr/>
            <p:nvPr/>
          </p:nvSpPr>
          <p:spPr>
            <a:xfrm>
              <a:off x="4787061" y="2123495"/>
              <a:ext cx="304892" cy="707886"/>
            </a:xfrm>
            <a:prstGeom prst="rect">
              <a:avLst/>
            </a:prstGeom>
          </p:spPr>
          <p:txBody>
            <a:bodyPr wrap="none">
              <a:spAutoFit/>
            </a:bodyPr>
            <a:lstStyle/>
            <a:p>
              <a:pPr algn="just"/>
              <a:r>
                <a:rPr kumimoji="1" lang="en-US" altLang="zh-CN" sz="4000" b="1" dirty="0">
                  <a:solidFill>
                    <a:srgbClr val="31368D"/>
                  </a:solidFill>
                  <a:latin typeface="Agency FB" panose="020B0503020202020204" pitchFamily="34" charset="0"/>
                </a:rPr>
                <a:t>1</a:t>
              </a:r>
              <a:endParaRPr kumimoji="1" lang="zh-HK" altLang="en-US" sz="4000" b="1" dirty="0">
                <a:solidFill>
                  <a:srgbClr val="31368D"/>
                </a:solidFill>
                <a:latin typeface="Agency FB" panose="020B0503020202020204" pitchFamily="34" charset="0"/>
              </a:endParaRPr>
            </a:p>
          </p:txBody>
        </p:sp>
      </p:gr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97418" y="178648"/>
            <a:ext cx="11263212" cy="757130"/>
          </a:xfrm>
        </p:spPr>
        <p:txBody>
          <a:bodyPr/>
          <a:lstStyle/>
          <a:p>
            <a:r>
              <a:rPr lang="zh-CN" altLang="en-US" sz="2400"/>
              <a:t>项目实施过程：前期定位于组织战略定位，中期关注组织的在品牌建设层面的战略举措与实施计划，后期为组织品牌建设提供具体的解决方案</a:t>
            </a:r>
          </a:p>
        </p:txBody>
      </p:sp>
      <p:grpSp>
        <p:nvGrpSpPr>
          <p:cNvPr id="3" name="群組 33"/>
          <p:cNvGrpSpPr/>
          <p:nvPr/>
        </p:nvGrpSpPr>
        <p:grpSpPr>
          <a:xfrm>
            <a:off x="727756" y="1235819"/>
            <a:ext cx="2744721" cy="547581"/>
            <a:chOff x="769611" y="1339700"/>
            <a:chExt cx="2412595" cy="501882"/>
          </a:xfrm>
          <a:solidFill>
            <a:srgbClr val="3B3F92"/>
          </a:solidFill>
        </p:grpSpPr>
        <p:sp>
          <p:nvSpPr>
            <p:cNvPr id="4" name="圓角化對角線角落矩形 32"/>
            <p:cNvSpPr/>
            <p:nvPr/>
          </p:nvSpPr>
          <p:spPr>
            <a:xfrm>
              <a:off x="769611" y="1339700"/>
              <a:ext cx="2412595" cy="501882"/>
            </a:xfrm>
            <a:prstGeom prst="round2Diag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HK" altLang="en-US"/>
            </a:p>
          </p:txBody>
        </p:sp>
        <p:sp>
          <p:nvSpPr>
            <p:cNvPr id="5" name="文字方塊 31"/>
            <p:cNvSpPr txBox="1"/>
            <p:nvPr/>
          </p:nvSpPr>
          <p:spPr>
            <a:xfrm>
              <a:off x="936461" y="1413807"/>
              <a:ext cx="2237009" cy="338509"/>
            </a:xfrm>
            <a:prstGeom prst="rect">
              <a:avLst/>
            </a:prstGeom>
            <a:grpFill/>
          </p:spPr>
          <p:txBody>
            <a:bodyPr wrap="square" rtlCol="0">
              <a:spAutoFit/>
            </a:bodyPr>
            <a:lstStyle/>
            <a:p>
              <a:r>
                <a:rPr kumimoji="1" lang="zh-CN" altLang="en-US" b="1">
                  <a:solidFill>
                    <a:schemeClr val="bg1"/>
                  </a:solidFill>
                  <a:latin typeface="微软雅黑" panose="020B0503020204020204" pitchFamily="34" charset="-122"/>
                  <a:ea typeface="微软雅黑" panose="020B0503020204020204" pitchFamily="34" charset="-122"/>
                </a:rPr>
                <a:t>第一阶段：战略定位</a:t>
              </a:r>
              <a:endParaRPr kumimoji="1" lang="zh-HK" altLang="en-US" b="1" dirty="0">
                <a:solidFill>
                  <a:schemeClr val="bg1"/>
                </a:solidFill>
                <a:latin typeface="微软雅黑" panose="020B0503020204020204" pitchFamily="34" charset="-122"/>
                <a:ea typeface="微软雅黑" panose="020B0503020204020204" pitchFamily="34" charset="-122"/>
              </a:endParaRPr>
            </a:p>
          </p:txBody>
        </p:sp>
      </p:grpSp>
      <p:grpSp>
        <p:nvGrpSpPr>
          <p:cNvPr id="12" name="群組 81"/>
          <p:cNvGrpSpPr/>
          <p:nvPr/>
        </p:nvGrpSpPr>
        <p:grpSpPr>
          <a:xfrm>
            <a:off x="3988568" y="1324944"/>
            <a:ext cx="385871" cy="385871"/>
            <a:chOff x="4887500" y="3733263"/>
            <a:chExt cx="646331" cy="646331"/>
          </a:xfrm>
        </p:grpSpPr>
        <p:sp>
          <p:nvSpPr>
            <p:cNvPr id="13" name="橢圓 82"/>
            <p:cNvSpPr/>
            <p:nvPr/>
          </p:nvSpPr>
          <p:spPr>
            <a:xfrm>
              <a:off x="4887500" y="3733263"/>
              <a:ext cx="646331" cy="646331"/>
            </a:xfrm>
            <a:prstGeom prst="ellipse">
              <a:avLst/>
            </a:prstGeom>
            <a:solidFill>
              <a:srgbClr val="3136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HK" altLang="en-US"/>
            </a:p>
          </p:txBody>
        </p:sp>
        <p:sp>
          <p:nvSpPr>
            <p:cNvPr id="14" name="fast-forward_156283"/>
            <p:cNvSpPr>
              <a:spLocks noChangeAspect="1"/>
            </p:cNvSpPr>
            <p:nvPr/>
          </p:nvSpPr>
          <p:spPr>
            <a:xfrm>
              <a:off x="5019915" y="3845368"/>
              <a:ext cx="422809" cy="422119"/>
            </a:xfrm>
            <a:custGeom>
              <a:avLst/>
              <a:gdLst>
                <a:gd name="T0" fmla="*/ 1219 w 6533"/>
                <a:gd name="T1" fmla="*/ 6533 h 6533"/>
                <a:gd name="T2" fmla="*/ 2191 w 6533"/>
                <a:gd name="T3" fmla="*/ 5603 h 6533"/>
                <a:gd name="T4" fmla="*/ 3121 w 6533"/>
                <a:gd name="T5" fmla="*/ 6533 h 6533"/>
                <a:gd name="T6" fmla="*/ 6533 w 6533"/>
                <a:gd name="T7" fmla="*/ 3267 h 6533"/>
                <a:gd name="T8" fmla="*/ 3121 w 6533"/>
                <a:gd name="T9" fmla="*/ 0 h 6533"/>
                <a:gd name="T10" fmla="*/ 2191 w 6533"/>
                <a:gd name="T11" fmla="*/ 931 h 6533"/>
                <a:gd name="T12" fmla="*/ 1219 w 6533"/>
                <a:gd name="T13" fmla="*/ 0 h 6533"/>
                <a:gd name="T14" fmla="*/ 0 w 6533"/>
                <a:gd name="T15" fmla="*/ 1220 h 6533"/>
                <a:gd name="T16" fmla="*/ 2138 w 6533"/>
                <a:gd name="T17" fmla="*/ 3267 h 6533"/>
                <a:gd name="T18" fmla="*/ 0 w 6533"/>
                <a:gd name="T19" fmla="*/ 5314 h 6533"/>
                <a:gd name="T20" fmla="*/ 1219 w 6533"/>
                <a:gd name="T21" fmla="*/ 6533 h 6533"/>
                <a:gd name="T22" fmla="*/ 3128 w 6533"/>
                <a:gd name="T23" fmla="*/ 572 h 6533"/>
                <a:gd name="T24" fmla="*/ 5942 w 6533"/>
                <a:gd name="T25" fmla="*/ 3267 h 6533"/>
                <a:gd name="T26" fmla="*/ 3128 w 6533"/>
                <a:gd name="T27" fmla="*/ 5961 h 6533"/>
                <a:gd name="T28" fmla="*/ 2487 w 6533"/>
                <a:gd name="T29" fmla="*/ 5320 h 6533"/>
                <a:gd name="T30" fmla="*/ 4631 w 6533"/>
                <a:gd name="T31" fmla="*/ 3267 h 6533"/>
                <a:gd name="T32" fmla="*/ 2487 w 6533"/>
                <a:gd name="T33" fmla="*/ 1213 h 6533"/>
                <a:gd name="T34" fmla="*/ 3128 w 6533"/>
                <a:gd name="T35" fmla="*/ 572 h 6533"/>
                <a:gd name="T36" fmla="*/ 585 w 6533"/>
                <a:gd name="T37" fmla="*/ 1213 h 6533"/>
                <a:gd name="T38" fmla="*/ 1226 w 6533"/>
                <a:gd name="T39" fmla="*/ 572 h 6533"/>
                <a:gd name="T40" fmla="*/ 4040 w 6533"/>
                <a:gd name="T41" fmla="*/ 3267 h 6533"/>
                <a:gd name="T42" fmla="*/ 1226 w 6533"/>
                <a:gd name="T43" fmla="*/ 5961 h 6533"/>
                <a:gd name="T44" fmla="*/ 585 w 6533"/>
                <a:gd name="T45" fmla="*/ 5320 h 6533"/>
                <a:gd name="T46" fmla="*/ 2729 w 6533"/>
                <a:gd name="T47" fmla="*/ 3267 h 6533"/>
                <a:gd name="T48" fmla="*/ 585 w 6533"/>
                <a:gd name="T49" fmla="*/ 1213 h 6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33" h="6533">
                  <a:moveTo>
                    <a:pt x="1219" y="6533"/>
                  </a:moveTo>
                  <a:lnTo>
                    <a:pt x="2191" y="5603"/>
                  </a:lnTo>
                  <a:lnTo>
                    <a:pt x="3121" y="6533"/>
                  </a:lnTo>
                  <a:lnTo>
                    <a:pt x="6533" y="3267"/>
                  </a:lnTo>
                  <a:lnTo>
                    <a:pt x="3121" y="0"/>
                  </a:lnTo>
                  <a:lnTo>
                    <a:pt x="2191" y="931"/>
                  </a:lnTo>
                  <a:lnTo>
                    <a:pt x="1219" y="0"/>
                  </a:lnTo>
                  <a:lnTo>
                    <a:pt x="0" y="1220"/>
                  </a:lnTo>
                  <a:lnTo>
                    <a:pt x="2138" y="3267"/>
                  </a:lnTo>
                  <a:lnTo>
                    <a:pt x="0" y="5314"/>
                  </a:lnTo>
                  <a:lnTo>
                    <a:pt x="1219" y="6533"/>
                  </a:lnTo>
                  <a:close/>
                  <a:moveTo>
                    <a:pt x="3128" y="572"/>
                  </a:moveTo>
                  <a:lnTo>
                    <a:pt x="5942" y="3267"/>
                  </a:lnTo>
                  <a:lnTo>
                    <a:pt x="3128" y="5961"/>
                  </a:lnTo>
                  <a:lnTo>
                    <a:pt x="2487" y="5320"/>
                  </a:lnTo>
                  <a:lnTo>
                    <a:pt x="4631" y="3267"/>
                  </a:lnTo>
                  <a:lnTo>
                    <a:pt x="2487" y="1213"/>
                  </a:lnTo>
                  <a:lnTo>
                    <a:pt x="3128" y="572"/>
                  </a:lnTo>
                  <a:close/>
                  <a:moveTo>
                    <a:pt x="585" y="1213"/>
                  </a:moveTo>
                  <a:lnTo>
                    <a:pt x="1226" y="572"/>
                  </a:lnTo>
                  <a:lnTo>
                    <a:pt x="4040" y="3267"/>
                  </a:lnTo>
                  <a:lnTo>
                    <a:pt x="1226" y="5961"/>
                  </a:lnTo>
                  <a:lnTo>
                    <a:pt x="585" y="5320"/>
                  </a:lnTo>
                  <a:lnTo>
                    <a:pt x="2729" y="3267"/>
                  </a:lnTo>
                  <a:lnTo>
                    <a:pt x="585" y="121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iSḷiďè"/>
          <p:cNvSpPr/>
          <p:nvPr/>
        </p:nvSpPr>
        <p:spPr>
          <a:xfrm>
            <a:off x="601664" y="2667840"/>
            <a:ext cx="3682389" cy="3092029"/>
          </a:xfrm>
          <a:prstGeom prst="roundRect">
            <a:avLst>
              <a:gd name="adj" fmla="val 4626"/>
            </a:avLst>
          </a:prstGeom>
          <a:gradFill flip="none" rotWithShape="1">
            <a:gsLst>
              <a:gs pos="0">
                <a:schemeClr val="accent1">
                  <a:lumMod val="20000"/>
                  <a:lumOff val="80000"/>
                  <a:alpha val="69000"/>
                </a:schemeClr>
              </a:gs>
              <a:gs pos="36000">
                <a:schemeClr val="accent1">
                  <a:lumMod val="20000"/>
                  <a:lumOff val="80000"/>
                  <a:alpha val="4460"/>
                </a:scheme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228600">
              <a:lnSpc>
                <a:spcPct val="114000"/>
              </a:lnSpc>
              <a:spcAft>
                <a:spcPts val="300"/>
              </a:spcAft>
              <a:buFont typeface="+mj-ea"/>
              <a:buAutoNum type="circleNumDbPlain"/>
            </a:pPr>
            <a:r>
              <a:rPr kumimoji="1" lang="zh-CN" altLang="en-US" sz="1200" b="1" dirty="0">
                <a:solidFill>
                  <a:srgbClr val="31368D"/>
                </a:solidFill>
                <a:latin typeface="+mn-ea"/>
              </a:rPr>
              <a:t>内部访谈</a:t>
            </a:r>
            <a:endParaRPr kumimoji="1" lang="en-US" altLang="zh-CN" sz="1200" b="1" dirty="0">
              <a:solidFill>
                <a:srgbClr val="31368D"/>
              </a:solidFill>
              <a:latin typeface="+mn-ea"/>
            </a:endParaRPr>
          </a:p>
          <a:p>
            <a:pPr marL="171450" indent="-171450">
              <a:lnSpc>
                <a:spcPct val="114000"/>
              </a:lnSpc>
              <a:spcAft>
                <a:spcPts val="300"/>
              </a:spcAft>
              <a:buFont typeface="Arial" panose="020B0604020202020204" pitchFamily="34" charset="0"/>
              <a:buChar char="•"/>
            </a:pPr>
            <a:r>
              <a:rPr kumimoji="1" lang="zh-CN" altLang="en-US" sz="1200" dirty="0">
                <a:solidFill>
                  <a:schemeClr val="tx1"/>
                </a:solidFill>
                <a:latin typeface="+mn-ea"/>
              </a:rPr>
              <a:t>运用内部访谈，提炼机构愿景，价值关键词</a:t>
            </a:r>
            <a:endParaRPr kumimoji="1" lang="en-US" altLang="zh-CN" sz="1200" b="1" dirty="0">
              <a:solidFill>
                <a:schemeClr val="tx1"/>
              </a:solidFill>
              <a:latin typeface="+mn-ea"/>
            </a:endParaRPr>
          </a:p>
          <a:p>
            <a:pPr marL="228600" indent="-228600">
              <a:lnSpc>
                <a:spcPct val="114000"/>
              </a:lnSpc>
              <a:spcAft>
                <a:spcPts val="300"/>
              </a:spcAft>
              <a:buFont typeface="+mj-ea"/>
              <a:buAutoNum type="circleNumDbPlain" startAt="2"/>
            </a:pPr>
            <a:r>
              <a:rPr kumimoji="1" lang="zh-CN" altLang="en-US" sz="1200" b="1" dirty="0">
                <a:solidFill>
                  <a:srgbClr val="31368D"/>
                </a:solidFill>
                <a:latin typeface="+mn-ea"/>
              </a:rPr>
              <a:t>内外部环境分析，案例研究</a:t>
            </a:r>
            <a:endParaRPr kumimoji="1" lang="en-US" altLang="zh-CN" sz="1200" b="1" dirty="0">
              <a:solidFill>
                <a:srgbClr val="31368D"/>
              </a:solidFill>
              <a:latin typeface="+mn-ea"/>
            </a:endParaRPr>
          </a:p>
          <a:p>
            <a:pPr marL="171450" indent="-171450">
              <a:lnSpc>
                <a:spcPct val="114000"/>
              </a:lnSpc>
              <a:spcAft>
                <a:spcPts val="300"/>
              </a:spcAft>
              <a:buFont typeface="Arial" panose="020B0604020202020204" pitchFamily="34" charset="0"/>
              <a:buChar char="•"/>
            </a:pPr>
            <a:r>
              <a:rPr kumimoji="1" lang="zh-CN" altLang="en-US" sz="1200" dirty="0">
                <a:solidFill>
                  <a:schemeClr val="tx1"/>
                </a:solidFill>
                <a:latin typeface="+mn-ea"/>
              </a:rPr>
              <a:t>通过对比相似领域机构的愿景、使命，提炼出常见表述形式</a:t>
            </a:r>
            <a:endParaRPr kumimoji="1" lang="en-US" altLang="zh-CN" sz="1200" dirty="0">
              <a:solidFill>
                <a:schemeClr val="tx1"/>
              </a:solidFill>
              <a:latin typeface="+mn-ea"/>
            </a:endParaRPr>
          </a:p>
          <a:p>
            <a:pPr marL="171450" indent="-171450">
              <a:lnSpc>
                <a:spcPct val="114000"/>
              </a:lnSpc>
              <a:spcAft>
                <a:spcPts val="300"/>
              </a:spcAft>
              <a:buFont typeface="Arial" panose="020B0604020202020204" pitchFamily="34" charset="0"/>
              <a:buChar char="•"/>
            </a:pPr>
            <a:r>
              <a:rPr kumimoji="1" lang="zh-CN" altLang="en-US" sz="1200" dirty="0">
                <a:solidFill>
                  <a:schemeClr val="tx1"/>
                </a:solidFill>
                <a:latin typeface="+mn-ea"/>
              </a:rPr>
              <a:t>分析机构所处现状及发展情况，确定发展方向</a:t>
            </a:r>
            <a:endParaRPr kumimoji="1" lang="en-US" altLang="zh-CN" sz="1200" dirty="0">
              <a:solidFill>
                <a:schemeClr val="tx1"/>
              </a:solidFill>
              <a:latin typeface="+mn-ea"/>
            </a:endParaRPr>
          </a:p>
          <a:p>
            <a:pPr marL="228600" indent="-228600">
              <a:lnSpc>
                <a:spcPct val="114000"/>
              </a:lnSpc>
              <a:spcAft>
                <a:spcPts val="300"/>
              </a:spcAft>
              <a:buFont typeface="+mj-ea"/>
              <a:buAutoNum type="circleNumDbPlain" startAt="3"/>
            </a:pPr>
            <a:r>
              <a:rPr kumimoji="1" lang="zh-CN" altLang="en-US" sz="1200" b="1" dirty="0">
                <a:solidFill>
                  <a:srgbClr val="31368D"/>
                </a:solidFill>
                <a:latin typeface="+mn-ea"/>
              </a:rPr>
              <a:t>战略工作坊</a:t>
            </a:r>
            <a:endParaRPr kumimoji="1" lang="en-US" altLang="zh-CN" sz="1200" b="1" dirty="0">
              <a:solidFill>
                <a:srgbClr val="31368D"/>
              </a:solidFill>
              <a:latin typeface="+mn-ea"/>
            </a:endParaRPr>
          </a:p>
          <a:p>
            <a:pPr marL="171450" indent="-171450">
              <a:lnSpc>
                <a:spcPct val="114000"/>
              </a:lnSpc>
              <a:spcAft>
                <a:spcPts val="300"/>
              </a:spcAft>
              <a:buFont typeface="Arial" panose="020B0604020202020204" pitchFamily="34" charset="0"/>
              <a:buChar char="•"/>
            </a:pPr>
            <a:r>
              <a:rPr kumimoji="1" lang="zh-CN" altLang="en-US" sz="1200" dirty="0">
                <a:solidFill>
                  <a:schemeClr val="tx1"/>
                </a:solidFill>
                <a:latin typeface="+mn-ea"/>
              </a:rPr>
              <a:t>集合核心成员，基于备选关键词进一步发想、修改、延展，最终输出内部共识的愿景、使命</a:t>
            </a:r>
            <a:endParaRPr kumimoji="1" lang="en-US" altLang="zh-CN" sz="1200" b="1" dirty="0">
              <a:solidFill>
                <a:schemeClr val="tx1"/>
              </a:solidFill>
              <a:latin typeface="+mn-ea"/>
            </a:endParaRPr>
          </a:p>
        </p:txBody>
      </p:sp>
      <p:sp>
        <p:nvSpPr>
          <p:cNvPr id="16" name="iSḷiďè"/>
          <p:cNvSpPr/>
          <p:nvPr/>
        </p:nvSpPr>
        <p:spPr>
          <a:xfrm>
            <a:off x="601664" y="5975426"/>
            <a:ext cx="3682389" cy="596025"/>
          </a:xfrm>
          <a:prstGeom prst="flowChartAlternateProcess">
            <a:avLst/>
          </a:prstGeom>
          <a:gradFill flip="none" rotWithShape="1">
            <a:gsLst>
              <a:gs pos="0">
                <a:schemeClr val="accent1">
                  <a:lumMod val="20000"/>
                  <a:lumOff val="80000"/>
                  <a:alpha val="69000"/>
                </a:schemeClr>
              </a:gs>
              <a:gs pos="36000">
                <a:schemeClr val="accent1">
                  <a:lumMod val="20000"/>
                  <a:lumOff val="80000"/>
                  <a:alpha val="4460"/>
                </a:scheme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spcAft>
                <a:spcPts val="200"/>
              </a:spcAft>
              <a:buFont typeface="Arial" panose="020B0604020202020204" pitchFamily="34" charset="0"/>
              <a:buChar char="•"/>
            </a:pPr>
            <a:r>
              <a:rPr kumimoji="1" lang="zh-CN" altLang="en-US" sz="1200" b="1">
                <a:solidFill>
                  <a:schemeClr val="tx1"/>
                </a:solidFill>
                <a:latin typeface="+mn-ea"/>
              </a:rPr>
              <a:t>战略工作坊</a:t>
            </a:r>
            <a:endParaRPr kumimoji="1" lang="en-US" altLang="zh-CN" sz="1200" b="1">
              <a:solidFill>
                <a:schemeClr val="tx1"/>
              </a:solidFill>
              <a:latin typeface="+mn-ea"/>
            </a:endParaRPr>
          </a:p>
          <a:p>
            <a:pPr marL="285750" indent="-285750">
              <a:spcAft>
                <a:spcPts val="200"/>
              </a:spcAft>
              <a:buFont typeface="Arial" panose="020B0604020202020204" pitchFamily="34" charset="0"/>
              <a:buChar char="•"/>
            </a:pPr>
            <a:r>
              <a:rPr kumimoji="1" lang="zh-CN" altLang="en-US" sz="1200" b="1">
                <a:solidFill>
                  <a:schemeClr val="tx1"/>
                </a:solidFill>
                <a:latin typeface="+mn-ea"/>
              </a:rPr>
              <a:t>愿景使命价值观表述</a:t>
            </a:r>
            <a:endParaRPr kumimoji="1" lang="en-US" altLang="zh-CN" sz="1200" b="1" dirty="0">
              <a:solidFill>
                <a:schemeClr val="tx1"/>
              </a:solidFill>
              <a:latin typeface="+mn-ea"/>
            </a:endParaRPr>
          </a:p>
        </p:txBody>
      </p:sp>
      <p:sp>
        <p:nvSpPr>
          <p:cNvPr id="17" name="文本框 16"/>
          <p:cNvSpPr txBox="1"/>
          <p:nvPr/>
        </p:nvSpPr>
        <p:spPr>
          <a:xfrm>
            <a:off x="601789" y="1934222"/>
            <a:ext cx="3682389" cy="664553"/>
          </a:xfrm>
          <a:prstGeom prst="flowChartAlternateProcess">
            <a:avLst/>
          </a:prstGeom>
          <a:gradFill flip="none" rotWithShape="1">
            <a:gsLst>
              <a:gs pos="0">
                <a:schemeClr val="accent1">
                  <a:lumMod val="20000"/>
                  <a:lumOff val="80000"/>
                  <a:alpha val="69000"/>
                </a:schemeClr>
              </a:gs>
              <a:gs pos="36000">
                <a:schemeClr val="accent1">
                  <a:lumMod val="20000"/>
                  <a:lumOff val="80000"/>
                  <a:alpha val="4460"/>
                </a:scheme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nSpc>
                <a:spcPct val="120000"/>
              </a:lnSpc>
              <a:spcAft>
                <a:spcPts val="500"/>
              </a:spcAft>
              <a:defRPr kumimoji="1" sz="1000" b="1">
                <a:solidFill>
                  <a:srgbClr val="FF0000"/>
                </a:solidFill>
                <a:latin typeface="+mn-ea"/>
              </a:defRPr>
            </a:lvl1pPr>
            <a:lvl2pPr>
              <a:defRPr>
                <a:solidFill>
                  <a:schemeClr val="lt1"/>
                </a:solidFill>
                <a:latin typeface="+mn-lt"/>
                <a:ea typeface="+mn-ea"/>
              </a:defRPr>
            </a:lvl2pPr>
            <a:lvl3pPr>
              <a:defRPr>
                <a:solidFill>
                  <a:schemeClr val="lt1"/>
                </a:solidFill>
                <a:latin typeface="+mn-lt"/>
                <a:ea typeface="+mn-ea"/>
              </a:defRPr>
            </a:lvl3pPr>
            <a:lvl4pPr>
              <a:defRPr>
                <a:solidFill>
                  <a:schemeClr val="lt1"/>
                </a:solidFill>
                <a:latin typeface="+mn-lt"/>
                <a:ea typeface="+mn-ea"/>
              </a:defRPr>
            </a:lvl4pPr>
            <a:lvl5pPr>
              <a:defRPr>
                <a:solidFill>
                  <a:schemeClr val="lt1"/>
                </a:solidFill>
                <a:latin typeface="+mn-lt"/>
                <a:ea typeface="+mn-ea"/>
              </a:defRPr>
            </a:lvl5pPr>
            <a:lvl6pPr>
              <a:defRPr>
                <a:solidFill>
                  <a:schemeClr val="lt1"/>
                </a:solidFill>
                <a:latin typeface="+mn-lt"/>
                <a:ea typeface="+mn-ea"/>
              </a:defRPr>
            </a:lvl6pPr>
            <a:lvl7pPr>
              <a:defRPr>
                <a:solidFill>
                  <a:schemeClr val="lt1"/>
                </a:solidFill>
                <a:latin typeface="+mn-lt"/>
                <a:ea typeface="+mn-ea"/>
              </a:defRPr>
            </a:lvl7pPr>
            <a:lvl8pPr>
              <a:defRPr>
                <a:solidFill>
                  <a:schemeClr val="lt1"/>
                </a:solidFill>
                <a:latin typeface="+mn-lt"/>
                <a:ea typeface="+mn-ea"/>
              </a:defRPr>
            </a:lvl8pPr>
            <a:lvl9pPr>
              <a:defRPr>
                <a:solidFill>
                  <a:schemeClr val="lt1"/>
                </a:solidFill>
                <a:latin typeface="+mn-lt"/>
                <a:ea typeface="+mn-ea"/>
              </a:defRPr>
            </a:lvl9pPr>
          </a:lstStyle>
          <a:p>
            <a:r>
              <a:rPr lang="zh-CN" altLang="en-US" sz="1200">
                <a:solidFill>
                  <a:schemeClr val="tx1"/>
                </a:solidFill>
              </a:rPr>
              <a:t>对机构当前使命愿景进行梳理，并结合部分外部案例的对标来分析出现有模式与使命愿景之间的差距。</a:t>
            </a:r>
            <a:endParaRPr lang="en-US" altLang="zh-CN" sz="1200" dirty="0">
              <a:solidFill>
                <a:schemeClr val="tx1"/>
              </a:solidFill>
            </a:endParaRPr>
          </a:p>
        </p:txBody>
      </p:sp>
      <p:sp>
        <p:nvSpPr>
          <p:cNvPr id="18" name="五邊形 88"/>
          <p:cNvSpPr/>
          <p:nvPr/>
        </p:nvSpPr>
        <p:spPr>
          <a:xfrm rot="5400000">
            <a:off x="-1229467" y="4019175"/>
            <a:ext cx="3095765" cy="385622"/>
          </a:xfrm>
          <a:prstGeom prst="homePlate">
            <a:avLst>
              <a:gd name="adj" fmla="val 18569"/>
            </a:avLst>
          </a:prstGeom>
          <a:gradFill flip="none" rotWithShape="1">
            <a:gsLst>
              <a:gs pos="0">
                <a:schemeClr val="accent1">
                  <a:lumMod val="20000"/>
                  <a:lumOff val="80000"/>
                  <a:alpha val="69000"/>
                </a:schemeClr>
              </a:gs>
              <a:gs pos="36000">
                <a:schemeClr val="accent1">
                  <a:lumMod val="20000"/>
                  <a:lumOff val="80000"/>
                  <a:alpha val="4460"/>
                </a:scheme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kumimoji="1" lang="zh-CN" altLang="en-US" sz="1400" b="1" dirty="0">
                <a:solidFill>
                  <a:schemeClr val="tx1"/>
                </a:solidFill>
                <a:latin typeface="微软雅黑" panose="020B0503020204020204" pitchFamily="34" charset="-122"/>
                <a:ea typeface="微软雅黑" panose="020B0503020204020204" pitchFamily="34" charset="-122"/>
              </a:rPr>
              <a:t>工作与方法论</a:t>
            </a:r>
            <a:endParaRPr kumimoji="1" lang="zh-HK" altLang="en-US" sz="1400" b="1" dirty="0">
              <a:solidFill>
                <a:schemeClr val="tx1"/>
              </a:solidFill>
              <a:latin typeface="微软雅黑" panose="020B0503020204020204" pitchFamily="34" charset="-122"/>
              <a:ea typeface="微软雅黑" panose="020B0503020204020204" pitchFamily="34" charset="-122"/>
            </a:endParaRPr>
          </a:p>
        </p:txBody>
      </p:sp>
      <p:sp>
        <p:nvSpPr>
          <p:cNvPr id="19" name="五邊形 88"/>
          <p:cNvSpPr/>
          <p:nvPr/>
        </p:nvSpPr>
        <p:spPr>
          <a:xfrm rot="5400000">
            <a:off x="-13736" y="2068120"/>
            <a:ext cx="664552" cy="385621"/>
          </a:xfrm>
          <a:prstGeom prst="homePlate">
            <a:avLst>
              <a:gd name="adj" fmla="val 18569"/>
            </a:avLst>
          </a:prstGeom>
          <a:gradFill flip="none" rotWithShape="1">
            <a:gsLst>
              <a:gs pos="0">
                <a:schemeClr val="accent1">
                  <a:lumMod val="20000"/>
                  <a:lumOff val="80000"/>
                  <a:alpha val="69000"/>
                </a:schemeClr>
              </a:gs>
              <a:gs pos="36000">
                <a:schemeClr val="accent1">
                  <a:lumMod val="20000"/>
                  <a:lumOff val="80000"/>
                  <a:alpha val="4460"/>
                </a:scheme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kumimoji="1" lang="zh-CN" altLang="en-US" sz="1400" b="1" dirty="0">
                <a:solidFill>
                  <a:schemeClr val="tx1"/>
                </a:solidFill>
                <a:latin typeface="微软雅黑" panose="020B0503020204020204" pitchFamily="34" charset="-122"/>
                <a:ea typeface="微软雅黑" panose="020B0503020204020204" pitchFamily="34" charset="-122"/>
              </a:rPr>
              <a:t>目的</a:t>
            </a:r>
            <a:endParaRPr kumimoji="1" lang="zh-HK" altLang="en-US" sz="1400" b="1" dirty="0">
              <a:solidFill>
                <a:schemeClr val="tx1"/>
              </a:solidFill>
              <a:latin typeface="微软雅黑" panose="020B0503020204020204" pitchFamily="34" charset="-122"/>
              <a:ea typeface="微软雅黑" panose="020B0503020204020204" pitchFamily="34" charset="-122"/>
            </a:endParaRPr>
          </a:p>
        </p:txBody>
      </p:sp>
      <p:sp>
        <p:nvSpPr>
          <p:cNvPr id="20" name="五邊形 88"/>
          <p:cNvSpPr/>
          <p:nvPr/>
        </p:nvSpPr>
        <p:spPr>
          <a:xfrm rot="5400000">
            <a:off x="20401" y="6076886"/>
            <a:ext cx="596025" cy="385621"/>
          </a:xfrm>
          <a:prstGeom prst="homePlate">
            <a:avLst>
              <a:gd name="adj" fmla="val 18569"/>
            </a:avLst>
          </a:prstGeom>
          <a:gradFill flip="none" rotWithShape="1">
            <a:gsLst>
              <a:gs pos="0">
                <a:schemeClr val="accent1">
                  <a:lumMod val="20000"/>
                  <a:lumOff val="80000"/>
                  <a:alpha val="69000"/>
                </a:schemeClr>
              </a:gs>
              <a:gs pos="36000">
                <a:schemeClr val="accent1">
                  <a:lumMod val="20000"/>
                  <a:lumOff val="80000"/>
                  <a:alpha val="4460"/>
                </a:scheme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kumimoji="1" lang="zh-CN" altLang="en-US" sz="1400" b="1" dirty="0">
                <a:solidFill>
                  <a:schemeClr val="tx1"/>
                </a:solidFill>
                <a:latin typeface="微软雅黑" panose="020B0503020204020204" pitchFamily="34" charset="-122"/>
                <a:ea typeface="微软雅黑" panose="020B0503020204020204" pitchFamily="34" charset="-122"/>
              </a:rPr>
              <a:t>成果</a:t>
            </a:r>
            <a:endParaRPr kumimoji="1" lang="zh-HK" altLang="en-US" sz="1400" b="1" dirty="0">
              <a:solidFill>
                <a:schemeClr val="tx1"/>
              </a:solidFill>
              <a:latin typeface="微软雅黑" panose="020B0503020204020204" pitchFamily="34" charset="-122"/>
              <a:ea typeface="微软雅黑" panose="020B0503020204020204" pitchFamily="34" charset="-122"/>
            </a:endParaRPr>
          </a:p>
        </p:txBody>
      </p:sp>
      <p:grpSp>
        <p:nvGrpSpPr>
          <p:cNvPr id="21" name="群組 33"/>
          <p:cNvGrpSpPr/>
          <p:nvPr/>
        </p:nvGrpSpPr>
        <p:grpSpPr>
          <a:xfrm>
            <a:off x="4745344" y="1244089"/>
            <a:ext cx="2774955" cy="547581"/>
            <a:chOff x="769610" y="1339700"/>
            <a:chExt cx="2637326" cy="501882"/>
          </a:xfrm>
          <a:solidFill>
            <a:srgbClr val="3B3F92"/>
          </a:solidFill>
        </p:grpSpPr>
        <p:sp>
          <p:nvSpPr>
            <p:cNvPr id="22" name="圓角化對角線角落矩形 32"/>
            <p:cNvSpPr/>
            <p:nvPr/>
          </p:nvSpPr>
          <p:spPr>
            <a:xfrm>
              <a:off x="769610" y="1339700"/>
              <a:ext cx="2637326" cy="501882"/>
            </a:xfrm>
            <a:prstGeom prst="round2Diag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HK" altLang="en-US"/>
            </a:p>
          </p:txBody>
        </p:sp>
        <p:sp>
          <p:nvSpPr>
            <p:cNvPr id="23" name="文字方塊 31"/>
            <p:cNvSpPr txBox="1"/>
            <p:nvPr/>
          </p:nvSpPr>
          <p:spPr>
            <a:xfrm>
              <a:off x="936461" y="1413807"/>
              <a:ext cx="1965281" cy="338509"/>
            </a:xfrm>
            <a:prstGeom prst="rect">
              <a:avLst/>
            </a:prstGeom>
            <a:grpFill/>
          </p:spPr>
          <p:txBody>
            <a:bodyPr wrap="none" rtlCol="0">
              <a:spAutoFit/>
            </a:bodyPr>
            <a:lstStyle/>
            <a:p>
              <a:r>
                <a:rPr kumimoji="1" lang="zh-CN" altLang="en-US" b="1">
                  <a:solidFill>
                    <a:schemeClr val="bg1"/>
                  </a:solidFill>
                  <a:latin typeface="微软雅黑" panose="020B0503020204020204" pitchFamily="34" charset="-122"/>
                  <a:ea typeface="微软雅黑" panose="020B0503020204020204" pitchFamily="34" charset="-122"/>
                </a:rPr>
                <a:t>第二阶段：品牌诠释</a:t>
              </a:r>
              <a:endParaRPr kumimoji="1" lang="zh-HK" altLang="en-US" b="1" dirty="0">
                <a:solidFill>
                  <a:schemeClr val="bg1"/>
                </a:solidFill>
                <a:latin typeface="微软雅黑" panose="020B0503020204020204" pitchFamily="34" charset="-122"/>
                <a:ea typeface="微软雅黑" panose="020B0503020204020204" pitchFamily="34" charset="-122"/>
              </a:endParaRPr>
            </a:p>
          </p:txBody>
        </p:sp>
      </p:grpSp>
      <p:grpSp>
        <p:nvGrpSpPr>
          <p:cNvPr id="24" name="群組 81"/>
          <p:cNvGrpSpPr/>
          <p:nvPr/>
        </p:nvGrpSpPr>
        <p:grpSpPr>
          <a:xfrm>
            <a:off x="7973838" y="1300135"/>
            <a:ext cx="385871" cy="385871"/>
            <a:chOff x="4887500" y="3733263"/>
            <a:chExt cx="646331" cy="646331"/>
          </a:xfrm>
        </p:grpSpPr>
        <p:sp>
          <p:nvSpPr>
            <p:cNvPr id="25" name="橢圓 82"/>
            <p:cNvSpPr/>
            <p:nvPr/>
          </p:nvSpPr>
          <p:spPr>
            <a:xfrm>
              <a:off x="4887500" y="3733263"/>
              <a:ext cx="646331" cy="646331"/>
            </a:xfrm>
            <a:prstGeom prst="ellipse">
              <a:avLst/>
            </a:prstGeom>
            <a:solidFill>
              <a:srgbClr val="3136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HK" altLang="en-US"/>
            </a:p>
          </p:txBody>
        </p:sp>
        <p:sp>
          <p:nvSpPr>
            <p:cNvPr id="26" name="fast-forward_156283"/>
            <p:cNvSpPr>
              <a:spLocks noChangeAspect="1"/>
            </p:cNvSpPr>
            <p:nvPr/>
          </p:nvSpPr>
          <p:spPr>
            <a:xfrm>
              <a:off x="5019915" y="3845368"/>
              <a:ext cx="422809" cy="422119"/>
            </a:xfrm>
            <a:custGeom>
              <a:avLst/>
              <a:gdLst>
                <a:gd name="T0" fmla="*/ 1219 w 6533"/>
                <a:gd name="T1" fmla="*/ 6533 h 6533"/>
                <a:gd name="T2" fmla="*/ 2191 w 6533"/>
                <a:gd name="T3" fmla="*/ 5603 h 6533"/>
                <a:gd name="T4" fmla="*/ 3121 w 6533"/>
                <a:gd name="T5" fmla="*/ 6533 h 6533"/>
                <a:gd name="T6" fmla="*/ 6533 w 6533"/>
                <a:gd name="T7" fmla="*/ 3267 h 6533"/>
                <a:gd name="T8" fmla="*/ 3121 w 6533"/>
                <a:gd name="T9" fmla="*/ 0 h 6533"/>
                <a:gd name="T10" fmla="*/ 2191 w 6533"/>
                <a:gd name="T11" fmla="*/ 931 h 6533"/>
                <a:gd name="T12" fmla="*/ 1219 w 6533"/>
                <a:gd name="T13" fmla="*/ 0 h 6533"/>
                <a:gd name="T14" fmla="*/ 0 w 6533"/>
                <a:gd name="T15" fmla="*/ 1220 h 6533"/>
                <a:gd name="T16" fmla="*/ 2138 w 6533"/>
                <a:gd name="T17" fmla="*/ 3267 h 6533"/>
                <a:gd name="T18" fmla="*/ 0 w 6533"/>
                <a:gd name="T19" fmla="*/ 5314 h 6533"/>
                <a:gd name="T20" fmla="*/ 1219 w 6533"/>
                <a:gd name="T21" fmla="*/ 6533 h 6533"/>
                <a:gd name="T22" fmla="*/ 3128 w 6533"/>
                <a:gd name="T23" fmla="*/ 572 h 6533"/>
                <a:gd name="T24" fmla="*/ 5942 w 6533"/>
                <a:gd name="T25" fmla="*/ 3267 h 6533"/>
                <a:gd name="T26" fmla="*/ 3128 w 6533"/>
                <a:gd name="T27" fmla="*/ 5961 h 6533"/>
                <a:gd name="T28" fmla="*/ 2487 w 6533"/>
                <a:gd name="T29" fmla="*/ 5320 h 6533"/>
                <a:gd name="T30" fmla="*/ 4631 w 6533"/>
                <a:gd name="T31" fmla="*/ 3267 h 6533"/>
                <a:gd name="T32" fmla="*/ 2487 w 6533"/>
                <a:gd name="T33" fmla="*/ 1213 h 6533"/>
                <a:gd name="T34" fmla="*/ 3128 w 6533"/>
                <a:gd name="T35" fmla="*/ 572 h 6533"/>
                <a:gd name="T36" fmla="*/ 585 w 6533"/>
                <a:gd name="T37" fmla="*/ 1213 h 6533"/>
                <a:gd name="T38" fmla="*/ 1226 w 6533"/>
                <a:gd name="T39" fmla="*/ 572 h 6533"/>
                <a:gd name="T40" fmla="*/ 4040 w 6533"/>
                <a:gd name="T41" fmla="*/ 3267 h 6533"/>
                <a:gd name="T42" fmla="*/ 1226 w 6533"/>
                <a:gd name="T43" fmla="*/ 5961 h 6533"/>
                <a:gd name="T44" fmla="*/ 585 w 6533"/>
                <a:gd name="T45" fmla="*/ 5320 h 6533"/>
                <a:gd name="T46" fmla="*/ 2729 w 6533"/>
                <a:gd name="T47" fmla="*/ 3267 h 6533"/>
                <a:gd name="T48" fmla="*/ 585 w 6533"/>
                <a:gd name="T49" fmla="*/ 1213 h 6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33" h="6533">
                  <a:moveTo>
                    <a:pt x="1219" y="6533"/>
                  </a:moveTo>
                  <a:lnTo>
                    <a:pt x="2191" y="5603"/>
                  </a:lnTo>
                  <a:lnTo>
                    <a:pt x="3121" y="6533"/>
                  </a:lnTo>
                  <a:lnTo>
                    <a:pt x="6533" y="3267"/>
                  </a:lnTo>
                  <a:lnTo>
                    <a:pt x="3121" y="0"/>
                  </a:lnTo>
                  <a:lnTo>
                    <a:pt x="2191" y="931"/>
                  </a:lnTo>
                  <a:lnTo>
                    <a:pt x="1219" y="0"/>
                  </a:lnTo>
                  <a:lnTo>
                    <a:pt x="0" y="1220"/>
                  </a:lnTo>
                  <a:lnTo>
                    <a:pt x="2138" y="3267"/>
                  </a:lnTo>
                  <a:lnTo>
                    <a:pt x="0" y="5314"/>
                  </a:lnTo>
                  <a:lnTo>
                    <a:pt x="1219" y="6533"/>
                  </a:lnTo>
                  <a:close/>
                  <a:moveTo>
                    <a:pt x="3128" y="572"/>
                  </a:moveTo>
                  <a:lnTo>
                    <a:pt x="5942" y="3267"/>
                  </a:lnTo>
                  <a:lnTo>
                    <a:pt x="3128" y="5961"/>
                  </a:lnTo>
                  <a:lnTo>
                    <a:pt x="2487" y="5320"/>
                  </a:lnTo>
                  <a:lnTo>
                    <a:pt x="4631" y="3267"/>
                  </a:lnTo>
                  <a:lnTo>
                    <a:pt x="2487" y="1213"/>
                  </a:lnTo>
                  <a:lnTo>
                    <a:pt x="3128" y="572"/>
                  </a:lnTo>
                  <a:close/>
                  <a:moveTo>
                    <a:pt x="585" y="1213"/>
                  </a:moveTo>
                  <a:lnTo>
                    <a:pt x="1226" y="572"/>
                  </a:lnTo>
                  <a:lnTo>
                    <a:pt x="4040" y="3267"/>
                  </a:lnTo>
                  <a:lnTo>
                    <a:pt x="1226" y="5961"/>
                  </a:lnTo>
                  <a:lnTo>
                    <a:pt x="585" y="5320"/>
                  </a:lnTo>
                  <a:lnTo>
                    <a:pt x="2729" y="3267"/>
                  </a:lnTo>
                  <a:lnTo>
                    <a:pt x="585" y="121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群組 33"/>
          <p:cNvGrpSpPr/>
          <p:nvPr/>
        </p:nvGrpSpPr>
        <p:grpSpPr>
          <a:xfrm>
            <a:off x="8813248" y="1219279"/>
            <a:ext cx="3082498" cy="547581"/>
            <a:chOff x="769611" y="1339700"/>
            <a:chExt cx="2677962" cy="501882"/>
          </a:xfrm>
          <a:solidFill>
            <a:srgbClr val="3B3F92"/>
          </a:solidFill>
        </p:grpSpPr>
        <p:sp>
          <p:nvSpPr>
            <p:cNvPr id="28" name="圓角化對角線角落矩形 32"/>
            <p:cNvSpPr/>
            <p:nvPr/>
          </p:nvSpPr>
          <p:spPr>
            <a:xfrm>
              <a:off x="769611" y="1339700"/>
              <a:ext cx="2677962" cy="501882"/>
            </a:xfrm>
            <a:prstGeom prst="round2Diag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HK" altLang="en-US"/>
            </a:p>
          </p:txBody>
        </p:sp>
        <p:sp>
          <p:nvSpPr>
            <p:cNvPr id="29" name="文字方塊 31"/>
            <p:cNvSpPr txBox="1"/>
            <p:nvPr/>
          </p:nvSpPr>
          <p:spPr>
            <a:xfrm>
              <a:off x="936461" y="1413807"/>
              <a:ext cx="2366359" cy="338509"/>
            </a:xfrm>
            <a:prstGeom prst="rect">
              <a:avLst/>
            </a:prstGeom>
            <a:grpFill/>
          </p:spPr>
          <p:txBody>
            <a:bodyPr wrap="none" rtlCol="0">
              <a:spAutoFit/>
            </a:bodyPr>
            <a:lstStyle/>
            <a:p>
              <a:r>
                <a:rPr kumimoji="1" lang="zh-CN" altLang="en-US" b="1">
                  <a:solidFill>
                    <a:schemeClr val="bg1"/>
                  </a:solidFill>
                  <a:latin typeface="微软雅黑" panose="020B0503020204020204" pitchFamily="34" charset="-122"/>
                  <a:ea typeface="微软雅黑" panose="020B0503020204020204" pitchFamily="34" charset="-122"/>
                </a:rPr>
                <a:t>第三阶段：品牌战略提升</a:t>
              </a:r>
              <a:endParaRPr kumimoji="1" lang="zh-HK" altLang="en-US" b="1" dirty="0">
                <a:solidFill>
                  <a:schemeClr val="bg1"/>
                </a:solidFill>
                <a:latin typeface="微软雅黑" panose="020B0503020204020204" pitchFamily="34" charset="-122"/>
                <a:ea typeface="微软雅黑" panose="020B0503020204020204" pitchFamily="34" charset="-122"/>
              </a:endParaRPr>
            </a:p>
          </p:txBody>
        </p:sp>
      </p:grpSp>
      <p:sp>
        <p:nvSpPr>
          <p:cNvPr id="33" name="iSḷiďè"/>
          <p:cNvSpPr/>
          <p:nvPr/>
        </p:nvSpPr>
        <p:spPr>
          <a:xfrm>
            <a:off x="4374439" y="2664098"/>
            <a:ext cx="3682389" cy="3092029"/>
          </a:xfrm>
          <a:prstGeom prst="roundRect">
            <a:avLst>
              <a:gd name="adj" fmla="val 4626"/>
            </a:avLst>
          </a:prstGeom>
          <a:gradFill flip="none" rotWithShape="1">
            <a:gsLst>
              <a:gs pos="0">
                <a:schemeClr val="accent1">
                  <a:lumMod val="20000"/>
                  <a:lumOff val="80000"/>
                  <a:alpha val="69000"/>
                </a:schemeClr>
              </a:gs>
              <a:gs pos="36000">
                <a:schemeClr val="accent1">
                  <a:lumMod val="20000"/>
                  <a:lumOff val="80000"/>
                  <a:alpha val="4460"/>
                </a:scheme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228600">
              <a:lnSpc>
                <a:spcPct val="114000"/>
              </a:lnSpc>
              <a:spcAft>
                <a:spcPts val="300"/>
              </a:spcAft>
              <a:buFont typeface="+mj-ea"/>
              <a:buAutoNum type="circleNumDbPlain"/>
            </a:pPr>
            <a:r>
              <a:rPr kumimoji="1" lang="zh-CN" altLang="en-US" sz="1200" b="1">
                <a:solidFill>
                  <a:srgbClr val="31368D"/>
                </a:solidFill>
                <a:latin typeface="+mn-ea"/>
              </a:rPr>
              <a:t>内部访谈</a:t>
            </a:r>
            <a:endParaRPr kumimoji="1" lang="en-US" altLang="zh-CN" sz="1200" b="1">
              <a:solidFill>
                <a:srgbClr val="31368D"/>
              </a:solidFill>
              <a:latin typeface="+mn-ea"/>
            </a:endParaRPr>
          </a:p>
          <a:p>
            <a:pPr marL="171450" indent="-171450">
              <a:lnSpc>
                <a:spcPct val="114000"/>
              </a:lnSpc>
              <a:spcAft>
                <a:spcPts val="300"/>
              </a:spcAft>
              <a:buFont typeface="Arial" panose="020B0604020202020204" pitchFamily="34" charset="0"/>
              <a:buChar char="•"/>
            </a:pPr>
            <a:r>
              <a:rPr kumimoji="1" lang="zh-CN" altLang="en-US" sz="1200">
                <a:solidFill>
                  <a:schemeClr val="tx1"/>
                </a:solidFill>
                <a:latin typeface="+mn-ea"/>
              </a:rPr>
              <a:t>通过品牌内部相关方访谈，明确机构产品规划、核心能力及目标受众</a:t>
            </a:r>
          </a:p>
          <a:p>
            <a:pPr marL="228600" indent="-228600">
              <a:lnSpc>
                <a:spcPct val="114000"/>
              </a:lnSpc>
              <a:spcAft>
                <a:spcPts val="300"/>
              </a:spcAft>
              <a:buFont typeface="+mj-ea"/>
              <a:buAutoNum type="circleNumDbPlain" startAt="2"/>
            </a:pPr>
            <a:r>
              <a:rPr kumimoji="1" lang="zh-CN" altLang="en-US" sz="1200" b="1">
                <a:solidFill>
                  <a:srgbClr val="31368D"/>
                </a:solidFill>
                <a:latin typeface="+mn-ea"/>
              </a:rPr>
              <a:t>一对一深入访谈</a:t>
            </a:r>
            <a:endParaRPr kumimoji="1" lang="en-US" altLang="zh-CN" sz="1200" b="1">
              <a:solidFill>
                <a:srgbClr val="31368D"/>
              </a:solidFill>
              <a:latin typeface="+mn-ea"/>
            </a:endParaRPr>
          </a:p>
          <a:p>
            <a:pPr marL="171450" indent="-171450">
              <a:lnSpc>
                <a:spcPct val="114000"/>
              </a:lnSpc>
              <a:spcAft>
                <a:spcPts val="300"/>
              </a:spcAft>
              <a:buFont typeface="Arial" panose="020B0604020202020204" pitchFamily="34" charset="0"/>
              <a:buChar char="•"/>
            </a:pPr>
            <a:r>
              <a:rPr kumimoji="1" lang="zh-CN" altLang="en-US" sz="1200">
                <a:solidFill>
                  <a:schemeClr val="tx1"/>
                </a:solidFill>
                <a:latin typeface="+mn-ea"/>
              </a:rPr>
              <a:t>通过一对一深访（家长、合作机构、参与儿童等）及案头调研，了解目标受众对于华善现有品牌认知、利益诉求、识别品牌核心资产及触达渠道，做定性分析</a:t>
            </a:r>
          </a:p>
          <a:p>
            <a:pPr marL="228600" indent="-228600">
              <a:lnSpc>
                <a:spcPct val="114000"/>
              </a:lnSpc>
              <a:spcAft>
                <a:spcPts val="300"/>
              </a:spcAft>
              <a:buFont typeface="+mj-ea"/>
              <a:buAutoNum type="circleNumDbPlain" startAt="3"/>
            </a:pPr>
            <a:r>
              <a:rPr kumimoji="1" lang="zh-CN" altLang="en-US" sz="1200" b="1">
                <a:solidFill>
                  <a:srgbClr val="31368D"/>
                </a:solidFill>
                <a:latin typeface="+mn-ea"/>
              </a:rPr>
              <a:t>品牌战略细化与主张诠释</a:t>
            </a:r>
            <a:endParaRPr kumimoji="1" lang="en-US" altLang="zh-CN" sz="1200" b="1">
              <a:solidFill>
                <a:srgbClr val="31368D"/>
              </a:solidFill>
              <a:latin typeface="+mn-ea"/>
            </a:endParaRPr>
          </a:p>
          <a:p>
            <a:pPr marL="171450" indent="-171450">
              <a:lnSpc>
                <a:spcPct val="114000"/>
              </a:lnSpc>
              <a:spcAft>
                <a:spcPts val="300"/>
              </a:spcAft>
              <a:buFont typeface="Arial" panose="020B0604020202020204" pitchFamily="34" charset="0"/>
              <a:buChar char="•"/>
            </a:pPr>
            <a:r>
              <a:rPr kumimoji="1" lang="zh-CN" altLang="en-US" sz="1200">
                <a:solidFill>
                  <a:schemeClr val="tx1"/>
                </a:solidFill>
                <a:latin typeface="+mn-ea"/>
              </a:rPr>
              <a:t>基于明确的品牌定位方向、品牌调性、目标受众，统一对品牌主张的理解</a:t>
            </a:r>
            <a:endParaRPr kumimoji="1" lang="en-US" altLang="zh-CN" sz="1200">
              <a:solidFill>
                <a:schemeClr val="tx1"/>
              </a:solidFill>
              <a:latin typeface="+mn-ea"/>
            </a:endParaRPr>
          </a:p>
          <a:p>
            <a:pPr marL="171450" indent="-171450">
              <a:lnSpc>
                <a:spcPct val="114000"/>
              </a:lnSpc>
              <a:spcAft>
                <a:spcPts val="300"/>
              </a:spcAft>
              <a:buFont typeface="Arial" panose="020B0604020202020204" pitchFamily="34" charset="0"/>
              <a:buChar char="•"/>
            </a:pPr>
            <a:r>
              <a:rPr kumimoji="1" lang="zh-CN" altLang="en-US" sz="1200">
                <a:solidFill>
                  <a:schemeClr val="tx1"/>
                </a:solidFill>
                <a:latin typeface="+mn-ea"/>
              </a:rPr>
              <a:t>对品牌未来视觉风格方向进行输出建议，明确品牌概念</a:t>
            </a:r>
          </a:p>
        </p:txBody>
      </p:sp>
      <p:sp>
        <p:nvSpPr>
          <p:cNvPr id="34" name="iSḷiďè"/>
          <p:cNvSpPr/>
          <p:nvPr/>
        </p:nvSpPr>
        <p:spPr>
          <a:xfrm>
            <a:off x="4374439" y="5971684"/>
            <a:ext cx="3682389" cy="596025"/>
          </a:xfrm>
          <a:prstGeom prst="flowChartAlternateProcess">
            <a:avLst/>
          </a:prstGeom>
          <a:gradFill flip="none" rotWithShape="1">
            <a:gsLst>
              <a:gs pos="0">
                <a:schemeClr val="accent1">
                  <a:lumMod val="20000"/>
                  <a:lumOff val="80000"/>
                  <a:alpha val="69000"/>
                </a:schemeClr>
              </a:gs>
              <a:gs pos="36000">
                <a:schemeClr val="accent1">
                  <a:lumMod val="20000"/>
                  <a:lumOff val="80000"/>
                  <a:alpha val="4460"/>
                </a:scheme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spcAft>
                <a:spcPts val="200"/>
              </a:spcAft>
              <a:buFont typeface="Arial" panose="020B0604020202020204" pitchFamily="34" charset="0"/>
              <a:buChar char="•"/>
            </a:pPr>
            <a:r>
              <a:rPr kumimoji="1" lang="zh-CN" altLang="en-US" sz="1200" b="1">
                <a:solidFill>
                  <a:schemeClr val="tx1"/>
                </a:solidFill>
                <a:latin typeface="+mn-ea"/>
              </a:rPr>
              <a:t>品牌定位描述</a:t>
            </a:r>
            <a:endParaRPr kumimoji="1" lang="en-US" altLang="zh-CN" sz="1200" b="1">
              <a:solidFill>
                <a:schemeClr val="tx1"/>
              </a:solidFill>
              <a:latin typeface="+mn-ea"/>
            </a:endParaRPr>
          </a:p>
          <a:p>
            <a:pPr marL="285750" indent="-285750">
              <a:spcAft>
                <a:spcPts val="200"/>
              </a:spcAft>
              <a:buFont typeface="Arial" panose="020B0604020202020204" pitchFamily="34" charset="0"/>
              <a:buChar char="•"/>
            </a:pPr>
            <a:r>
              <a:rPr kumimoji="1" lang="zh-CN" altLang="en-US" sz="1200" b="1">
                <a:solidFill>
                  <a:schemeClr val="tx1"/>
                </a:solidFill>
                <a:latin typeface="+mn-ea"/>
              </a:rPr>
              <a:t>品牌主张诠释的说明</a:t>
            </a:r>
            <a:endParaRPr kumimoji="1" lang="en-US" altLang="zh-CN" sz="1200" b="1" dirty="0">
              <a:solidFill>
                <a:schemeClr val="tx1"/>
              </a:solidFill>
              <a:latin typeface="+mn-ea"/>
            </a:endParaRPr>
          </a:p>
        </p:txBody>
      </p:sp>
      <p:sp>
        <p:nvSpPr>
          <p:cNvPr id="35" name="文本框 34"/>
          <p:cNvSpPr txBox="1"/>
          <p:nvPr/>
        </p:nvSpPr>
        <p:spPr>
          <a:xfrm>
            <a:off x="4374564" y="1930480"/>
            <a:ext cx="3682389" cy="664553"/>
          </a:xfrm>
          <a:prstGeom prst="flowChartAlternateProcess">
            <a:avLst/>
          </a:prstGeom>
          <a:gradFill flip="none" rotWithShape="1">
            <a:gsLst>
              <a:gs pos="0">
                <a:schemeClr val="accent1">
                  <a:lumMod val="20000"/>
                  <a:lumOff val="80000"/>
                  <a:alpha val="69000"/>
                </a:schemeClr>
              </a:gs>
              <a:gs pos="36000">
                <a:schemeClr val="accent1">
                  <a:lumMod val="20000"/>
                  <a:lumOff val="80000"/>
                  <a:alpha val="4460"/>
                </a:scheme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nSpc>
                <a:spcPct val="120000"/>
              </a:lnSpc>
              <a:spcAft>
                <a:spcPts val="500"/>
              </a:spcAft>
              <a:defRPr kumimoji="1" sz="1000" b="1">
                <a:solidFill>
                  <a:srgbClr val="FF0000"/>
                </a:solidFill>
                <a:latin typeface="+mn-ea"/>
              </a:defRPr>
            </a:lvl1pPr>
            <a:lvl2pPr>
              <a:defRPr>
                <a:solidFill>
                  <a:schemeClr val="lt1"/>
                </a:solidFill>
                <a:latin typeface="+mn-lt"/>
                <a:ea typeface="+mn-ea"/>
              </a:defRPr>
            </a:lvl2pPr>
            <a:lvl3pPr>
              <a:defRPr>
                <a:solidFill>
                  <a:schemeClr val="lt1"/>
                </a:solidFill>
                <a:latin typeface="+mn-lt"/>
                <a:ea typeface="+mn-ea"/>
              </a:defRPr>
            </a:lvl3pPr>
            <a:lvl4pPr>
              <a:defRPr>
                <a:solidFill>
                  <a:schemeClr val="lt1"/>
                </a:solidFill>
                <a:latin typeface="+mn-lt"/>
                <a:ea typeface="+mn-ea"/>
              </a:defRPr>
            </a:lvl4pPr>
            <a:lvl5pPr>
              <a:defRPr>
                <a:solidFill>
                  <a:schemeClr val="lt1"/>
                </a:solidFill>
                <a:latin typeface="+mn-lt"/>
                <a:ea typeface="+mn-ea"/>
              </a:defRPr>
            </a:lvl5pPr>
            <a:lvl6pPr>
              <a:defRPr>
                <a:solidFill>
                  <a:schemeClr val="lt1"/>
                </a:solidFill>
                <a:latin typeface="+mn-lt"/>
                <a:ea typeface="+mn-ea"/>
              </a:defRPr>
            </a:lvl6pPr>
            <a:lvl7pPr>
              <a:defRPr>
                <a:solidFill>
                  <a:schemeClr val="lt1"/>
                </a:solidFill>
                <a:latin typeface="+mn-lt"/>
                <a:ea typeface="+mn-ea"/>
              </a:defRPr>
            </a:lvl7pPr>
            <a:lvl8pPr>
              <a:defRPr>
                <a:solidFill>
                  <a:schemeClr val="lt1"/>
                </a:solidFill>
                <a:latin typeface="+mn-lt"/>
                <a:ea typeface="+mn-ea"/>
              </a:defRPr>
            </a:lvl8pPr>
            <a:lvl9pPr>
              <a:defRPr>
                <a:solidFill>
                  <a:schemeClr val="lt1"/>
                </a:solidFill>
                <a:latin typeface="+mn-lt"/>
                <a:ea typeface="+mn-ea"/>
              </a:defRPr>
            </a:lvl9pPr>
          </a:lstStyle>
          <a:p>
            <a:r>
              <a:rPr lang="zh-CN" altLang="en-US" sz="1200">
                <a:solidFill>
                  <a:schemeClr val="tx1"/>
                </a:solidFill>
              </a:rPr>
              <a:t>分析机构当前品牌存在的问题，明确机构品牌与项目品牌的内在联系，最终确定未来品牌定位方向</a:t>
            </a:r>
            <a:endParaRPr lang="en-US" altLang="zh-CN" sz="1200" dirty="0">
              <a:solidFill>
                <a:schemeClr val="tx1"/>
              </a:solidFill>
            </a:endParaRPr>
          </a:p>
        </p:txBody>
      </p:sp>
      <p:sp>
        <p:nvSpPr>
          <p:cNvPr id="38" name="iSḷiďè"/>
          <p:cNvSpPr/>
          <p:nvPr/>
        </p:nvSpPr>
        <p:spPr>
          <a:xfrm>
            <a:off x="8305316" y="2662272"/>
            <a:ext cx="3682389" cy="3092029"/>
          </a:xfrm>
          <a:prstGeom prst="roundRect">
            <a:avLst>
              <a:gd name="adj" fmla="val 4626"/>
            </a:avLst>
          </a:prstGeom>
          <a:gradFill flip="none" rotWithShape="1">
            <a:gsLst>
              <a:gs pos="0">
                <a:schemeClr val="accent1">
                  <a:lumMod val="20000"/>
                  <a:lumOff val="80000"/>
                  <a:alpha val="69000"/>
                </a:schemeClr>
              </a:gs>
              <a:gs pos="36000">
                <a:schemeClr val="accent1">
                  <a:lumMod val="20000"/>
                  <a:lumOff val="80000"/>
                  <a:alpha val="4460"/>
                </a:scheme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228600">
              <a:lnSpc>
                <a:spcPct val="114000"/>
              </a:lnSpc>
              <a:spcAft>
                <a:spcPts val="300"/>
              </a:spcAft>
              <a:buFont typeface="+mj-ea"/>
              <a:buAutoNum type="circleNumDbPlain"/>
            </a:pPr>
            <a:r>
              <a:rPr kumimoji="1" lang="zh-CN" altLang="en-US" sz="1200" b="1">
                <a:solidFill>
                  <a:srgbClr val="31368D"/>
                </a:solidFill>
                <a:latin typeface="+mn-ea"/>
              </a:rPr>
              <a:t>品牌传播战略制定与落地路径</a:t>
            </a:r>
          </a:p>
          <a:p>
            <a:pPr marL="171450" indent="-171450">
              <a:lnSpc>
                <a:spcPct val="114000"/>
              </a:lnSpc>
              <a:spcAft>
                <a:spcPts val="300"/>
              </a:spcAft>
              <a:buFont typeface="Arial" panose="020B0604020202020204" pitchFamily="34" charset="0"/>
              <a:buChar char="•"/>
            </a:pPr>
            <a:r>
              <a:rPr kumimoji="1" lang="zh-CN" altLang="en-US" sz="1200">
                <a:solidFill>
                  <a:schemeClr val="tx1"/>
                </a:solidFill>
                <a:latin typeface="+mn-ea"/>
              </a:rPr>
              <a:t>基于品牌定位、目标受众，结合外部启发，设计适用于华善的品牌传播方案</a:t>
            </a:r>
          </a:p>
          <a:p>
            <a:pPr marL="171450" indent="-171450">
              <a:lnSpc>
                <a:spcPct val="114000"/>
              </a:lnSpc>
              <a:spcAft>
                <a:spcPts val="300"/>
              </a:spcAft>
              <a:buFont typeface="Arial" panose="020B0604020202020204" pitchFamily="34" charset="0"/>
              <a:buChar char="•"/>
            </a:pPr>
            <a:r>
              <a:rPr kumimoji="1" lang="zh-CN" altLang="en-US" sz="1200">
                <a:solidFill>
                  <a:schemeClr val="tx1"/>
                </a:solidFill>
                <a:latin typeface="+mn-ea"/>
              </a:rPr>
              <a:t>制定</a:t>
            </a:r>
            <a:r>
              <a:rPr kumimoji="1" lang="en-US" altLang="zh-CN" sz="1200">
                <a:solidFill>
                  <a:schemeClr val="tx1"/>
                </a:solidFill>
                <a:latin typeface="+mn-ea"/>
              </a:rPr>
              <a:t>1-3</a:t>
            </a:r>
            <a:r>
              <a:rPr kumimoji="1" lang="zh-CN" altLang="en-US" sz="1200">
                <a:solidFill>
                  <a:schemeClr val="tx1"/>
                </a:solidFill>
                <a:latin typeface="+mn-ea"/>
              </a:rPr>
              <a:t>年阶段性品牌传播目标、传播主题与相应的高阶传播策略</a:t>
            </a:r>
          </a:p>
        </p:txBody>
      </p:sp>
      <p:sp>
        <p:nvSpPr>
          <p:cNvPr id="39" name="iSḷiďè"/>
          <p:cNvSpPr/>
          <p:nvPr/>
        </p:nvSpPr>
        <p:spPr>
          <a:xfrm>
            <a:off x="8305316" y="5969858"/>
            <a:ext cx="3682389" cy="596025"/>
          </a:xfrm>
          <a:prstGeom prst="flowChartAlternateProcess">
            <a:avLst/>
          </a:prstGeom>
          <a:gradFill flip="none" rotWithShape="1">
            <a:gsLst>
              <a:gs pos="0">
                <a:schemeClr val="accent1">
                  <a:lumMod val="20000"/>
                  <a:lumOff val="80000"/>
                  <a:alpha val="69000"/>
                </a:schemeClr>
              </a:gs>
              <a:gs pos="36000">
                <a:schemeClr val="accent1">
                  <a:lumMod val="20000"/>
                  <a:lumOff val="80000"/>
                  <a:alpha val="4460"/>
                </a:scheme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spcAft>
                <a:spcPts val="200"/>
              </a:spcAft>
              <a:buFont typeface="Arial" panose="020B0604020202020204" pitchFamily="34" charset="0"/>
              <a:buChar char="•"/>
            </a:pPr>
            <a:r>
              <a:rPr kumimoji="1" lang="zh-CN" altLang="en-US" sz="1200" b="1">
                <a:solidFill>
                  <a:schemeClr val="tx1"/>
                </a:solidFill>
                <a:latin typeface="+mn-ea"/>
              </a:rPr>
              <a:t>品牌传播策略方案</a:t>
            </a:r>
            <a:endParaRPr kumimoji="1" lang="en-US" altLang="zh-CN" sz="1200" b="1">
              <a:solidFill>
                <a:schemeClr val="tx1"/>
              </a:solidFill>
              <a:latin typeface="+mn-ea"/>
            </a:endParaRPr>
          </a:p>
        </p:txBody>
      </p:sp>
      <p:sp>
        <p:nvSpPr>
          <p:cNvPr id="40" name="文本框 39"/>
          <p:cNvSpPr txBox="1"/>
          <p:nvPr/>
        </p:nvSpPr>
        <p:spPr>
          <a:xfrm>
            <a:off x="8305441" y="1928654"/>
            <a:ext cx="3682389" cy="664553"/>
          </a:xfrm>
          <a:prstGeom prst="flowChartAlternateProcess">
            <a:avLst/>
          </a:prstGeom>
          <a:gradFill flip="none" rotWithShape="1">
            <a:gsLst>
              <a:gs pos="0">
                <a:schemeClr val="accent1">
                  <a:lumMod val="20000"/>
                  <a:lumOff val="80000"/>
                  <a:alpha val="69000"/>
                </a:schemeClr>
              </a:gs>
              <a:gs pos="36000">
                <a:schemeClr val="accent1">
                  <a:lumMod val="20000"/>
                  <a:lumOff val="80000"/>
                  <a:alpha val="4460"/>
                </a:scheme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nSpc>
                <a:spcPct val="120000"/>
              </a:lnSpc>
              <a:spcAft>
                <a:spcPts val="500"/>
              </a:spcAft>
              <a:defRPr kumimoji="1" sz="1000" b="1">
                <a:solidFill>
                  <a:srgbClr val="FF0000"/>
                </a:solidFill>
                <a:latin typeface="+mn-ea"/>
              </a:defRPr>
            </a:lvl1pPr>
            <a:lvl2pPr>
              <a:defRPr>
                <a:solidFill>
                  <a:schemeClr val="lt1"/>
                </a:solidFill>
                <a:latin typeface="+mn-lt"/>
                <a:ea typeface="+mn-ea"/>
              </a:defRPr>
            </a:lvl2pPr>
            <a:lvl3pPr>
              <a:defRPr>
                <a:solidFill>
                  <a:schemeClr val="lt1"/>
                </a:solidFill>
                <a:latin typeface="+mn-lt"/>
                <a:ea typeface="+mn-ea"/>
              </a:defRPr>
            </a:lvl3pPr>
            <a:lvl4pPr>
              <a:defRPr>
                <a:solidFill>
                  <a:schemeClr val="lt1"/>
                </a:solidFill>
                <a:latin typeface="+mn-lt"/>
                <a:ea typeface="+mn-ea"/>
              </a:defRPr>
            </a:lvl4pPr>
            <a:lvl5pPr>
              <a:defRPr>
                <a:solidFill>
                  <a:schemeClr val="lt1"/>
                </a:solidFill>
                <a:latin typeface="+mn-lt"/>
                <a:ea typeface="+mn-ea"/>
              </a:defRPr>
            </a:lvl5pPr>
            <a:lvl6pPr>
              <a:defRPr>
                <a:solidFill>
                  <a:schemeClr val="lt1"/>
                </a:solidFill>
                <a:latin typeface="+mn-lt"/>
                <a:ea typeface="+mn-ea"/>
              </a:defRPr>
            </a:lvl6pPr>
            <a:lvl7pPr>
              <a:defRPr>
                <a:solidFill>
                  <a:schemeClr val="lt1"/>
                </a:solidFill>
                <a:latin typeface="+mn-lt"/>
                <a:ea typeface="+mn-ea"/>
              </a:defRPr>
            </a:lvl7pPr>
            <a:lvl8pPr>
              <a:defRPr>
                <a:solidFill>
                  <a:schemeClr val="lt1"/>
                </a:solidFill>
                <a:latin typeface="+mn-lt"/>
                <a:ea typeface="+mn-ea"/>
              </a:defRPr>
            </a:lvl8pPr>
            <a:lvl9pPr>
              <a:defRPr>
                <a:solidFill>
                  <a:schemeClr val="lt1"/>
                </a:solidFill>
                <a:latin typeface="+mn-lt"/>
                <a:ea typeface="+mn-ea"/>
              </a:defRPr>
            </a:lvl9pPr>
          </a:lstStyle>
          <a:p>
            <a:r>
              <a:rPr lang="zh-CN" altLang="en-US" sz="1200">
                <a:solidFill>
                  <a:schemeClr val="tx1"/>
                </a:solidFill>
              </a:rPr>
              <a:t>基于华善品牌战略梳理与诠释的成果，制定品牌战略及落地途径</a:t>
            </a:r>
            <a:endParaRPr lang="en-US" altLang="zh-CN" sz="1200" dirty="0">
              <a:solidFill>
                <a:schemeClr val="tx1"/>
              </a:solidFill>
            </a:endParaRPr>
          </a:p>
        </p:txBody>
      </p:sp>
      <p:sp>
        <p:nvSpPr>
          <p:cNvPr id="41" name="TextBox 2"/>
          <p:cNvSpPr txBox="1"/>
          <p:nvPr>
            <p:custDataLst>
              <p:tags r:id="rId1"/>
            </p:custDataLst>
          </p:nvPr>
        </p:nvSpPr>
        <p:spPr>
          <a:xfrm>
            <a:off x="5466819" y="6611779"/>
            <a:ext cx="6692858" cy="246221"/>
          </a:xfrm>
          <a:prstGeom prst="rect">
            <a:avLst/>
          </a:prstGeom>
          <a:noFill/>
        </p:spPr>
        <p:txBody>
          <a:bodyPr wrap="none" rtlCol="0">
            <a:spAutoFit/>
          </a:bodyPr>
          <a:lstStyle/>
          <a:p>
            <a:pPr>
              <a:buClr>
                <a:srgbClr val="2D97C8"/>
              </a:buClr>
            </a:pPr>
            <a:r>
              <a:rPr lang="en-US" altLang="zh-CN" sz="1000" dirty="0">
                <a:latin typeface="微软雅黑" panose="020B0503020204020204" pitchFamily="34" charset="-122"/>
                <a:ea typeface="微软雅黑" panose="020B0503020204020204" pitchFamily="34" charset="-122"/>
                <a:cs typeface="Heiti SC Light" panose="02000000000000000000" charset="-122"/>
              </a:rPr>
              <a:t>* </a:t>
            </a:r>
            <a:r>
              <a:rPr lang="zh-CN" altLang="en-US" sz="1000" dirty="0">
                <a:latin typeface="微软雅黑" panose="020B0503020204020204" pitchFamily="34" charset="-122"/>
                <a:ea typeface="微软雅黑" panose="020B0503020204020204" pitchFamily="34" charset="-122"/>
                <a:sym typeface="+mn-ea"/>
              </a:rPr>
              <a:t>最终的交付物可能会有所调整，调整需经过项目团队，</a:t>
            </a:r>
            <a:r>
              <a:rPr lang="en-US" altLang="zh-CN" sz="1000" dirty="0">
                <a:latin typeface="微软雅黑" panose="020B0503020204020204" pitchFamily="34" charset="-122"/>
                <a:ea typeface="微软雅黑" panose="020B0503020204020204" pitchFamily="34" charset="-122"/>
                <a:sym typeface="+mn-ea"/>
              </a:rPr>
              <a:t>ABC</a:t>
            </a:r>
            <a:r>
              <a:rPr lang="zh-CN" altLang="en-US" sz="1000" dirty="0">
                <a:latin typeface="微软雅黑" panose="020B0503020204020204" pitchFamily="34" charset="-122"/>
                <a:ea typeface="微软雅黑" panose="020B0503020204020204" pitchFamily="34" charset="-122"/>
                <a:sym typeface="+mn-ea"/>
              </a:rPr>
              <a:t>项目管理团</a:t>
            </a:r>
            <a:r>
              <a:rPr lang="zh-CN" altLang="en-US" sz="1000">
                <a:latin typeface="微软雅黑" panose="020B0503020204020204" pitchFamily="34" charset="-122"/>
                <a:ea typeface="微软雅黑" panose="020B0503020204020204" pitchFamily="34" charset="-122"/>
                <a:sym typeface="+mn-ea"/>
              </a:rPr>
              <a:t>队和华善青少年公益发展中心三</a:t>
            </a:r>
            <a:r>
              <a:rPr lang="zh-CN" altLang="en-US" sz="1000" dirty="0">
                <a:latin typeface="微软雅黑" panose="020B0503020204020204" pitchFamily="34" charset="-122"/>
                <a:ea typeface="微软雅黑" panose="020B0503020204020204" pitchFamily="34" charset="-122"/>
                <a:sym typeface="+mn-ea"/>
              </a:rPr>
              <a:t>方同意确认</a:t>
            </a:r>
            <a:endParaRPr lang="ca-ES" sz="1000" dirty="0">
              <a:latin typeface="微软雅黑" panose="020B0503020204020204" pitchFamily="34" charset="-122"/>
              <a:ea typeface="微软雅黑" panose="020B0503020204020204" pitchFamily="34" charset="-122"/>
              <a:cs typeface="Heiti SC Light" panose="02000000000000000000" charset="-122"/>
            </a:endParaRPr>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703760" y="2277276"/>
            <a:ext cx="4339650" cy="1754326"/>
          </a:xfrm>
          <a:prstGeom prst="rect">
            <a:avLst/>
          </a:prstGeom>
          <a:noFill/>
        </p:spPr>
        <p:txBody>
          <a:bodyPr wrap="none" rtlCol="0">
            <a:spAutoFit/>
          </a:bodyPr>
          <a:lstStyle/>
          <a:p>
            <a:pPr algn="l"/>
            <a:r>
              <a:rPr kumimoji="1" lang="zh-CN" altLang="en-US" sz="3600" b="1" dirty="0">
                <a:solidFill>
                  <a:schemeClr val="bg1"/>
                </a:solidFill>
                <a:latin typeface="+mn-ea"/>
                <a:ea typeface="+mn-ea"/>
              </a:rPr>
              <a:t>第</a:t>
            </a:r>
            <a:r>
              <a:rPr kumimoji="1" lang="zh-CN" altLang="en-US" sz="3600" b="1" dirty="0">
                <a:solidFill>
                  <a:schemeClr val="bg1"/>
                </a:solidFill>
                <a:latin typeface="+mn-ea"/>
              </a:rPr>
              <a:t>二</a:t>
            </a:r>
            <a:r>
              <a:rPr kumimoji="1" lang="zh-CN" altLang="en-US" sz="3600" b="1" dirty="0">
                <a:solidFill>
                  <a:schemeClr val="bg1"/>
                </a:solidFill>
                <a:latin typeface="+mn-ea"/>
                <a:ea typeface="+mn-ea"/>
              </a:rPr>
              <a:t>部分</a:t>
            </a:r>
          </a:p>
          <a:p>
            <a:pPr algn="l"/>
            <a:endParaRPr kumimoji="1" lang="zh-CN" altLang="en-US" sz="3600" b="1" dirty="0">
              <a:solidFill>
                <a:schemeClr val="bg1"/>
              </a:solidFill>
              <a:latin typeface="+mn-ea"/>
              <a:ea typeface="+mn-ea"/>
            </a:endParaRPr>
          </a:p>
          <a:p>
            <a:r>
              <a:rPr kumimoji="1" lang="zh-CN" altLang="en-US" sz="3600" b="1" dirty="0">
                <a:solidFill>
                  <a:schemeClr val="bg1"/>
                </a:solidFill>
                <a:latin typeface="+mn-ea"/>
              </a:rPr>
              <a:t>项目团队与管理保障</a:t>
            </a:r>
          </a:p>
        </p:txBody>
      </p:sp>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p.XmUWaONdUifuLmt_8Ak8w"/>
</p:tagLst>
</file>

<file path=ppt/tags/tag10.xml><?xml version="1.0" encoding="utf-8"?>
<p:tagLst xmlns:a="http://schemas.openxmlformats.org/drawingml/2006/main" xmlns:r="http://schemas.openxmlformats.org/officeDocument/2006/relationships" xmlns:p="http://schemas.openxmlformats.org/presentationml/2006/main">
  <p:tag name="ISLIDE.DIAGRAM" val="#782;"/>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UNIT_TABLE_BEAUTIFY" val="smartTable{c2323535-7616-496b-b279-603d6a920c9f}"/>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lfEOzf3U8kGmnbPXDkbisg"/>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mn9SzDa3aU.xQJAG8V29BQ"/>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lfEOzf3U8kGmnbPXDkbisg"/>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mn9SzDa3aU.xQJAG8V29BQ"/>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lfEOzf3U8kGmnbPXDkbisg"/>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mn9SzDa3aU.xQJAG8V29BQ"/>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lfEOzf3U8kGmnbPXDkbisg"/>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XmUWaONdUifuLmt_8Ak8w"/>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pmn9SzDa3aU.xQJAG8V29BQ"/>
</p:tagLst>
</file>

<file path=ppt/tags/tag21.xml><?xml version="1.0" encoding="utf-8"?>
<p:tagLst xmlns:a="http://schemas.openxmlformats.org/drawingml/2006/main" xmlns:r="http://schemas.openxmlformats.org/officeDocument/2006/relationships" xmlns:p="http://schemas.openxmlformats.org/presentationml/2006/main">
  <p:tag name="KSO_WM_UNIT_TABLE_BEAUTIFY" val="smartTable{df5b18be-cd95-455b-b9e6-b1d694ef47cc}"/>
</p:tagLst>
</file>

<file path=ppt/tags/tag22.xml><?xml version="1.0" encoding="utf-8"?>
<p:tagLst xmlns:a="http://schemas.openxmlformats.org/drawingml/2006/main" xmlns:r="http://schemas.openxmlformats.org/officeDocument/2006/relationships" xmlns:p="http://schemas.openxmlformats.org/presentationml/2006/main">
  <p:tag name="KSO_WM_UNIT_TABLE_BEAUTIFY" val="smartTable{dca07d5a-36b7-46e9-b17f-b6a968133cc0}"/>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XmUWaONdUifuLmt_8Ak8w"/>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XmUWaONdUifuLmt_8Ak8w"/>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p3X_wvR9l_ECEP.TL4PC3NA"/>
</p:tagLst>
</file>

<file path=ppt/tags/tag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ABC">
  <a:themeElements>
    <a:clrScheme name="ABC 2">
      <a:dk1>
        <a:srgbClr val="1E1E1E"/>
      </a:dk1>
      <a:lt1>
        <a:srgbClr val="FFFFFF"/>
      </a:lt1>
      <a:dk2>
        <a:srgbClr val="FFFFFF"/>
      </a:dk2>
      <a:lt2>
        <a:srgbClr val="646464"/>
      </a:lt2>
      <a:accent1>
        <a:srgbClr val="262859"/>
      </a:accent1>
      <a:accent2>
        <a:srgbClr val="1362B5"/>
      </a:accent2>
      <a:accent3>
        <a:srgbClr val="7DBC39"/>
      </a:accent3>
      <a:accent4>
        <a:srgbClr val="646464"/>
      </a:accent4>
      <a:accent5>
        <a:srgbClr val="F9AC25"/>
      </a:accent5>
      <a:accent6>
        <a:srgbClr val="EF6D26"/>
      </a:accent6>
      <a:hlink>
        <a:srgbClr val="1362B5"/>
      </a:hlink>
      <a:folHlink>
        <a:srgbClr val="1362B5"/>
      </a:folHlink>
    </a:clrScheme>
    <a:fontScheme name="Custom 2">
      <a:majorFont>
        <a:latin typeface="Segoe UI"/>
        <a:ea typeface="微软雅黑"/>
        <a:cs typeface=""/>
      </a:majorFont>
      <a:minorFont>
        <a:latin typeface="Segoe UI Light"/>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noFill/>
        <a:ln w="9525" cap="flat" cmpd="sng" algn="ctr">
          <a:solidFill>
            <a:srgbClr val="7F7F7F"/>
          </a:solidFill>
          <a:prstDash val="dash"/>
        </a:ln>
      </a:spPr>
      <a:bodyPr/>
      <a:lstStyle/>
    </a:lnDef>
  </a:objectDefaults>
  <a:extraClrSchemeLst>
    <a:extraClrScheme>
      <a:clrScheme name="1_TNS GTC - Title Master - blue 1">
        <a:dk1>
          <a:srgbClr val="000000"/>
        </a:dk1>
        <a:lt1>
          <a:srgbClr val="FFFFFF"/>
        </a:lt1>
        <a:dk2>
          <a:srgbClr val="FFFFFF"/>
        </a:dk2>
        <a:lt2>
          <a:srgbClr val="999999"/>
        </a:lt2>
        <a:accent1>
          <a:srgbClr val="EEEEEE"/>
        </a:accent1>
        <a:accent2>
          <a:srgbClr val="FF0099"/>
        </a:accent2>
        <a:accent3>
          <a:srgbClr val="FFFFFF"/>
        </a:accent3>
        <a:accent4>
          <a:srgbClr val="000000"/>
        </a:accent4>
        <a:accent5>
          <a:srgbClr val="F5F5F5"/>
        </a:accent5>
        <a:accent6>
          <a:srgbClr val="E7008A"/>
        </a:accent6>
        <a:hlink>
          <a:srgbClr val="3399CC"/>
        </a:hlink>
        <a:folHlink>
          <a:srgbClr val="666666"/>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TNS GTC - Title Master - blue">
  <a:themeElements>
    <a:clrScheme name="ABC 2">
      <a:dk1>
        <a:srgbClr val="1E1E1E"/>
      </a:dk1>
      <a:lt1>
        <a:srgbClr val="FFFFFF"/>
      </a:lt1>
      <a:dk2>
        <a:srgbClr val="FFFFFF"/>
      </a:dk2>
      <a:lt2>
        <a:srgbClr val="646464"/>
      </a:lt2>
      <a:accent1>
        <a:srgbClr val="262859"/>
      </a:accent1>
      <a:accent2>
        <a:srgbClr val="1362B5"/>
      </a:accent2>
      <a:accent3>
        <a:srgbClr val="7DBC39"/>
      </a:accent3>
      <a:accent4>
        <a:srgbClr val="646464"/>
      </a:accent4>
      <a:accent5>
        <a:srgbClr val="F9AC25"/>
      </a:accent5>
      <a:accent6>
        <a:srgbClr val="EF6D26"/>
      </a:accent6>
      <a:hlink>
        <a:srgbClr val="1362B5"/>
      </a:hlink>
      <a:folHlink>
        <a:srgbClr val="1362B5"/>
      </a:folHlink>
    </a:clrScheme>
    <a:fontScheme name="Custom 2">
      <a:majorFont>
        <a:latin typeface="Segoe UI"/>
        <a:ea typeface="微软雅黑"/>
        <a:cs typeface=""/>
      </a:majorFont>
      <a:minorFont>
        <a:latin typeface="Segoe UI Light"/>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noFill/>
        <a:ln w="9525" cap="flat" cmpd="sng" algn="ctr">
          <a:solidFill>
            <a:srgbClr val="7F7F7F"/>
          </a:solidFill>
          <a:prstDash val="dash"/>
        </a:ln>
      </a:spPr>
      <a:bodyPr/>
      <a:lstStyle/>
    </a:lnDef>
  </a:objectDefaults>
  <a:extraClrSchemeLst>
    <a:extraClrScheme>
      <a:clrScheme name="1_TNS GTC - Title Master - blue 1">
        <a:dk1>
          <a:srgbClr val="000000"/>
        </a:dk1>
        <a:lt1>
          <a:srgbClr val="FFFFFF"/>
        </a:lt1>
        <a:dk2>
          <a:srgbClr val="FFFFFF"/>
        </a:dk2>
        <a:lt2>
          <a:srgbClr val="999999"/>
        </a:lt2>
        <a:accent1>
          <a:srgbClr val="EEEEEE"/>
        </a:accent1>
        <a:accent2>
          <a:srgbClr val="FF0099"/>
        </a:accent2>
        <a:accent3>
          <a:srgbClr val="FFFFFF"/>
        </a:accent3>
        <a:accent4>
          <a:srgbClr val="000000"/>
        </a:accent4>
        <a:accent5>
          <a:srgbClr val="F5F5F5"/>
        </a:accent5>
        <a:accent6>
          <a:srgbClr val="E7008A"/>
        </a:accent6>
        <a:hlink>
          <a:srgbClr val="3399CC"/>
        </a:hlink>
        <a:folHlink>
          <a:srgbClr val="666666"/>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TotalTime>
  <Words>7810</Words>
  <Application>Microsoft Office PowerPoint</Application>
  <PresentationFormat>宽屏</PresentationFormat>
  <Paragraphs>772</Paragraphs>
  <Slides>52</Slides>
  <Notes>8</Notes>
  <HiddenSlides>0</HiddenSlides>
  <MMClips>0</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52</vt:i4>
      </vt:variant>
    </vt:vector>
  </HeadingPairs>
  <TitlesOfParts>
    <vt:vector size="67" baseType="lpstr">
      <vt:lpstr>Heiti SC Light</vt:lpstr>
      <vt:lpstr>Microsoft YaHei UI</vt:lpstr>
      <vt:lpstr>等线</vt:lpstr>
      <vt:lpstr>微软雅黑</vt:lpstr>
      <vt:lpstr>微软雅黑 Light</vt:lpstr>
      <vt:lpstr>Agency FB</vt:lpstr>
      <vt:lpstr>Arial</vt:lpstr>
      <vt:lpstr>Calibri</vt:lpstr>
      <vt:lpstr>Courier New</vt:lpstr>
      <vt:lpstr>Helvetica</vt:lpstr>
      <vt:lpstr>Segoe UI Light</vt:lpstr>
      <vt:lpstr>Times New Roman</vt:lpstr>
      <vt:lpstr>Wingdings</vt:lpstr>
      <vt:lpstr>ABC</vt:lpstr>
      <vt:lpstr>1_TNS GTC - Title Master - blue</vt:lpstr>
      <vt:lpstr>华善青少年公益发展中心 项目建议书 2023年8月</vt:lpstr>
      <vt:lpstr>目录</vt:lpstr>
      <vt:lpstr>PowerPoint 演示文稿</vt:lpstr>
      <vt:lpstr>华善青少年公益发展中心作为儿童教育公益机构，多年深耕儿童素质教育领域，为儿童提供提升综合素养的学习平台，助力儿童健康茁壮成长 </vt:lpstr>
      <vt:lpstr>华善采用“总部管理+在地伙伴”执行的运营模式，保证了项目在全国各地广泛推行，但也在不同层面面临一些新的挑战</vt:lpstr>
      <vt:lpstr>我们认为华善需要通过战略定位+品牌策划，明确一个定位，讲好两类故事，产生一个方案，从而打通组织发展路径</vt:lpstr>
      <vt:lpstr>具体项目目标与产出：通过梳理组织的战略目标，优化华善现有的项目品牌与机构的关系，借力设计出清晰明确的品牌展现方式</vt:lpstr>
      <vt:lpstr>项目实施过程：前期定位于组织战略定位，中期关注组织的在品牌建设层面的战略举措与实施计划，后期为组织品牌建设提供具体的解决方案</vt:lpstr>
      <vt:lpstr>PowerPoint 演示文稿</vt:lpstr>
      <vt:lpstr>项目工作计划：咨询项目将持续3个月，期间将安排汇报月度汇报会</vt:lpstr>
      <vt:lpstr>项目团队构成：为保证项目的有序开展，ABC充分调动相关资源为本项目配备专业化的项目团队</vt:lpstr>
      <vt:lpstr>PowerPoint 演示文稿</vt:lpstr>
      <vt:lpstr>项目管理保障:专业的项目管理团队及专家团队，提前识别各类风险，并提供解决方案</vt:lpstr>
      <vt:lpstr>PowerPoint 演示文稿</vt:lpstr>
      <vt:lpstr>建议采取联合项目组形式，进一步强化本项目的方案可落地性</vt:lpstr>
      <vt:lpstr>项目报价：根据华善的需求，项目总报价为2万元</vt:lpstr>
      <vt:lpstr>PowerPoint 演示文稿</vt:lpstr>
      <vt:lpstr>ABC战略方法论 战略定位</vt:lpstr>
      <vt:lpstr>ABC战略方法论 战略定位</vt:lpstr>
      <vt:lpstr>ABC战略方法论 战略举措与实施计划</vt:lpstr>
      <vt:lpstr>ABC战略方法论 战略组织结构优化</vt:lpstr>
      <vt:lpstr>ABC品牌方法论 品牌价值主张</vt:lpstr>
      <vt:lpstr>ABC品牌方法论 公益品牌IDEA思考架构</vt:lpstr>
      <vt:lpstr>ABC品牌方法论 公益传播对象梳理</vt:lpstr>
      <vt:lpstr>ABC品牌方法论 公益传播目标梳理</vt:lpstr>
      <vt:lpstr>ABC品牌方法论 公益传播传播渠道/触点界定</vt:lpstr>
      <vt:lpstr>ABC战略设计交付案例分享 某社区互助会——战略规划与实施路径 </vt:lpstr>
      <vt:lpstr>ABC战略设计交付案例分享 某地区心智障碍服务中心——微咨询+组织诊断</vt:lpstr>
      <vt:lpstr>ABC战略设计交付案例分享 某环保行动组织——战略微咨询</vt:lpstr>
      <vt:lpstr>PowerPoint 演示文稿</vt:lpstr>
      <vt:lpstr>ABC战略设计交付案例分享 某社会企业对接平台——战略规划微咨询</vt:lpstr>
      <vt:lpstr>ABC品牌咨询交付案例分享 某儿童运动康复领域公益性机构——品牌咨询</vt:lpstr>
      <vt:lpstr>ABC品牌咨询交付案例分享 某儿童阅读领域公益性机构——品牌咨询</vt:lpstr>
      <vt:lpstr>PowerPoint 演示文稿</vt:lpstr>
      <vt:lpstr>PowerPoint 演示文稿</vt:lpstr>
      <vt:lpstr>PowerPoint 演示文稿</vt:lpstr>
      <vt:lpstr>PowerPoint 演示文稿</vt:lpstr>
      <vt:lpstr>ABC是中国首家撬动专业志愿者为公益事业提供咨询与研究服务的社会企业；拥有唯一覆盖全国所有一线公益市场的专业志愿者网络</vt:lpstr>
      <vt:lpstr>ABC向行业产出了多份具有较高专业性和前瞻性的研究报告，并且也被哈佛肯尼迪学院、人民大学、西南财经大学等高校邀请成为教学案例或开设教学课程</vt:lpstr>
      <vt:lpstr>经历十五年的累计，ABC享有较高的品牌美誉度得到了行业客户的广泛认可，并在持续创造更大的社会价值</vt:lpstr>
      <vt:lpstr>PowerPoint 演示文稿</vt:lpstr>
      <vt:lpstr>PowerPoint 演示文稿</vt:lpstr>
      <vt:lpstr>PowerPoint 演示文稿</vt:lpstr>
      <vt:lpstr>PowerPoint 演示文稿</vt:lpstr>
      <vt:lpstr>ABC合伙人简介（部分）</vt:lpstr>
      <vt:lpstr>ABC合伙人简介（部分）</vt:lpstr>
      <vt:lpstr>ABC合伙人简介（部分）</vt:lpstr>
      <vt:lpstr>ABC合伙人简介（部分）</vt:lpstr>
      <vt:lpstr>ABC合伙人简介（部分）</vt:lpstr>
      <vt:lpstr>ABC合伙人简介（部分）</vt:lpstr>
      <vt:lpstr>ABC合伙人简介（部分）</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lenovo</dc:creator>
  <cp:lastModifiedBy>G Malcolm</cp:lastModifiedBy>
  <cp:revision>193</cp:revision>
  <dcterms:created xsi:type="dcterms:W3CDTF">2023-08-11T08:19:21Z</dcterms:created>
  <dcterms:modified xsi:type="dcterms:W3CDTF">2023-08-14T10:51:17Z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FCB3FEEFFBF8C26B07E1D5641DC9E5F6_43</vt:lpwstr>
  </property>
  <property fmtid="{D5CDD505-2E9C-101B-9397-08002B2CF9AE}" pid="3" name="KSOProductBuildVer">
    <vt:lpwstr>2052-5.5.1.7991</vt:lpwstr>
  </property>
</Properties>
</file>

<file path=docProps/thumbnail.jpeg>
</file>